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학습 보충 설명</a:t>
            </a:r>
          </a:p>
          <a:p>
            <a:r>
              <a:t>조금 더 알아보기 완성된 서비스를 약속하는 수업이 아닙니다. 내 생각이 담긴 첫 버전을 직접 만들어보는 수업입니다. 준비가 되지 않았다면 사전 준비표부터 확인하세요.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학습 보충 설명</a:t>
            </a:r>
          </a:p>
          <a:p>
            <a:r>
              <a:t>조금 더 알아보기 홈페이지가 있다고 문의나 매출이 자동으로 늘지는 않습니다. 이번에는 방문자가 나를 이해하고 다음 행동을 찾는 데 도움이 되는지 확인합니다.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학습 보충 설명</a:t>
            </a:r>
          </a:p>
          <a:p>
            <a:r>
              <a:t>조금 더 알아보기 연습 예시는 가상의 「작은 책방」입니다. 실제 연락처를 아직 공개하고 싶지 않다면 hello@example.com을 사용하세요. 실제 수신함이 아닌 교육용 주소입니다.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학습 보충 설명</a:t>
            </a:r>
          </a:p>
          <a:p>
            <a:r>
              <a:t>조금 더 알아보기 이번 실습에서는 내용과 디자인을 index.html 하나에 담습니다. JavaScript는 버튼에 특별한 동작이 필요할 때 쓰지만, 이번 예제의 목차와 연락 링크에는 꼭 필요하지 않습니다. 내 파일 경로를 메시지로 보내도 상대방은 열 수 없습니다.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/ 10 MIN AI BUILDERS LAB · 04 파일과 웹주소는 다른 것입니다. 내 컴퓨터에서 보이는 것과, 다른 사람에게 보이는 것을 구분합니다. 그림을 불러오지 못했습니다. 아래 설명으로 계속 학습할 수 있습니다. ＋ 그림 크게 보기 파일과 웹주소는 달라요 내 컴퓨터의 파일 ↔ 공개된 웹주소 이름 쉬운 설명 HTML 페이지의 내용과 순서를 담은 파일 CSS 글자 크기·색·간격을 정하는 규칙 브라우저 HTML을 화면으로 보여주는 앱 로컬 파일 내 컴퓨터에 저장된 파일 공개 URL 인터넷으로 다른 사람이 열 수 있는 주소 직접 해보기 질문: file:///로 시작하는 주소를 친구에게 보내면 같은 페이지가 열릴까요? 완료 기준 · 내 파일과 공개 주소의 차이를 설명한다. 조금 더 알아보기 이번 실습에서는 내용과 디자인을 index.html 하나에 담습니다. JavaScript는 버튼에 특별한 동작이 필요할 때 쓰지만, 이번 예제의 목차와 연락 링크에는 꼭 필요하지 않습니다. 내 파일 경로를 메시지로 보내도 상대방은 열 수 없습니다.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학습 보충 설명</a:t>
            </a:r>
          </a:p>
          <a:p>
            <a:r>
              <a:t>조금 더 알아보기 회원가입·예약·결제·게시판·문의 내용 저장은 이번 실습에 넣지 않습니다. “문의 폼”은 화면만 있어서는 메시지가 전달되지 않으므로 메일 링크로 시작합니다.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/ 05 MIN AI BUILDERS LAB · 05 세 영역이면 첫 버전은 충분합니다. 처음부터 기능을 늘리지 않습니다. 그림을 불러오지 못했습니다. 아래 설명으로 계속 학습할 수 있습니다. ＋ 그림 크게 보기 첫 홈페이지는 세 영역 소개 · 제공 가치 · 연락 링크 01 소개: 누구인지, 누구를 돕는지 한 문장 02 가치: 제공하는 도움 또는 작업 예시 3개 03 연락: 문의를 시작할 링크 하나 직접 해보기 실습 기록지에 소개 한 문장과 가치 3개를 적으세요. 완료 기준 · 페이지의 세 영역과 필요한 문장을 정한다. 조금 더 알아보기 회원가입·예약·결제·게시판·문의 내용 저장은 이번 실습에 넣지 않습니다. “문의 폼”은 화면만 있어서는 메시지가 전달되지 않으므로 메일 링크로 시작합니다.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학습 보충 설명</a:t>
            </a:r>
          </a:p>
          <a:p>
            <a:r>
              <a:t>조금 더 알아보기 공식 Quickstart는 데스크톱 앱 설치·로그인·폴더 선택·Codex 선택 흐름을 안내합니다. 기존 Codex 앱을 쓰는 경우 화면 구성이 다를 수 있습니다. 수업 전 “샘플 텍스트 파일 저장”까지 확인합니다. Windows 설치는 공식 문서 기준 안내이며 이번 제작 환경에서 실제 Windows 기기를 시험하지는 않았습니다. Hermes·LLM Wiki 준비는 기본 과정에서 다루고, 홈페이지 실습의 제작 도구는 Codex입니다.</a:t>
            </a:r>
          </a:p>
          <a:p>
            <a:r>
              <a:t>practice.html#setup</a:t>
            </a:r>
          </a:p>
          <a:p>
            <a:r>
              <a:t>https://learn.chatgpt.com/docs/quickstart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학습 보충 설명</a:t>
            </a:r>
          </a:p>
          <a:p>
            <a:r>
              <a:t>조금 더 알아보기 Mac은 Finder → 문서 → 새 폴더, Windows는 파일 탐색기 → 문서 → 새로 만들기 → 폴더입니다. 앱에서 폴더 선택 또는 프로젝트 열기를 이용해 같은 폴더를 연결합니다. 시작 예제를 쓰려면 starter/index.html을 이 폴더로 복사합니다.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학습 보충 설명</a:t>
            </a:r>
          </a:p>
          <a:p>
            <a:r>
              <a:t>조금 더 알아보기 실습 기록지에서 정한 주제로 “작은 책방”과 “동네 주민”만 바꿔도 됩니다. 계획을 먼저 읽는 이유는 내용·범위를 확인하기 위해서입니다. AI가 많은 기능을 추가하면 “오늘의 세 영역으로 줄여줘”라고 요청하세요.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HOW / 10 MIN AI BUILDERS LAB · 08 요청은 구체적으로, 계획은 먼저. 대상·결과·범위·완료 기준을 함께 전달합니다. 그림을 불러오지 못했습니다. 아래 설명으로 계속 학습할 수 있습니다. ＋ 그림 크게 보기 요청부터 직접 실행까지 요청 → 계획 확인 → 제작 → 직접 실행 나는 코딩을 모르는 성인 입문자야. 가상의 작은 책방 소개 홈페이지를 만들고 싶어.</a:t>
            </a:r>
          </a:p>
          <a:p>
            <a:r>
              <a:t>대상은 동네 주민이야. 소개, 가치 3개, 연락 링크를 넣어줘.</a:t>
            </a:r>
          </a:p>
          <a:p>
            <a:r>
              <a:t>외부 라이브러리 없이 index.html 한 파일로 만들 거야. 밝은 배경과 파란색을 사용해줘.</a:t>
            </a:r>
          </a:p>
          <a:p>
            <a:r>
              <a:t>지금은 파일을 만들지 말고, 구성과 작업 순서를 3단계로 제안해줘. 요청문 복사 ↗ 직접 해보기 계획을 요청하고, 방문자·영역·연락 방식이 내 의도와 맞는지 읽으세요. 완료 기준 · 내가 이해할 수 있는 제작 계획이 나온다. 조금 더 알아보기 실습 기록지에서 정한 주제로 “작은 책방”과 “동네 주민”만 바꿔도 됩니다. 계획을 먼저 읽는 이유는 내용·범위를 확인하기 위해서입니다. AI가 많은 기능을 추가하면 “오늘의 세 영역으로 줄여줘”라고 요청하세요.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학습 보충 설명</a:t>
            </a:r>
          </a:p>
          <a:p>
            <a:r>
              <a:t>조금 더 알아보기 계획에 “백엔드”, “데이터베이스”처럼 이해하기 어려운 기능이 있으면 왜 필요한지 물어보세요. 이번 작은 소개 페이지에는 필요하지 않습니다. 수정 요청은 한 번에 하나씩 전달합니다.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학습 보충 설명</a:t>
            </a:r>
          </a:p>
          <a:p>
            <a:r>
              <a:t>조금 더 알아보기 도구가 계획만 답하고 끝나면 “확인한 계획을 파일로 저장해줘”라고 요청합니다. 코드가 대화에만 보이는 경우에도 실제 index.html 저장 여부를 확인해야 합니다. 처음 나온 결과가 기대와 조금 달라도 다음 단계에서 고칩니다.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학습 보충 설명</a:t>
            </a:r>
          </a:p>
          <a:p>
            <a:r>
              <a:t>조금 더 알아보기 코드 글자가 보이면 메모장 대신 Chrome으로 여세요. Windows에서는 파일 이름 확장명을 표시해 index.html.txt가 아닌지 확인합니다. 새 버전이 보이지 않으면 저장된 폴더 경로를 비교한 후 새로고침하세요.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학습 보충 설명</a:t>
            </a:r>
          </a:p>
          <a:p>
            <a:r>
              <a:t>조금 더 알아보기 강사는 쉬는 동안 설치·저장·실행 단계에서 멈춘 수강생의 상태를 확인합니다. 파일이 없는 상태와 화면만 다른 상태를 구분하세요.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학습 보충 설명</a:t>
            </a:r>
          </a:p>
          <a:p>
            <a:r>
              <a:t>조금 더 알아보기 mailto 링크는 메일 앱이나 브라우저 설정을 통해 작성 화면을 엽니다. 설정이 없으면 아무 반응이 없을 수 있습니다. 이는 자동 발송 기능이 아닙니다. 예제의 hello@example.com으로 실제 메일을 보내지 마세요.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학습 보충 설명</a:t>
            </a:r>
          </a:p>
          <a:p>
            <a:r>
              <a:t>조금 더 알아보기 수정하기 전 index.html을 복사해 index-before.html로 보관합니다. 저장 뒤 브라우저를 새로고침하고 제목과 링크를 다시 확인합니다. 만족하지 않으면 복사본으로 돌아갈 수 있습니다.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HOW / 10 MIN AI BUILDERS LAB · 14 수정은 한 번에 한 가지만. 바뀐 결과를 비교할 수 있게 요청합니다. 그림을 불러오지 못했습니다. 아래 설명으로 계속 학습할 수 있습니다. ＋ 그림 크게 보기 한 번에 한 가지씩 고쳐요 문제 관찰 → 한 가지 수정 → 다시 확인 index.html의 첫 제목만 “책 한 권으로, 동네와 연결되다.”로 바꿔줘.</a:t>
            </a:r>
          </a:p>
          <a:p>
            <a:r>
              <a:t>나머지 문장, 색상, 배치, 링크는 유지해줘. 저장 후 무엇이 바뀌었는지 한 줄로 알려줘. 요청문 복사 ↗ 직접 해보기 제목을 자기 문장으로 바꾼 뒤, 나머지 영역이 유지되는지 비교하세요. 완료 기준 · 직접 요청한 한 가지 변화가 파일과 화면에 반영된다. 조금 더 알아보기 수정하기 전 index.html을 복사해 index-before.html로 보관합니다. 저장 뒤 브라우저를 새로고침하고 제목과 링크를 다시 확인합니다. 만족하지 않으면 복사본으로 돌아갈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학습 보충 설명</a:t>
            </a:r>
          </a:p>
          <a:p>
            <a:r>
              <a:t>조금 더 알아보기 Chrome 메뉴 → 도구 더보기 → 개발자 도구에서 기기 도구 모음을 사용할 수 있습니다. 기기 화면 흉내는 실제 휴대폰 시험과 다릅니다. 로컬 파일 주소는 다른 기기에서 열리지 않으므로 휴대폰 실물 확인은 별도 공유 방법 또는 공개 URL이 필요합니다.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학습 보충 설명</a:t>
            </a:r>
          </a:p>
          <a:p>
            <a:r>
              <a:t>조금 더 알아보기 오류 메시지는 뜻을 몰라도 원문을 남기는 것이 도움이 됩니다. 비밀번호와 계정 정보가 보이는 화면은 가린 뒤 공유합니다. 해결이 어려우면 완성 예제로 실행을 연습하고, 실제 제작은 미완료로 기록하세요.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학습 보충 설명</a:t>
            </a:r>
          </a:p>
          <a:p>
            <a:r>
              <a:t>조금 더 알아보기 실습 기록지의 “기록 내려받기” 버튼을 누르면 텍스트 파일로 저장할 수 있습니다. 입력 내용은 서버로 전송하지 않습니다. 페이지를 새로고침하면 입력이 사라질 수 있으므로 닫기 전에 내려받으세요.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학습 보충 설명</a:t>
            </a:r>
          </a:p>
          <a:p>
            <a:r>
              <a:t>조금 더 알아보기 예제 주제를 자기 상황으로 바꾸되, 세 영역 구조는 유지합니다. 새로운 기능 대신 방문자와 문장 하나를 바꾸고 전후를 비교하세요.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학습 보충 설명</a:t>
            </a:r>
          </a:p>
          <a:p>
            <a:r>
              <a:t>조금 더 알아보기 동료에게 먼저 설명하지 말고 페이지를 보여주세요. 예상과 다른 답이 나오면 문장을 수정할 단서입니다. 수업에서 얻은 짧은 반응을 매출 증가나 학습 효과의 증거로 확대하지 않습니다.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학습 보충 설명</a:t>
            </a:r>
          </a:p>
          <a:p>
            <a:r>
              <a:t>조금 더 알아보기 GitHub Pages는 저장소의 파일로 웹사이트를 공개하는 방법입니다. 로그인·저장소 생성·업로드는 본인이 선택해 진행합니다. 처리 중이라는 안내만으로 공개 완료라고 기록하지 않습니다. 준비표에 공식 안내 링크와 선택형 절차를 넣었습니다.</a:t>
            </a:r>
          </a:p>
          <a:p>
            <a:r>
              <a:t>practice.html#publish</a:t>
            </a:r>
          </a:p>
          <a:p>
            <a:r>
              <a:t>https://docs.github.com/en/pages/quickstart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학습 보충 설명</a:t>
            </a:r>
          </a:p>
          <a:p>
            <a:r>
              <a:t>조금 더 알아보기 과제는 새로운 기능 추가가 아닙니다. 오늘의 흐름을 혼자 재현하는 것입니다. 예제 파일을 그대로 연 것과 직접 AI에게 제작을 요청한 것을 구분해서 적으세요.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학습 보충 설명</a:t>
            </a:r>
          </a:p>
          <a:p>
            <a:r>
              <a:t>조금 더 알아보기 네 항목 중 부족한 것이 있으면 미완료 항목으로 남깁니다. 결과 화면만으로 모든 학습을 마쳤다고 판단하지 않습니다. 수료증 발급이나 성과 보장은 이번 자료실에 포함하지 않습니다.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학습 보충 설명</a:t>
            </a:r>
          </a:p>
          <a:p>
            <a:r>
              <a:t>조금 더 알아보기 기존 프로젝트 자료는 참고 원본으로 모았으며 새 강의와 구분합니다. 제품 화면과 제공 조건은 바뀔 수 있습니다. 수업 전 공식 안내와 계정 사용 가능 상태를 확인하세요. 학습 성향을 진단하거나 특정 성향에 따라 수강생을 분류하지 않습니다.</a:t>
            </a:r>
          </a:p>
          <a:p>
            <a:r>
              <a:t>https://www.aboutlearning.com/solutions-education</a:t>
            </a:r>
          </a:p>
          <a:p>
            <a:r>
              <a:t>https://learn.chatgpt.com/docs/quickstart</a:t>
            </a:r>
          </a:p>
          <a:p>
            <a:r>
              <a:t>https://docs.github.com/en/pages/quickstart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458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92608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D0DEFF"/>
                </a:solidFill>
                <a:latin typeface="Wanted Sans"/>
              </a:defRPr>
            </a:pPr>
            <a:r>
              <a:rPr>
                <a:ea typeface="Wanted Sans"/>
              </a:rPr>
              <a:t>WHY / 5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D0DEFF"/>
                </a:solidFill>
                <a:latin typeface="Wanted Sans"/>
              </a:defRPr>
            </a:pPr>
            <a:r>
              <a:rPr>
                <a:ea typeface="Wanted Sans"/>
              </a:rPr>
              <a:t>AI BUILDERS LAB  / 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86384"/>
            <a:ext cx="111556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FFFFFF"/>
                </a:solidFill>
                <a:latin typeface="Wanted Sans"/>
              </a:defRPr>
            </a:pPr>
            <a:r>
              <a:rPr>
                <a:ea typeface="Wanted Sans"/>
              </a:rPr>
              <a:t>AI와 함께,</a:t>
            </a:r>
          </a:p>
          <a:p>
            <a:pPr>
              <a:spcAft>
                <a:spcPts val="800"/>
              </a:spcAft>
              <a:defRPr sz="3200" b="1">
                <a:solidFill>
                  <a:srgbClr val="FFFFFF"/>
                </a:solidFill>
                <a:latin typeface="Wanted Sans"/>
              </a:defRPr>
            </a:pPr>
            <a:r>
              <a:rPr>
                <a:ea typeface="Wanted Sans"/>
              </a:rPr>
              <a:t>나의 첫 홈페이지.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74519"/>
            <a:ext cx="110642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D0DEFF"/>
                </a:solidFill>
                <a:latin typeface="Wanted Sans"/>
              </a:defRPr>
            </a:pPr>
            <a:r>
              <a:rPr>
                <a:ea typeface="Wanted Sans"/>
              </a:rPr>
              <a:t>작은 페이지 하나가, 다음 가능성의 시작입니다.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487168"/>
            <a:ext cx="11064240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0">
                <a:solidFill>
                  <a:srgbClr val="FFFFFF"/>
                </a:solidFill>
                <a:latin typeface="Wanted Sans"/>
              </a:defRPr>
            </a:pPr>
            <a:r>
              <a:rPr>
                <a:ea typeface="Wanted Sans"/>
              </a:rPr>
              <a:t>01   코딩 경험 없이 시작하는 3시간 실습</a:t>
            </a:r>
          </a:p>
          <a:p>
            <a:pPr>
              <a:spcAft>
                <a:spcPts val="800"/>
              </a:spcAft>
              <a:defRPr sz="2300" b="0">
                <a:solidFill>
                  <a:srgbClr val="FFFFFF"/>
                </a:solidFill>
                <a:latin typeface="Wanted Sans"/>
              </a:defRPr>
            </a:pPr>
            <a:r>
              <a:rPr>
                <a:ea typeface="Wanted Sans"/>
              </a:rPr>
              <a:t>02   소개 · 제공 가치 · 연락 링크가 있는 한 페이지</a:t>
            </a:r>
          </a:p>
          <a:p>
            <a:pPr>
              <a:spcAft>
                <a:spcPts val="800"/>
              </a:spcAft>
              <a:defRPr sz="2300" b="0">
                <a:solidFill>
                  <a:srgbClr val="FFFFFF"/>
                </a:solidFill>
                <a:latin typeface="Wanted Sans"/>
              </a:defRPr>
            </a:pPr>
            <a:r>
              <a:rPr>
                <a:ea typeface="Wanted Sans"/>
              </a:rPr>
              <a:t>03   만들기 → 실행 → 한 번 수정 → 혼자 다시 열기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5989320"/>
            <a:ext cx="11155680" cy="457200"/>
          </a:xfrm>
          <a:prstGeom prst="rect">
            <a:avLst/>
          </a:prstGeom>
          <a:solidFill>
            <a:srgbClr val="1744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053328"/>
            <a:ext cx="10835640" cy="3383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FFFFFF"/>
                </a:solidFill>
                <a:latin typeface="Wanted Sans"/>
              </a:defRPr>
            </a:pPr>
            <a:r>
              <a:rPr>
                <a:ea typeface="Wanted Sans"/>
              </a:rPr>
              <a:t>완료 기준 · 오늘의 도착점: 내가 만든 파일을 내 컴퓨터에서 다시 열 수 있다.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92608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WHY / 5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AI BUILDERS LAB  / 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86384"/>
            <a:ext cx="111556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링크 하나로,</a:t>
            </a:r>
          </a:p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내 일을 설명한다.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74519"/>
            <a:ext cx="110642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같은 설명을 반복하는 일에서 시작해보세요.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02920" y="2487168"/>
          <a:ext cx="11155680" cy="1682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7840"/>
                <a:gridCol w="5577840"/>
              </a:tblGrid>
              <a:tr h="420624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지금의 상황</a:t>
                      </a:r>
                    </a:p>
                  </a:txBody>
                  <a:tcPr marL="118872" marT="64008">
                    <a:solidFill>
                      <a:srgbClr val="E5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홈페이지로 시도할 변화</a:t>
                      </a:r>
                    </a:p>
                  </a:txBody>
                  <a:tcPr marL="118872" marT="64008">
                    <a:solidFill>
                      <a:srgbClr val="E5EB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매번 자기소개를 길게 보낸다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한 페이지에 소개와 작업을 모은다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무엇을 하는지 질문을 받는다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누구를 어떻게 돕는지 먼저 보여준다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연락 방법을 따로 알려준다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다음 행동을 버튼 하나로 안내한다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2920" y="516636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직접 해보기 2인 대화: 최근 반복해서 설명한 내용을 한 문장으로 말해보세요.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5989320"/>
            <a:ext cx="11155680" cy="457200"/>
          </a:xfrm>
          <a:prstGeom prst="rect">
            <a:avLst/>
          </a:prstGeom>
          <a:solidFill>
            <a:srgbClr val="E5E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6053328"/>
            <a:ext cx="10835640" cy="3383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19378D"/>
                </a:solidFill>
                <a:latin typeface="Wanted Sans"/>
              </a:defRPr>
            </a:pPr>
            <a:r>
              <a:rPr>
                <a:ea typeface="Wanted Sans"/>
              </a:rPr>
              <a:t>완료 기준 · 만들 이유를 자신의 실제 상황으로 설명한다.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92608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WHY / 5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AI BUILDERS LAB  / 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86384"/>
            <a:ext cx="111556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방문자 한 명,</a:t>
            </a:r>
          </a:p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행동 하나.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74519"/>
            <a:ext cx="110642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누구에게 보여줄지 정하면, 넣을 내용도 줄어듭니다.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487168"/>
            <a:ext cx="11064240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01   방문자: 예) 처음 나를 소개받은 동네 주민</a:t>
            </a:r>
          </a:p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02   제공 가치: 예) 초보자를 위한 작은 책 모임</a:t>
            </a:r>
          </a:p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03   다음 행동: 예) 모임 소개를 읽고 이메일로 문의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16636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직접 해보기 실습 기록지의 방문자·제공 가치·다음 행동을 채우세요.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5989320"/>
            <a:ext cx="11155680" cy="457200"/>
          </a:xfrm>
          <a:prstGeom prst="rect">
            <a:avLst/>
          </a:prstGeom>
          <a:solidFill>
            <a:srgbClr val="E5E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6053328"/>
            <a:ext cx="10835640" cy="3383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19378D"/>
                </a:solidFill>
                <a:latin typeface="Wanted Sans"/>
              </a:defRPr>
            </a:pPr>
            <a:r>
              <a:rPr>
                <a:ea typeface="Wanted Sans"/>
              </a:rPr>
              <a:t>완료 기준 · “나는 ___에게 ___을 소개하고 ___하게 하고 싶다.” 한 문장이 완성된다.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92608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WHAT / 10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AI BUILDERS LAB  / 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86384"/>
            <a:ext cx="111556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파일과 웹주소는</a:t>
            </a:r>
          </a:p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다른 것입니다.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74519"/>
            <a:ext cx="110642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내 컴퓨터에서 보이는 것과, 다른 사람에게 보이는 것을 구분합니다.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02920" y="2487168"/>
          <a:ext cx="1115568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7840"/>
                <a:gridCol w="5577840"/>
              </a:tblGrid>
              <a:tr h="40386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이름</a:t>
                      </a:r>
                    </a:p>
                  </a:txBody>
                  <a:tcPr marL="118872" marT="64008">
                    <a:solidFill>
                      <a:srgbClr val="E5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쉬운 설명</a:t>
                      </a:r>
                    </a:p>
                  </a:txBody>
                  <a:tcPr marL="118872" marT="64008">
                    <a:solidFill>
                      <a:srgbClr val="E5EBFF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HTML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페이지의 내용과 순서를 담은 파일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CSS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글자 크기·색·간격을 정하는 규칙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브라우저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HTML을 화면으로 보여주는 앱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로컬 파일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내 컴퓨터에 저장된 파일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공개 URL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인터넷으로 다른 사람이 열 수 있는 주소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2920" y="516636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직접 해보기 질문: file:///로 시작하는 주소를 친구에게 보내면 같은 페이지가 열릴까요?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5989320"/>
            <a:ext cx="11155680" cy="457200"/>
          </a:xfrm>
          <a:prstGeom prst="rect">
            <a:avLst/>
          </a:prstGeom>
          <a:solidFill>
            <a:srgbClr val="E5E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6053328"/>
            <a:ext cx="10835640" cy="3383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19378D"/>
                </a:solidFill>
                <a:latin typeface="Wanted Sans"/>
              </a:defRPr>
            </a:pPr>
            <a:r>
              <a:rPr>
                <a:ea typeface="Wanted Sans"/>
              </a:rPr>
              <a:t>완료 기준 · 내 파일과 공개 주소의 차이를 설명한다.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09728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AI BUILDERS LAB / VISUAL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77240"/>
            <a:ext cx="109728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파일과 웹주소는 달라요</a:t>
            </a:r>
          </a:p>
        </p:txBody>
      </p:sp>
      <p:pic>
        <p:nvPicPr>
          <p:cNvPr id="4" name="Picture 3" descr="file-ur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91640"/>
            <a:ext cx="6400800" cy="4800600"/>
          </a:xfrm>
          <a:prstGeom prst="rect">
            <a:avLst/>
          </a:prstGeom>
        </p:spPr>
      </p:pic>
      <p:pic>
        <p:nvPicPr>
          <p:cNvPr id="5" name="Picture 4" descr="builders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6080760"/>
            <a:ext cx="877824" cy="2926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06640" y="2148840"/>
            <a:ext cx="420624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400" b="1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내 컴퓨터의 파일 ↔ 공개된 웹주소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06640" y="3840480"/>
            <a:ext cx="420624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로컬 파일은 내 기기에서 열고, 공개한 웹주소는 다른 사람도 접속할 수 있습니다.</a:t>
            </a:r>
          </a:p>
        </p:txBody>
      </p:sp>
      <p:sp>
        <p:nvSpPr>
          <p:cNvPr id="8" name="Rectangle 7"/>
          <p:cNvSpPr/>
          <p:nvPr/>
        </p:nvSpPr>
        <p:spPr>
          <a:xfrm>
            <a:off x="7406640" y="5760720"/>
            <a:ext cx="4206240" cy="457200"/>
          </a:xfrm>
          <a:prstGeom prst="rect">
            <a:avLst/>
          </a:prstGeom>
          <a:solidFill>
            <a:srgbClr val="E5E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543800" y="5852160"/>
            <a:ext cx="393192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그림을 설명하고, 직접 실습해보세요.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92608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WHAT / 5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AI BUILDERS LAB  /  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86384"/>
            <a:ext cx="111556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세 영역이면</a:t>
            </a:r>
          </a:p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첫 버전은 충분합니다.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74519"/>
            <a:ext cx="110642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처음부터 기능을 늘리지 않습니다.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487168"/>
            <a:ext cx="11064240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01   01 소개: 누구인지, 누구를 돕는지 한 문장</a:t>
            </a:r>
          </a:p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02   02 가치: 제공하는 도움 또는 작업 예시 3개</a:t>
            </a:r>
          </a:p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03   03 연락: 문의를 시작할 링크 하나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16636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직접 해보기 실습 기록지에 소개 한 문장과 가치 3개를 적으세요.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5989320"/>
            <a:ext cx="11155680" cy="457200"/>
          </a:xfrm>
          <a:prstGeom prst="rect">
            <a:avLst/>
          </a:prstGeom>
          <a:solidFill>
            <a:srgbClr val="E5E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6053328"/>
            <a:ext cx="10835640" cy="3383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19378D"/>
                </a:solidFill>
                <a:latin typeface="Wanted Sans"/>
              </a:defRPr>
            </a:pPr>
            <a:r>
              <a:rPr>
                <a:ea typeface="Wanted Sans"/>
              </a:rPr>
              <a:t>완료 기준 · 페이지의 세 영역과 필요한 문장을 정한다.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09728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AI BUILDERS LAB / VISUAL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77240"/>
            <a:ext cx="109728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첫 홈페이지는 세 영역</a:t>
            </a:r>
          </a:p>
        </p:txBody>
      </p:sp>
      <p:pic>
        <p:nvPicPr>
          <p:cNvPr id="4" name="Picture 3" descr="homep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91640"/>
            <a:ext cx="6400800" cy="4800600"/>
          </a:xfrm>
          <a:prstGeom prst="rect">
            <a:avLst/>
          </a:prstGeom>
        </p:spPr>
      </p:pic>
      <p:pic>
        <p:nvPicPr>
          <p:cNvPr id="5" name="Picture 4" descr="builders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6080760"/>
            <a:ext cx="877824" cy="2926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06640" y="2148840"/>
            <a:ext cx="420624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400" b="1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소개 · 제공 가치 · 연락 링크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06640" y="3840480"/>
            <a:ext cx="420624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누구인지 소개하고, 무엇을 제공하는지 보여주며, 연락할 방법을 연결합니다.</a:t>
            </a:r>
          </a:p>
        </p:txBody>
      </p:sp>
      <p:sp>
        <p:nvSpPr>
          <p:cNvPr id="8" name="Rectangle 7"/>
          <p:cNvSpPr/>
          <p:nvPr/>
        </p:nvSpPr>
        <p:spPr>
          <a:xfrm>
            <a:off x="7406640" y="5760720"/>
            <a:ext cx="4206240" cy="457200"/>
          </a:xfrm>
          <a:prstGeom prst="rect">
            <a:avLst/>
          </a:prstGeom>
          <a:solidFill>
            <a:srgbClr val="E5E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543800" y="5852160"/>
            <a:ext cx="393192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그림을 설명하고, 직접 실습해보세요.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92608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WHAT / 10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AI BUILDERS LAB  / 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86384"/>
            <a:ext cx="111556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수업 전 준비를</a:t>
            </a:r>
          </a:p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마지막으로 확인합니다.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74519"/>
            <a:ext cx="110642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같은 출발점에서 시작하면 실습 시간이 늘어납니다.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487168"/>
            <a:ext cx="11064240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01   개인 노트북 · 충전기 · 인터넷 · Chrome 준비</a:t>
            </a:r>
          </a:p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02   Codex 사용 가능한 계정과 로컬 폴더 작업 준비</a:t>
            </a:r>
          </a:p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03   Mac: Finder / Windows: 파일 탐색기에서 실습 폴더 만들기</a:t>
            </a:r>
          </a:p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04   준비가 막히면 강사에게 현재 화면과 오류 문구 보여주기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16636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직접 해보기 사전 준비표의 네 항목을 확인하고, 부족한 항목을 강사에게 알리세요.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5989320"/>
            <a:ext cx="11155680" cy="457200"/>
          </a:xfrm>
          <a:prstGeom prst="rect">
            <a:avLst/>
          </a:prstGeom>
          <a:solidFill>
            <a:srgbClr val="E5E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6053328"/>
            <a:ext cx="10835640" cy="3383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19378D"/>
                </a:solidFill>
                <a:latin typeface="Wanted Sans"/>
              </a:defRPr>
            </a:pPr>
            <a:r>
              <a:rPr>
                <a:ea typeface="Wanted Sans"/>
              </a:rPr>
              <a:t>완료 기준 · 작업 폴더에 파일을 저장할 수 있는 상태다.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92608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HOW / 10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AI BUILDERS LAB  /  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86384"/>
            <a:ext cx="111556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내 작업을 담을</a:t>
            </a:r>
          </a:p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폴더부터 만듭니다.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74519"/>
            <a:ext cx="110642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폴더 이름은 my-first-homepage로 통일합니다.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487168"/>
            <a:ext cx="1115568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• 문서 폴더에 my-first-homepage를 만든다</a:t>
            </a:r>
          </a:p>
          <a:p>
            <a:pPr>
              <a:spcAft>
                <a:spcPts val="800"/>
              </a:spcAft>
              <a:defRPr sz="18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• Codex에서 이 폴더를 작업 위치로 선택한다</a:t>
            </a:r>
          </a:p>
          <a:p>
            <a:pPr>
              <a:spcAft>
                <a:spcPts val="800"/>
              </a:spcAft>
              <a:defRPr sz="18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• 아래 요청을 보내 저장 위치를 확인한다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3675888"/>
            <a:ext cx="11155680" cy="1234440"/>
          </a:xfrm>
          <a:prstGeom prst="rect">
            <a:avLst/>
          </a:prstGeom>
          <a:solidFill>
            <a:srgbClr val="EA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3785616"/>
            <a:ext cx="10789920" cy="10698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현재 작업 폴더가 my-first-homepage인지 확인해줘.</a:t>
            </a:r>
          </a:p>
          <a:p>
            <a:pPr>
              <a:spcAft>
                <a:spcPts val="800"/>
              </a:spcAft>
              <a:defRPr sz="15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아직 파일은 만들지 말고, 앞으로 index.html을 저장할 전체 경로를 알려줘.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516636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직접 해보기 경로를 실습 기록지에 적으세요. 다른 수업 폴더가 선택되지 않았는지 확인하세요.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5989320"/>
            <a:ext cx="11155680" cy="457200"/>
          </a:xfrm>
          <a:prstGeom prst="rect">
            <a:avLst/>
          </a:prstGeom>
          <a:solidFill>
            <a:srgbClr val="E5E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6053328"/>
            <a:ext cx="10835640" cy="3383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19378D"/>
                </a:solidFill>
                <a:latin typeface="Wanted Sans"/>
              </a:defRPr>
            </a:pPr>
            <a:r>
              <a:rPr>
                <a:ea typeface="Wanted Sans"/>
              </a:rPr>
              <a:t>완료 기준 · AI가 말한 저장 위치와 내가 연 폴더가 일치한다.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92608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HOW / 10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AI BUILDERS LAB  /  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86384"/>
            <a:ext cx="111556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요청은 구체적으로,</a:t>
            </a:r>
          </a:p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계획은 먼저.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74519"/>
            <a:ext cx="110642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대상·결과·범위·완료 기준을 함께 전달합니다.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2487168"/>
            <a:ext cx="11155680" cy="2286000"/>
          </a:xfrm>
          <a:prstGeom prst="rect">
            <a:avLst/>
          </a:prstGeom>
          <a:solidFill>
            <a:srgbClr val="EA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2596896"/>
            <a:ext cx="10789920" cy="2121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나는 코딩을 모르는 성인 입문자야. 가상의 작은 책방 소개 홈페이지를 만들고 싶어.</a:t>
            </a:r>
          </a:p>
          <a:p>
            <a:pPr>
              <a:spcAft>
                <a:spcPts val="800"/>
              </a:spcAft>
              <a:defRPr sz="17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대상은 동네 주민이야. 소개, 가치 3개, 연락 링크를 넣어줘.</a:t>
            </a:r>
          </a:p>
          <a:p>
            <a:pPr>
              <a:spcAft>
                <a:spcPts val="800"/>
              </a:spcAft>
              <a:defRPr sz="17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외부 라이브러리 없이 index.html 한 파일로 만들 거야. 밝은 배경과 파란색을 사용해줘.</a:t>
            </a:r>
          </a:p>
          <a:p>
            <a:pPr>
              <a:spcAft>
                <a:spcPts val="800"/>
              </a:spcAft>
              <a:defRPr sz="17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지금은 파일을 만들지 말고, 구성과 작업 순서를 3단계로 제안해줘.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516636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직접 해보기 계획을 요청하고, 방문자·영역·연락 방식이 내 의도와 맞는지 읽으세요.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5989320"/>
            <a:ext cx="11155680" cy="457200"/>
          </a:xfrm>
          <a:prstGeom prst="rect">
            <a:avLst/>
          </a:prstGeom>
          <a:solidFill>
            <a:srgbClr val="E5E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6053328"/>
            <a:ext cx="10835640" cy="3383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19378D"/>
                </a:solidFill>
                <a:latin typeface="Wanted Sans"/>
              </a:defRPr>
            </a:pPr>
            <a:r>
              <a:rPr>
                <a:ea typeface="Wanted Sans"/>
              </a:rPr>
              <a:t>완료 기준 · 내가 이해할 수 있는 제작 계획이 나온다.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09728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AI BUILDERS LAB / VISUAL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77240"/>
            <a:ext cx="109728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요청부터 직접 실행까지</a:t>
            </a:r>
          </a:p>
        </p:txBody>
      </p:sp>
      <p:pic>
        <p:nvPicPr>
          <p:cNvPr id="4" name="Picture 3" descr="build-lo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91640"/>
            <a:ext cx="6400800" cy="4800600"/>
          </a:xfrm>
          <a:prstGeom prst="rect">
            <a:avLst/>
          </a:prstGeom>
        </p:spPr>
      </p:pic>
      <p:pic>
        <p:nvPicPr>
          <p:cNvPr id="5" name="Picture 4" descr="builders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6080760"/>
            <a:ext cx="877824" cy="2926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06640" y="2148840"/>
            <a:ext cx="420624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400" b="1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요청 → 계획 확인 → 제작 → 직접 실행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06640" y="3840480"/>
            <a:ext cx="420624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원하는 결과를 요청하고 계획을 확인한 뒤 만든 파일을 직접 열어봅니다.</a:t>
            </a:r>
          </a:p>
        </p:txBody>
      </p:sp>
      <p:sp>
        <p:nvSpPr>
          <p:cNvPr id="8" name="Rectangle 7"/>
          <p:cNvSpPr/>
          <p:nvPr/>
        </p:nvSpPr>
        <p:spPr>
          <a:xfrm>
            <a:off x="7406640" y="5760720"/>
            <a:ext cx="4206240" cy="457200"/>
          </a:xfrm>
          <a:prstGeom prst="rect">
            <a:avLst/>
          </a:prstGeom>
          <a:solidFill>
            <a:srgbClr val="E5E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543800" y="5852160"/>
            <a:ext cx="393192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그림을 설명하고, 직접 실습해보세요.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92608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HOW / 10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AI BUILDERS LAB  /  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86384"/>
            <a:ext cx="111556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좋은 계획은</a:t>
            </a:r>
          </a:p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눈으로 확인할 수 있습니다.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74519"/>
            <a:ext cx="110642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멋진 용어보다 실제 화면과 동작을 확인합니다.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02920" y="2487168"/>
          <a:ext cx="1115568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7840"/>
                <a:gridCol w="5577840"/>
              </a:tblGrid>
              <a:tr h="40386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확인할 항목</a:t>
                      </a:r>
                    </a:p>
                  </a:txBody>
                  <a:tcPr marL="118872" marT="64008">
                    <a:solidFill>
                      <a:srgbClr val="E5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이번 수업의 기준</a:t>
                      </a:r>
                    </a:p>
                  </a:txBody>
                  <a:tcPr marL="118872" marT="64008">
                    <a:solidFill>
                      <a:srgbClr val="E5EBFF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내용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소개 · 가치 3개 · 연락 링크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파일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index.html 하나, 선택한 폴더에 저장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화면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넓은 화면·좁은 화면 모두 읽힘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기능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목차 이동과 이메일 링크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범위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회원·결제·서버 없음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2920" y="516636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직접 해보기 계획에서 마음에 들지 않는 한 항목을 고쳐 달라고 요청하세요.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5989320"/>
            <a:ext cx="11155680" cy="457200"/>
          </a:xfrm>
          <a:prstGeom prst="rect">
            <a:avLst/>
          </a:prstGeom>
          <a:solidFill>
            <a:srgbClr val="E5E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6053328"/>
            <a:ext cx="10835640" cy="3383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19378D"/>
                </a:solidFill>
                <a:latin typeface="Wanted Sans"/>
              </a:defRPr>
            </a:pPr>
            <a:r>
              <a:rPr>
                <a:ea typeface="Wanted Sans"/>
              </a:rPr>
              <a:t>완료 기준 · 제작 전에 범위를 한 번 조정해본다.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92608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HOW / 15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AI BUILDERS LAB  / 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86384"/>
            <a:ext cx="111556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이제 첫 파일을</a:t>
            </a:r>
          </a:p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만들어봅니다.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74519"/>
            <a:ext cx="110642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합의한 계획을 실제 파일로 바꿉니다.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2487168"/>
            <a:ext cx="11155680" cy="2286000"/>
          </a:xfrm>
          <a:prstGeom prst="rect">
            <a:avLst/>
          </a:prstGeom>
          <a:solidFill>
            <a:srgbClr val="EA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2596896"/>
            <a:ext cx="10789920" cy="2121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확인한 계획대로 현재 폴더에 index.html을 만들어줘.</a:t>
            </a:r>
          </a:p>
          <a:p>
            <a:pPr>
              <a:spcAft>
                <a:spcPts val="800"/>
              </a:spcAft>
              <a:defRPr sz="17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소개·가치 3개·연락 영역과 목차 링크를 넣어줘. 연락은 hello@example.com을 쓰고 교육용 주소라고 표시해줘.</a:t>
            </a:r>
          </a:p>
          <a:p>
            <a:pPr>
              <a:spcAft>
                <a:spcPts val="800"/>
              </a:spcAft>
              <a:defRPr sz="17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외부 이미지·글꼴·라이브러리 없이 작성해줘. 모바일에서도 읽기 쉽고 키보드로 버튼을 선택할 수 있게 해줘.</a:t>
            </a:r>
          </a:p>
          <a:p>
            <a:pPr>
              <a:spcAft>
                <a:spcPts val="800"/>
              </a:spcAft>
              <a:defRPr sz="17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파일을 저장한 뒤 전체 경로와 여는 방법을 알려줘. 공개 업로드는 하지 마.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516636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직접 해보기 생성이 끝나면 폴더에서 index.html 파일을 직접 찾으세요.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5989320"/>
            <a:ext cx="11155680" cy="457200"/>
          </a:xfrm>
          <a:prstGeom prst="rect">
            <a:avLst/>
          </a:prstGeom>
          <a:solidFill>
            <a:srgbClr val="E5E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6053328"/>
            <a:ext cx="10835640" cy="3383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19378D"/>
                </a:solidFill>
                <a:latin typeface="Wanted Sans"/>
              </a:defRPr>
            </a:pPr>
            <a:r>
              <a:rPr>
                <a:ea typeface="Wanted Sans"/>
              </a:rPr>
              <a:t>완료 기준 · 대화 속 코드가 아니라 실제 HTML 파일이 생긴다.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92608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HOW / 10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AI BUILDERS LAB  / 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86384"/>
            <a:ext cx="111556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직접 열어보는 순간,</a:t>
            </a:r>
          </a:p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내 결과물이 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74519"/>
            <a:ext cx="110642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Finder 또는 파일 탐색기에서 index.html을 엽니다.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487168"/>
            <a:ext cx="11064240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01   index.html을 더블클릭하거나 Chrome으로 연결해서 연다</a:t>
            </a:r>
          </a:p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02   소개·가치·연락 세 영역이 있는지 확인한다</a:t>
            </a:r>
          </a:p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03   브라우저를 닫고 같은 파일을 다시 연다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16636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직접 해보기 제목을 소리 내어 읽고, 예상과 다른 부분 하나를 기록하세요.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5989320"/>
            <a:ext cx="11155680" cy="457200"/>
          </a:xfrm>
          <a:prstGeom prst="rect">
            <a:avLst/>
          </a:prstGeom>
          <a:solidFill>
            <a:srgbClr val="E5E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6053328"/>
            <a:ext cx="10835640" cy="3383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19378D"/>
                </a:solidFill>
                <a:latin typeface="Wanted Sans"/>
              </a:defRPr>
            </a:pPr>
            <a:r>
              <a:rPr>
                <a:ea typeface="Wanted Sans"/>
              </a:rPr>
              <a:t>완료 기준 · 같은 파일을 두 번 열어 같은 페이지를 확인한다.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458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92608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D0DEFF"/>
                </a:solidFill>
                <a:latin typeface="Wanted Sans"/>
              </a:defRPr>
            </a:pPr>
            <a:r>
              <a:rPr>
                <a:ea typeface="Wanted Sans"/>
              </a:rPr>
              <a:t>휴식 / 10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D0DEFF"/>
                </a:solidFill>
                <a:latin typeface="Wanted Sans"/>
              </a:defRPr>
            </a:pPr>
            <a:r>
              <a:rPr>
                <a:ea typeface="Wanted Sans"/>
              </a:rPr>
              <a:t>AI BUILDERS LAB  / 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86384"/>
            <a:ext cx="111556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FFFFFF"/>
                </a:solidFill>
                <a:latin typeface="Wanted Sans"/>
              </a:defRPr>
            </a:pPr>
            <a:r>
              <a:rPr>
                <a:ea typeface="Wanted Sans"/>
              </a:rPr>
              <a:t>잠깐 쉬어가요.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74519"/>
            <a:ext cx="110642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D0DEFF"/>
                </a:solidFill>
                <a:latin typeface="Wanted Sans"/>
              </a:defRPr>
            </a:pPr>
            <a:r>
              <a:rPr>
                <a:ea typeface="Wanted Sans"/>
              </a:rPr>
              <a:t>지금까지 만든 파일을 저장하고, 10분 뒤 다시 시작합니다.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487168"/>
            <a:ext cx="11064240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0">
                <a:solidFill>
                  <a:srgbClr val="FFFFFF"/>
                </a:solidFill>
                <a:latin typeface="Wanted Sans"/>
              </a:defRPr>
            </a:pPr>
            <a:r>
              <a:rPr>
                <a:ea typeface="Wanted Sans"/>
              </a:rPr>
              <a:t>01   AI 응답과 파일 저장이 끝났는지 확인</a:t>
            </a:r>
          </a:p>
          <a:p>
            <a:pPr>
              <a:spcAft>
                <a:spcPts val="800"/>
              </a:spcAft>
              <a:defRPr sz="2300" b="0">
                <a:solidFill>
                  <a:srgbClr val="FFFFFF"/>
                </a:solidFill>
                <a:latin typeface="Wanted Sans"/>
              </a:defRPr>
            </a:pPr>
            <a:r>
              <a:rPr>
                <a:ea typeface="Wanted Sans"/>
              </a:rPr>
              <a:t>02   지금 열린 파일의 이름과 경로 메모</a:t>
            </a:r>
          </a:p>
          <a:p>
            <a:pPr>
              <a:spcAft>
                <a:spcPts val="800"/>
              </a:spcAft>
              <a:defRPr sz="2300" b="0">
                <a:solidFill>
                  <a:srgbClr val="FFFFFF"/>
                </a:solidFill>
                <a:latin typeface="Wanted Sans"/>
              </a:defRPr>
            </a:pPr>
            <a:r>
              <a:rPr>
                <a:ea typeface="Wanted Sans"/>
              </a:rPr>
              <a:t>03   다음 목표: 내 문장으로 바꾸고 동작 확인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5989320"/>
            <a:ext cx="11155680" cy="457200"/>
          </a:xfrm>
          <a:prstGeom prst="rect">
            <a:avLst/>
          </a:prstGeom>
          <a:solidFill>
            <a:srgbClr val="1744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053328"/>
            <a:ext cx="10835640" cy="3383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FFFFFF"/>
                </a:solidFill>
                <a:latin typeface="Wanted Sans"/>
              </a:defRPr>
            </a:pPr>
            <a:r>
              <a:rPr>
                <a:ea typeface="Wanted Sans"/>
              </a:rPr>
              <a:t>완료 기준 · 돌아와서 이어갈 위치가 남아 있다.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92608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HOW / 10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AI BUILDERS LAB  / 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86384"/>
            <a:ext cx="111556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누를 수 있다고,</a:t>
            </a:r>
          </a:p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작동하는 건 아닙니다.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74519"/>
            <a:ext cx="110642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목차와 연락 링크를 실제로 눌러봅니다.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487168"/>
            <a:ext cx="11064240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01   목차의 소개·가치·연락을 각각 클릭한다</a:t>
            </a:r>
          </a:p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02   Tab 키로 이동하고 Enter로 링크를 연다</a:t>
            </a:r>
          </a:p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03   이메일 링크의 주소가 의도한 값인지 확인한다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16636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직접 해보기 클릭 결과와 키보드 결과를 각각 실습 기록지에 남기세요.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5989320"/>
            <a:ext cx="11155680" cy="457200"/>
          </a:xfrm>
          <a:prstGeom prst="rect">
            <a:avLst/>
          </a:prstGeom>
          <a:solidFill>
            <a:srgbClr val="E5E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6053328"/>
            <a:ext cx="10835640" cy="3383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19378D"/>
                </a:solidFill>
                <a:latin typeface="Wanted Sans"/>
              </a:defRPr>
            </a:pPr>
            <a:r>
              <a:rPr>
                <a:ea typeface="Wanted Sans"/>
              </a:rPr>
              <a:t>완료 기준 · 세 목차가 맞는 영역으로 이동하고, 연락 링크의 목적을 이해한다.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92608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HOW / 10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AI BUILDERS LAB  / 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86384"/>
            <a:ext cx="111556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수정은 한 번에</a:t>
            </a:r>
          </a:p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한 가지만.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74519"/>
            <a:ext cx="110642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바뀐 결과를 비교할 수 있게 요청합니다.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2487168"/>
            <a:ext cx="11155680" cy="2286000"/>
          </a:xfrm>
          <a:prstGeom prst="rect">
            <a:avLst/>
          </a:prstGeom>
          <a:solidFill>
            <a:srgbClr val="EA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2596896"/>
            <a:ext cx="10789920" cy="2121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index.html의 첫 제목만 “책 한 권으로, 동네와 연결되다.”로 바꿔줘.</a:t>
            </a:r>
          </a:p>
          <a:p>
            <a:pPr>
              <a:spcAft>
                <a:spcPts val="800"/>
              </a:spcAft>
              <a:defRPr sz="17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나머지 문장, 색상, 배치, 링크는 유지해줘. 저장 후 무엇이 바뀌었는지 한 줄로 알려줘.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516636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직접 해보기 제목을 자기 문장으로 바꾼 뒤, 나머지 영역이 유지되는지 비교하세요.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5989320"/>
            <a:ext cx="11155680" cy="457200"/>
          </a:xfrm>
          <a:prstGeom prst="rect">
            <a:avLst/>
          </a:prstGeom>
          <a:solidFill>
            <a:srgbClr val="E5E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6053328"/>
            <a:ext cx="10835640" cy="3383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19378D"/>
                </a:solidFill>
                <a:latin typeface="Wanted Sans"/>
              </a:defRPr>
            </a:pPr>
            <a:r>
              <a:rPr>
                <a:ea typeface="Wanted Sans"/>
              </a:rPr>
              <a:t>완료 기준 · 직접 요청한 한 가지 변화가 파일과 화면에 반영된다.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09728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AI BUILDERS LAB / VISUAL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77240"/>
            <a:ext cx="109728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한 번에 한 가지씩 고쳐요</a:t>
            </a:r>
          </a:p>
        </p:txBody>
      </p:sp>
      <p:pic>
        <p:nvPicPr>
          <p:cNvPr id="4" name="Picture 3" descr="revi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91640"/>
            <a:ext cx="6400800" cy="4800600"/>
          </a:xfrm>
          <a:prstGeom prst="rect">
            <a:avLst/>
          </a:prstGeom>
        </p:spPr>
      </p:pic>
      <p:pic>
        <p:nvPicPr>
          <p:cNvPr id="5" name="Picture 4" descr="builders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6080760"/>
            <a:ext cx="877824" cy="2926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06640" y="2148840"/>
            <a:ext cx="420624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400" b="1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문제 관찰 → 한 가지 수정 → 다시 확인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06640" y="3840480"/>
            <a:ext cx="420624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보이는 문제를 설명하고 한 가지를 수정한 뒤 같은 조건에서 다시 확인합니다.</a:t>
            </a:r>
          </a:p>
        </p:txBody>
      </p:sp>
      <p:sp>
        <p:nvSpPr>
          <p:cNvPr id="8" name="Rectangle 7"/>
          <p:cNvSpPr/>
          <p:nvPr/>
        </p:nvSpPr>
        <p:spPr>
          <a:xfrm>
            <a:off x="7406640" y="5760720"/>
            <a:ext cx="4206240" cy="457200"/>
          </a:xfrm>
          <a:prstGeom prst="rect">
            <a:avLst/>
          </a:prstGeom>
          <a:solidFill>
            <a:srgbClr val="E5E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543800" y="5852160"/>
            <a:ext cx="393192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그림을 설명하고, 직접 실습해보세요.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92608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HOW / 10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AI BUILDERS LAB  / 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86384"/>
            <a:ext cx="111556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작은 화면에서도</a:t>
            </a:r>
          </a:p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편하게 읽히나요?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74519"/>
            <a:ext cx="110642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휴대폰 크기에서도 내용과 행동이 보여야 합니다.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487168"/>
            <a:ext cx="1115568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• 브라우저 창을 좁혀 세 영역을 읽는다</a:t>
            </a:r>
          </a:p>
          <a:p>
            <a:pPr>
              <a:spcAft>
                <a:spcPts val="800"/>
              </a:spcAft>
              <a:defRPr sz="18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• 가치 3개가 세로로 쌓이는지 확인한다</a:t>
            </a:r>
          </a:p>
          <a:p>
            <a:pPr>
              <a:spcAft>
                <a:spcPts val="800"/>
              </a:spcAft>
              <a:defRPr sz="18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• 긴 제목·버튼이 화면 밖으로 나가지 않는지 본다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3675888"/>
            <a:ext cx="11155680" cy="1234440"/>
          </a:xfrm>
          <a:prstGeom prst="rect">
            <a:avLst/>
          </a:prstGeom>
          <a:solidFill>
            <a:srgbClr val="EA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3785616"/>
            <a:ext cx="10789920" cy="10698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390px, 768px, 1440px 너비에서 확인할 항목을 알려줘.</a:t>
            </a:r>
          </a:p>
          <a:p>
            <a:pPr>
              <a:spcAft>
                <a:spcPts val="800"/>
              </a:spcAft>
              <a:defRPr sz="15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좁은 화면에서 글자와 버튼이 겹치거나 가로로 넘치면 그 부분만 수정해줘.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516636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직접 해보기 좁은 화면과 넓은 화면에서 각각 제목·가치·연락을 확인하세요.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5989320"/>
            <a:ext cx="11155680" cy="457200"/>
          </a:xfrm>
          <a:prstGeom prst="rect">
            <a:avLst/>
          </a:prstGeom>
          <a:solidFill>
            <a:srgbClr val="E5E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6053328"/>
            <a:ext cx="10835640" cy="3383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19378D"/>
                </a:solidFill>
                <a:latin typeface="Wanted Sans"/>
              </a:defRPr>
            </a:pPr>
            <a:r>
              <a:rPr>
                <a:ea typeface="Wanted Sans"/>
              </a:rPr>
              <a:t>완료 기준 · 화면 폭이 달라져도 읽고 누를 수 있다.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92608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HOW / 10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AI BUILDERS LAB  / 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86384"/>
            <a:ext cx="111556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막히면, 관찰한 사실을</a:t>
            </a:r>
          </a:p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세 줄로 전달합니다.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74519"/>
            <a:ext cx="110642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기대한 것 · 실제로 보인 것 · 마지막 작업.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02920" y="2487168"/>
          <a:ext cx="1115568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7840"/>
                <a:gridCol w="5577840"/>
              </a:tblGrid>
              <a:tr h="40386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보이는 현상</a:t>
                      </a:r>
                    </a:p>
                  </a:txBody>
                  <a:tcPr marL="118872" marT="64008">
                    <a:solidFill>
                      <a:srgbClr val="E5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먼저 확인할 것</a:t>
                      </a:r>
                    </a:p>
                  </a:txBody>
                  <a:tcPr marL="118872" marT="64008">
                    <a:solidFill>
                      <a:srgbClr val="E5EBFF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코드 글자가 보인다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Chrome으로 파일을 열었는가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예전 제목이 보인다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다른 폴더의 파일인가 / 저장·새로고침했는가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문의가 열리지 않는다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메일 앱 설정과 링크 주소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파일을 찾을 수 없다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AI가 알려준 저장 경로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</a:tr>
              <a:tr h="40386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AI가 응답하지 않는다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인터넷·로그인·사용 가능 상태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2920" y="516636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직접 해보기 “제목 변경을 기대했는데 / 예전 제목이 보입니다 / 방금 저장하고 새로고침했습니다.”처럼 상황을 설명하세요.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5989320"/>
            <a:ext cx="11155680" cy="457200"/>
          </a:xfrm>
          <a:prstGeom prst="rect">
            <a:avLst/>
          </a:prstGeom>
          <a:solidFill>
            <a:srgbClr val="E5E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6053328"/>
            <a:ext cx="10835640" cy="3383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19378D"/>
                </a:solidFill>
                <a:latin typeface="Wanted Sans"/>
              </a:defRPr>
            </a:pPr>
            <a:r>
              <a:rPr>
                <a:ea typeface="Wanted Sans"/>
              </a:rPr>
              <a:t>완료 기준 · 추측 대신 관찰한 사실로 도움을 요청한다.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92608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HOW / 5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AI BUILDERS LAB  /  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86384"/>
            <a:ext cx="111556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파일과 만드는 순서를</a:t>
            </a:r>
          </a:p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함께 남깁니다.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74519"/>
            <a:ext cx="110642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다음 수업을 기다리지 않고 이어갈 수 있도록.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487168"/>
            <a:ext cx="11064240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01   현재 index.html과 수정 전 복사본 보관</a:t>
            </a:r>
          </a:p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02   잘 작동한 요청문과 수정 내용을 기록</a:t>
            </a:r>
          </a:p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03   브라우저를 닫고 파일을 다시 열어 확인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16636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직접 해보기 실습 기록을 내려받고 홈페이지 파일과 같은 폴더에 보관하세요.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5989320"/>
            <a:ext cx="11155680" cy="457200"/>
          </a:xfrm>
          <a:prstGeom prst="rect">
            <a:avLst/>
          </a:prstGeom>
          <a:solidFill>
            <a:srgbClr val="E5E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6053328"/>
            <a:ext cx="10835640" cy="3383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19378D"/>
                </a:solidFill>
                <a:latin typeface="Wanted Sans"/>
              </a:defRPr>
            </a:pPr>
            <a:r>
              <a:rPr>
                <a:ea typeface="Wanted Sans"/>
              </a:rPr>
              <a:t>완료 기준 · 파일·요청문·다음 행동 세 가지가 남아 있다.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92608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WHAT IF / 10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AI BUILDERS LAB  /  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86384"/>
            <a:ext cx="111556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내 상황에 맞게</a:t>
            </a:r>
          </a:p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한 번 더 바꿉니다.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74519"/>
            <a:ext cx="110642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따라 만들기에서, 스스로 선택하기로.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487168"/>
            <a:ext cx="11064240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01   프리랜서: 소개를 작업 분야와 포트폴리오로</a:t>
            </a:r>
          </a:p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02   자영업자: 가치를 고객에게 제공하는 도움으로</a:t>
            </a:r>
          </a:p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03   모임 운영자: 연락을 참여 문의로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16636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직접 해보기 강사 도움 없이 방문자를 바꾸고 제목 또는 가치 한 항목을 수정하세요.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5989320"/>
            <a:ext cx="11155680" cy="457200"/>
          </a:xfrm>
          <a:prstGeom prst="rect">
            <a:avLst/>
          </a:prstGeom>
          <a:solidFill>
            <a:srgbClr val="E5E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6053328"/>
            <a:ext cx="10835640" cy="3383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19378D"/>
                </a:solidFill>
                <a:latin typeface="Wanted Sans"/>
              </a:defRPr>
            </a:pPr>
            <a:r>
              <a:rPr>
                <a:ea typeface="Wanted Sans"/>
              </a:rPr>
              <a:t>완료 기준 · 이전 결과와 달라진 이유를 자기 말로 설명한다.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92608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WHAT IF / 5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AI BUILDERS LAB  /  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86384"/>
            <a:ext cx="111556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다른 사람이</a:t>
            </a:r>
          </a:p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이해하는지 확인합니다.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74519"/>
            <a:ext cx="110642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성과를 추측하지 않고, 반응을 관찰합니다.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02920" y="2487168"/>
          <a:ext cx="11155680" cy="1682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7840"/>
                <a:gridCol w="5577840"/>
              </a:tblGrid>
              <a:tr h="420624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방문자에게 물을 질문</a:t>
                      </a:r>
                    </a:p>
                  </a:txBody>
                  <a:tcPr marL="118872" marT="64008">
                    <a:solidFill>
                      <a:srgbClr val="E5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기록할 내용</a:t>
                      </a:r>
                    </a:p>
                  </a:txBody>
                  <a:tcPr marL="118872" marT="64008">
                    <a:solidFill>
                      <a:srgbClr val="E5EB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이 페이지는 누구를 위한 것 같나요?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대상에 대한 답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어떤 도움을 받을 수 있나요?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가치에 대한 답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다음에 어디를 누르면 되나요?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11121B"/>
                          </a:solidFill>
                          <a:latin typeface="Wanted Sans"/>
                        </a:defRPr>
                      </a:pPr>
                      <a:r>
                        <a:t>연락 버튼을 찾는 과정</a:t>
                      </a:r>
                    </a:p>
                  </a:txBody>
                  <a:tcPr marL="118872" marT="64008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2920" y="516636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직접 해보기 옆 사람에게 세 질문을 하고, 예상과 다른 답 하나를 기록하세요.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5989320"/>
            <a:ext cx="11155680" cy="457200"/>
          </a:xfrm>
          <a:prstGeom prst="rect">
            <a:avLst/>
          </a:prstGeom>
          <a:solidFill>
            <a:srgbClr val="E5E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6053328"/>
            <a:ext cx="10835640" cy="3383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19378D"/>
                </a:solidFill>
                <a:latin typeface="Wanted Sans"/>
              </a:defRPr>
            </a:pPr>
            <a:r>
              <a:rPr>
                <a:ea typeface="Wanted Sans"/>
              </a:rPr>
              <a:t>완료 기준 · 수정할 다음 항목을 방문자의 반응에서 찾는다.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92608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WHAT IF / 5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AI BUILDERS LAB  /  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86384"/>
            <a:ext cx="111556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공개는 준비가 되었을 때</a:t>
            </a:r>
          </a:p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선택합니다.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74519"/>
            <a:ext cx="110642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로컬 완성과 공개 완료를 구분합니다.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487168"/>
            <a:ext cx="11064240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01   올릴 내용·사진·연락처의 공개 여부를 확인</a:t>
            </a:r>
          </a:p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02   GitHub Pages 같은 정적 호스팅으로 파일 공개</a:t>
            </a:r>
          </a:p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03   제공받은 URL을 새 창에서 열어 링크·모바일 폭 확인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16636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직접 해보기 오늘은 “로컬 완성” 또는 “공개까지 확인” 중 실제 상태만 적으세요.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5989320"/>
            <a:ext cx="11155680" cy="457200"/>
          </a:xfrm>
          <a:prstGeom prst="rect">
            <a:avLst/>
          </a:prstGeom>
          <a:solidFill>
            <a:srgbClr val="E5E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6053328"/>
            <a:ext cx="10835640" cy="3383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19378D"/>
                </a:solidFill>
                <a:latin typeface="Wanted Sans"/>
              </a:defRPr>
            </a:pPr>
            <a:r>
              <a:rPr>
                <a:ea typeface="Wanted Sans"/>
              </a:rPr>
              <a:t>완료 기준 · 공개 여부와 다음 행동을 구분해서 기록한다.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92608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WHAT IF / 5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AI BUILDERS LAB  / 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86384"/>
            <a:ext cx="111556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내일, 혼자</a:t>
            </a:r>
          </a:p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다시 해보세요.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74519"/>
            <a:ext cx="110642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같은 흐름을 다른 주제로 반복합니다.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487168"/>
            <a:ext cx="11064240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01   새 폴더에 다른 주제를 한 문장으로 정하기</a:t>
            </a:r>
          </a:p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02   계획 → 파일 → 실행 → 한 가지 수정 반복</a:t>
            </a:r>
          </a:p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03   막힌 지점과 마지막 성공 단계를 기록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16636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직접 해보기 다음 24시간 안에 할 작은 재실습 한 가지와 시작 시간을 기록하세요.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5989320"/>
            <a:ext cx="11155680" cy="457200"/>
          </a:xfrm>
          <a:prstGeom prst="rect">
            <a:avLst/>
          </a:prstGeom>
          <a:solidFill>
            <a:srgbClr val="E5E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6053328"/>
            <a:ext cx="10835640" cy="3383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19378D"/>
                </a:solidFill>
                <a:latin typeface="Wanted Sans"/>
              </a:defRPr>
            </a:pPr>
            <a:r>
              <a:rPr>
                <a:ea typeface="Wanted Sans"/>
              </a:rPr>
              <a:t>완료 기준 · 혼자 다시 시작할 구체적인 행동이 정해져 있다.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92608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WHAT IF / 5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AI BUILDERS LAB  / 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86384"/>
            <a:ext cx="111556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작은 첫 버전,</a:t>
            </a:r>
          </a:p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분명한 다음 한 걸음.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74519"/>
            <a:ext cx="110642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내가 만들고, 확인하고, 다시 실행했습니다.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487168"/>
            <a:ext cx="11064240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01   누구를 위한 페이지인지 설명할 수 있다</a:t>
            </a:r>
          </a:p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02   소개·가치·연락이 화면에 있다</a:t>
            </a:r>
          </a:p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03   제목을 수정하고 동작을 다시 확인했다</a:t>
            </a:r>
          </a:p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04   내 파일을 다시 열고 다음 행동을 기록했다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516636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직접 해보기 실습 기록지의 완료 항목을 체크하고 파일을 내려받으세요.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5989320"/>
            <a:ext cx="11155680" cy="457200"/>
          </a:xfrm>
          <a:prstGeom prst="rect">
            <a:avLst/>
          </a:prstGeom>
          <a:solidFill>
            <a:srgbClr val="E5E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6053328"/>
            <a:ext cx="10835640" cy="3383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19378D"/>
                </a:solidFill>
                <a:latin typeface="Wanted Sans"/>
              </a:defRPr>
            </a:pPr>
            <a:r>
              <a:rPr>
                <a:ea typeface="Wanted Sans"/>
              </a:rPr>
              <a:t>완료 기준 · 오늘 만든 것과 아직 남은 것을 정확하게 말한다.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92608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참고 / 0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292608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75A64"/>
                </a:solidFill>
                <a:latin typeface="Wanted Sans"/>
              </a:defRPr>
            </a:pPr>
            <a:r>
              <a:rPr>
                <a:ea typeface="Wanted Sans"/>
              </a:rPr>
              <a:t>AI BUILDERS LAB  / 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86384"/>
            <a:ext cx="111556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공식 자료와</a:t>
            </a:r>
          </a:p>
          <a:p>
            <a:pPr>
              <a:spcAft>
                <a:spcPts val="800"/>
              </a:spcAft>
              <a:defRPr sz="3200" b="1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교재의 사용 범위.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74519"/>
            <a:ext cx="110642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458F5"/>
                </a:solidFill>
                <a:latin typeface="Wanted Sans"/>
              </a:defRPr>
            </a:pPr>
            <a:r>
              <a:rPr>
                <a:ea typeface="Wanted Sans"/>
              </a:rPr>
              <a:t>버전 1.0 · 확인일 2026.09.13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487168"/>
            <a:ext cx="11064240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01   4MAT의 네 질문을 교육 흐름에 적용한 자체 교안</a:t>
            </a:r>
          </a:p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02   Codex: 공식 Quickstart의 로컬 폴더 작업 흐름 참고</a:t>
            </a:r>
          </a:p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03   예제의 이름·연락처는 가상의 교육용 정보</a:t>
            </a:r>
          </a:p>
          <a:p>
            <a:pPr>
              <a:spcAft>
                <a:spcPts val="800"/>
              </a:spcAft>
              <a:defRPr sz="2300" b="0">
                <a:solidFill>
                  <a:srgbClr val="11121B"/>
                </a:solidFill>
                <a:latin typeface="Wanted Sans"/>
              </a:defRPr>
            </a:pPr>
            <a:r>
              <a:rPr>
                <a:ea typeface="Wanted Sans"/>
              </a:rPr>
              <a:t>04   Windows 실제 기기·유료 수강생 수업 효과는 별도 확인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5989320"/>
            <a:ext cx="11155680" cy="457200"/>
          </a:xfrm>
          <a:prstGeom prst="rect">
            <a:avLst/>
          </a:prstGeom>
          <a:solidFill>
            <a:srgbClr val="E5E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053328"/>
            <a:ext cx="10835640" cy="3383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19378D"/>
                </a:solidFill>
                <a:latin typeface="Wanted Sans"/>
              </a:defRPr>
            </a:pPr>
            <a:r>
              <a:rPr>
                <a:ea typeface="Wanted Sans"/>
              </a:rPr>
              <a:t>완료 기준 · 사실·예시·미확인 범위를 구분한다.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나의 첫 홈페이지 만들기</dc:title>
  <dc:subject>4MAT · 성인 입문자 · 180분</dc:subject>
  <dc:creator>AI Builders Lab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