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525023cb7143b3c.jpg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02742" y="533400"/>
            <a:ext cx="3902202" cy="785051"/>
            <a:chOff x="602742" y="533400"/>
            <a:chExt cx="3902202" cy="785051"/>
          </a:xfrm>
        </p:grpSpPr>
        <p:sp>
          <p:nvSpPr>
            <p:cNvPr id="2" name="Rectangle 2"/>
            <p:cNvSpPr/>
            <p:nvPr/>
          </p:nvSpPr>
          <p:spPr>
            <a:xfrm>
              <a:off x="609600" y="533400"/>
              <a:ext cx="1962150" cy="342900"/>
            </a:xfrm>
            <a:prstGeom prst="roundRect">
              <a:avLst>
                <a:gd name="adj" fmla="val 33333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74192" y="625792"/>
              <a:ext cx="19124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3시간 · 1대1 · 실습형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02742" y="1054418"/>
              <a:ext cx="39022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AI를 챗봇으로만 써 본 사람을 위한 첫 웹 제작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0550" y="1844040"/>
            <a:ext cx="6254453" cy="2485644"/>
            <a:chOff x="590550" y="1844040"/>
            <a:chExt cx="6254453" cy="2485644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1844040"/>
              <a:ext cx="487556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Codex로 나만의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2625090"/>
              <a:ext cx="499103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홈페이지 만들기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36270" y="3509962"/>
              <a:ext cx="62087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요청하고 · 실행하고 · 고치고 · 공개합니다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8556" y="3977640"/>
              <a:ext cx="52675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정적 HTML · CSS · JavaScript · GitHub Pages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429500" y="1314450"/>
            <a:ext cx="4076700" cy="3962400"/>
            <a:chOff x="7429500" y="1314450"/>
            <a:chExt cx="4076700" cy="3962400"/>
          </a:xfrm>
        </p:grpSpPr>
        <p:sp>
          <p:nvSpPr>
            <p:cNvPr id="11" name="Rectangle 11"/>
            <p:cNvSpPr/>
            <p:nvPr/>
          </p:nvSpPr>
          <p:spPr>
            <a:xfrm>
              <a:off x="7429500" y="1314450"/>
              <a:ext cx="4076700" cy="3962400"/>
            </a:xfrm>
            <a:prstGeom prst="roundRect">
              <a:avLst>
                <a:gd name="adj" fmla="val 3846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7429500" y="1314450"/>
              <a:ext cx="4076700" cy="438150"/>
            </a:xfrm>
            <a:prstGeom prst="roundRect">
              <a:avLst>
                <a:gd name="adj" fmla="val 34783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7429500" y="1600200"/>
              <a:ext cx="4076700" cy="152400"/>
            </a:xfrm>
            <a:prstGeom prst="rect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7629525" y="1485900"/>
              <a:ext cx="95250" cy="95250"/>
            </a:xfrm>
            <a:prstGeom prst="ellipse">
              <a:avLst/>
            </a:prstGeom>
            <a:solidFill>
              <a:srgbClr val="F04452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00975" y="1485900"/>
              <a:ext cx="95250" cy="95250"/>
            </a:xfrm>
            <a:prstGeom prst="ellipse">
              <a:avLst/>
            </a:prstGeom>
            <a:solidFill>
              <a:srgbClr val="8B95A1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972425" y="1485900"/>
              <a:ext cx="95250" cy="9525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734300" y="2038350"/>
              <a:ext cx="1676400" cy="171450"/>
            </a:xfrm>
            <a:prstGeom prst="roundRect">
              <a:avLst>
                <a:gd name="adj" fmla="val 33333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734300" y="2343150"/>
              <a:ext cx="2381250" cy="95250"/>
            </a:xfrm>
            <a:prstGeom prst="roundRect">
              <a:avLst>
                <a:gd name="adj" fmla="val 50000"/>
              </a:avLst>
            </a:prstGeom>
            <a:solidFill>
              <a:srgbClr val="E5E8E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734300" y="2533650"/>
              <a:ext cx="2019300" cy="95250"/>
            </a:xfrm>
            <a:prstGeom prst="roundRect">
              <a:avLst>
                <a:gd name="adj" fmla="val 50000"/>
              </a:avLst>
            </a:prstGeom>
            <a:solidFill>
              <a:srgbClr val="E5E8EB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7734300" y="2857500"/>
              <a:ext cx="952500" cy="342900"/>
            </a:xfrm>
            <a:prstGeom prst="roundRect">
              <a:avLst>
                <a:gd name="adj" fmla="val 27778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9886950" y="1981200"/>
              <a:ext cx="1276350" cy="1276350"/>
            </a:xfrm>
            <a:prstGeom prst="roundRect">
              <a:avLst>
                <a:gd name="adj" fmla="val 8955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0429875" y="2466975"/>
              <a:ext cx="190500" cy="285750"/>
              <a:chOff x="10429875" y="2466975"/>
              <a:chExt cx="190500" cy="2857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10461625" y="2466975"/>
                <a:ext cx="1270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127000">
                    <a:moveTo>
                      <a:pt x="0" y="63500"/>
                    </a:moveTo>
                    <a:cubicBezTo>
                      <a:pt x="0" y="98570"/>
                      <a:pt x="28430" y="127000"/>
                      <a:pt x="63500" y="127000"/>
                    </a:cubicBezTo>
                    <a:cubicBezTo>
                      <a:pt x="98570" y="127000"/>
                      <a:pt x="127000" y="98570"/>
                      <a:pt x="127000" y="63500"/>
                    </a:cubicBezTo>
                    <a:cubicBezTo>
                      <a:pt x="127000" y="28430"/>
                      <a:pt x="98570" y="0"/>
                      <a:pt x="63500" y="0"/>
                    </a:cubicBezTo>
                    <a:cubicBezTo>
                      <a:pt x="28430" y="0"/>
                      <a:pt x="0" y="28430"/>
                      <a:pt x="0" y="63500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10429875" y="2657475"/>
                <a:ext cx="1905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95250">
                    <a:moveTo>
                      <a:pt x="0" y="95250"/>
                    </a:moveTo>
                    <a:lnTo>
                      <a:pt x="0" y="63500"/>
                    </a:lnTo>
                    <a:cubicBezTo>
                      <a:pt x="0" y="28430"/>
                      <a:pt x="28430" y="0"/>
                      <a:pt x="63500" y="0"/>
                    </a:cubicBezTo>
                    <a:lnTo>
                      <a:pt x="127000" y="0"/>
                    </a:lnTo>
                    <a:cubicBezTo>
                      <a:pt x="162070" y="0"/>
                      <a:pt x="190500" y="28430"/>
                      <a:pt x="190500" y="63500"/>
                    </a:cubicBezTo>
                    <a:lnTo>
                      <a:pt x="190500" y="9525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25" name="Line 25"/>
            <p:cNvSpPr/>
            <p:nvPr/>
          </p:nvSpPr>
          <p:spPr>
            <a:xfrm>
              <a:off x="7734300" y="358140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7734300" y="3848100"/>
              <a:ext cx="990600" cy="876300"/>
            </a:xfrm>
            <a:prstGeom prst="roundRect">
              <a:avLst>
                <a:gd name="adj" fmla="val 13043"/>
              </a:avLst>
            </a:prstGeom>
            <a:solidFill>
              <a:srgbClr val="F7F8FA"/>
            </a:solidFill>
            <a:ln w="14288">
              <a:solidFill>
                <a:srgbClr val="E5E8EB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896350" y="3848100"/>
              <a:ext cx="990600" cy="876300"/>
            </a:xfrm>
            <a:prstGeom prst="roundRect">
              <a:avLst>
                <a:gd name="adj" fmla="val 13043"/>
              </a:avLst>
            </a:prstGeom>
            <a:solidFill>
              <a:srgbClr val="F7F8FA"/>
            </a:solidFill>
            <a:ln w="14288">
              <a:solidFill>
                <a:srgbClr val="E5E8EB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10058400" y="3848100"/>
              <a:ext cx="1104900" cy="876300"/>
            </a:xfrm>
            <a:prstGeom prst="roundRect">
              <a:avLst>
                <a:gd name="adj" fmla="val 13043"/>
              </a:avLst>
            </a:prstGeom>
            <a:solidFill>
              <a:srgbClr val="EAF3FF"/>
            </a:solidFill>
            <a:ln w="14288">
              <a:solidFill>
                <a:srgbClr val="3182F6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8098631" y="4136231"/>
              <a:ext cx="242888" cy="229394"/>
              <a:chOff x="8098631" y="4136231"/>
              <a:chExt cx="242888" cy="22939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8098631" y="4190206"/>
                <a:ext cx="242888" cy="175419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175419">
                    <a:moveTo>
                      <a:pt x="0" y="26988"/>
                    </a:moveTo>
                    <a:cubicBezTo>
                      <a:pt x="0" y="12083"/>
                      <a:pt x="12083" y="0"/>
                      <a:pt x="26988" y="0"/>
                    </a:cubicBezTo>
                    <a:lnTo>
                      <a:pt x="215901" y="0"/>
                    </a:lnTo>
                    <a:cubicBezTo>
                      <a:pt x="230805" y="0"/>
                      <a:pt x="242888" y="12083"/>
                      <a:pt x="242888" y="26988"/>
                    </a:cubicBezTo>
                    <a:lnTo>
                      <a:pt x="242888" y="148432"/>
                    </a:lnTo>
                    <a:cubicBezTo>
                      <a:pt x="242888" y="163336"/>
                      <a:pt x="230805" y="175419"/>
                      <a:pt x="215901" y="175419"/>
                    </a:cubicBezTo>
                    <a:lnTo>
                      <a:pt x="26988" y="175419"/>
                    </a:lnTo>
                    <a:cubicBezTo>
                      <a:pt x="12083" y="175419"/>
                      <a:pt x="0" y="163336"/>
                      <a:pt x="0" y="148432"/>
                    </a:cubicBezTo>
                    <a:lnTo>
                      <a:pt x="0" y="26988"/>
                    </a:lnTo>
                  </a:path>
                </a:pathLst>
              </a:custGeom>
              <a:noFill/>
              <a:ln w="26988">
                <a:solidFill>
                  <a:srgbClr val="6B7684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8166100" y="4136231"/>
                <a:ext cx="107950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107950" h="53975">
                    <a:moveTo>
                      <a:pt x="0" y="53975"/>
                    </a:moveTo>
                    <a:lnTo>
                      <a:pt x="0" y="26988"/>
                    </a:lnTo>
                    <a:cubicBezTo>
                      <a:pt x="0" y="12083"/>
                      <a:pt x="12083" y="0"/>
                      <a:pt x="26988" y="0"/>
                    </a:cubicBezTo>
                    <a:lnTo>
                      <a:pt x="80963" y="0"/>
                    </a:lnTo>
                    <a:cubicBezTo>
                      <a:pt x="95868" y="0"/>
                      <a:pt x="107950" y="12083"/>
                      <a:pt x="107950" y="26988"/>
                    </a:cubicBezTo>
                    <a:lnTo>
                      <a:pt x="107950" y="53975"/>
                    </a:lnTo>
                  </a:path>
                </a:pathLst>
              </a:custGeom>
              <a:noFill/>
              <a:ln w="26988">
                <a:solidFill>
                  <a:srgbClr val="6B7684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8220075" y="425767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35"/>
                    </a:lnTo>
                  </a:path>
                </a:pathLst>
              </a:custGeom>
              <a:noFill/>
              <a:ln w="26988">
                <a:solidFill>
                  <a:srgbClr val="6B7684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8098631" y="4271169"/>
                <a:ext cx="242888" cy="38492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38492">
                    <a:moveTo>
                      <a:pt x="0" y="0"/>
                    </a:moveTo>
                    <a:cubicBezTo>
                      <a:pt x="76388" y="38492"/>
                      <a:pt x="166500" y="38492"/>
                      <a:pt x="242888" y="0"/>
                    </a:cubicBezTo>
                  </a:path>
                </a:pathLst>
              </a:custGeom>
              <a:noFill/>
              <a:ln w="26988">
                <a:solidFill>
                  <a:srgbClr val="6B7684"/>
                </a:solidFill>
              </a:ln>
            </p:spPr>
          </p:sp>
        </p:grpSp>
        <p:grpSp>
          <p:nvGrpSpPr>
            <p:cNvPr id="38" name="Group 38"/>
            <p:cNvGrpSpPr/>
            <p:nvPr/>
          </p:nvGrpSpPr>
          <p:grpSpPr>
            <a:xfrm>
              <a:off x="9270206" y="4136231"/>
              <a:ext cx="242888" cy="242888"/>
              <a:chOff x="9270206" y="4136231"/>
              <a:chExt cx="242888" cy="24288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9432132" y="42037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35" y="0"/>
                    </a:lnTo>
                  </a:path>
                </a:pathLst>
              </a:custGeom>
              <a:noFill/>
              <a:ln w="26988">
                <a:solidFill>
                  <a:srgbClr val="6B7684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9270206" y="4136231"/>
                <a:ext cx="242888" cy="242888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242888">
                    <a:moveTo>
                      <a:pt x="0" y="40481"/>
                    </a:moveTo>
                    <a:cubicBezTo>
                      <a:pt x="0" y="18124"/>
                      <a:pt x="18124" y="0"/>
                      <a:pt x="40481" y="0"/>
                    </a:cubicBezTo>
                    <a:lnTo>
                      <a:pt x="202407" y="0"/>
                    </a:lnTo>
                    <a:cubicBezTo>
                      <a:pt x="224764" y="0"/>
                      <a:pt x="242888" y="18124"/>
                      <a:pt x="242888" y="40481"/>
                    </a:cubicBezTo>
                    <a:lnTo>
                      <a:pt x="242888" y="202407"/>
                    </a:lnTo>
                    <a:cubicBezTo>
                      <a:pt x="242888" y="224764"/>
                      <a:pt x="224764" y="242888"/>
                      <a:pt x="202407" y="242888"/>
                    </a:cubicBezTo>
                    <a:lnTo>
                      <a:pt x="40481" y="242888"/>
                    </a:lnTo>
                    <a:cubicBezTo>
                      <a:pt x="18124" y="242888"/>
                      <a:pt x="0" y="224764"/>
                      <a:pt x="0" y="202407"/>
                    </a:cubicBezTo>
                    <a:lnTo>
                      <a:pt x="0" y="40481"/>
                    </a:lnTo>
                  </a:path>
                </a:pathLst>
              </a:custGeom>
              <a:noFill/>
              <a:ln w="26988">
                <a:solidFill>
                  <a:srgbClr val="6B7684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270206" y="4232132"/>
                <a:ext cx="175419" cy="79519"/>
              </a:xfrm>
              <a:custGeom>
                <a:avLst/>
                <a:gdLst/>
                <a:ahLst/>
                <a:cxnLst/>
                <a:rect l="l" t="t" r="r" b="b"/>
                <a:pathLst>
                  <a:path w="175419" h="79519">
                    <a:moveTo>
                      <a:pt x="0" y="79519"/>
                    </a:moveTo>
                    <a:lnTo>
                      <a:pt x="67469" y="12050"/>
                    </a:lnTo>
                    <a:cubicBezTo>
                      <a:pt x="79991" y="0"/>
                      <a:pt x="95428" y="0"/>
                      <a:pt x="107950" y="12050"/>
                    </a:cubicBezTo>
                    <a:lnTo>
                      <a:pt x="175419" y="79519"/>
                    </a:lnTo>
                  </a:path>
                </a:pathLst>
              </a:custGeom>
              <a:noFill/>
              <a:ln w="26988">
                <a:solidFill>
                  <a:srgbClr val="6B7684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9418638" y="4259119"/>
                <a:ext cx="94456" cy="52531"/>
              </a:xfrm>
              <a:custGeom>
                <a:avLst/>
                <a:gdLst/>
                <a:ahLst/>
                <a:cxnLst/>
                <a:rect l="l" t="t" r="r" b="b"/>
                <a:pathLst>
                  <a:path w="94456" h="52531">
                    <a:moveTo>
                      <a:pt x="0" y="25544"/>
                    </a:moveTo>
                    <a:lnTo>
                      <a:pt x="13494" y="12050"/>
                    </a:lnTo>
                    <a:cubicBezTo>
                      <a:pt x="26016" y="0"/>
                      <a:pt x="41453" y="0"/>
                      <a:pt x="53975" y="12050"/>
                    </a:cubicBezTo>
                    <a:lnTo>
                      <a:pt x="94456" y="52531"/>
                    </a:lnTo>
                  </a:path>
                </a:pathLst>
              </a:custGeom>
              <a:noFill/>
              <a:ln w="26988">
                <a:solidFill>
                  <a:srgbClr val="6B7684"/>
                </a:solidFill>
              </a:ln>
            </p:spPr>
          </p:sp>
        </p:grpSp>
        <p:grpSp>
          <p:nvGrpSpPr>
            <p:cNvPr id="41" name="Group 41"/>
            <p:cNvGrpSpPr/>
            <p:nvPr/>
          </p:nvGrpSpPr>
          <p:grpSpPr>
            <a:xfrm>
              <a:off x="10489406" y="4163219"/>
              <a:ext cx="242888" cy="188913"/>
              <a:chOff x="10489406" y="4163219"/>
              <a:chExt cx="242888" cy="188913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10489406" y="4163219"/>
                <a:ext cx="242888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188913">
                    <a:moveTo>
                      <a:pt x="0" y="26988"/>
                    </a:moveTo>
                    <a:cubicBezTo>
                      <a:pt x="0" y="12083"/>
                      <a:pt x="12083" y="0"/>
                      <a:pt x="26988" y="0"/>
                    </a:cubicBezTo>
                    <a:lnTo>
                      <a:pt x="215901" y="0"/>
                    </a:lnTo>
                    <a:cubicBezTo>
                      <a:pt x="230805" y="0"/>
                      <a:pt x="242888" y="12083"/>
                      <a:pt x="242888" y="26988"/>
                    </a:cubicBezTo>
                    <a:lnTo>
                      <a:pt x="242888" y="161925"/>
                    </a:lnTo>
                    <a:cubicBezTo>
                      <a:pt x="242888" y="176830"/>
                      <a:pt x="230805" y="188913"/>
                      <a:pt x="215901" y="188913"/>
                    </a:cubicBezTo>
                    <a:lnTo>
                      <a:pt x="26988" y="188913"/>
                    </a:lnTo>
                    <a:cubicBezTo>
                      <a:pt x="12083" y="188913"/>
                      <a:pt x="0" y="176830"/>
                      <a:pt x="0" y="161925"/>
                    </a:cubicBezTo>
                    <a:lnTo>
                      <a:pt x="0" y="26988"/>
                    </a:lnTo>
                  </a:path>
                </a:pathLst>
              </a:custGeom>
              <a:noFill/>
              <a:ln w="26988">
                <a:solidFill>
                  <a:srgbClr val="3182F6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0489406" y="4190206"/>
                <a:ext cx="242888" cy="80963"/>
              </a:xfrm>
              <a:custGeom>
                <a:avLst/>
                <a:gdLst/>
                <a:ahLst/>
                <a:cxnLst/>
                <a:rect l="l" t="t" r="r" b="b"/>
                <a:pathLst>
                  <a:path w="242888" h="80963">
                    <a:moveTo>
                      <a:pt x="0" y="0"/>
                    </a:moveTo>
                    <a:lnTo>
                      <a:pt x="121444" y="80963"/>
                    </a:lnTo>
                    <a:lnTo>
                      <a:pt x="242888" y="0"/>
                    </a:lnTo>
                  </a:path>
                </a:pathLst>
              </a:custGeom>
              <a:noFill/>
              <a:ln w="26988">
                <a:solidFill>
                  <a:srgbClr val="3182F6"/>
                </a:solidFill>
              </a:ln>
            </p:spPr>
          </p:sp>
        </p:grpSp>
      </p:grpSp>
      <p:grpSp>
        <p:nvGrpSpPr>
          <p:cNvPr id="46" name="Group 46"/>
          <p:cNvGrpSpPr/>
          <p:nvPr/>
        </p:nvGrpSpPr>
        <p:grpSpPr>
          <a:xfrm>
            <a:off x="602742" y="5867400"/>
            <a:ext cx="10986516" cy="480251"/>
            <a:chOff x="602742" y="5867400"/>
            <a:chExt cx="10986516" cy="480251"/>
          </a:xfrm>
        </p:grpSpPr>
        <p:sp>
          <p:nvSpPr>
            <p:cNvPr id="43" name="Line 43"/>
            <p:cNvSpPr/>
            <p:nvPr/>
          </p:nvSpPr>
          <p:spPr>
            <a:xfrm>
              <a:off x="609600" y="58674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602742" y="6083618"/>
              <a:ext cx="21739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최종 결과 · 공개 URL 1개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875855" y="6083618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2026.08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963281" cy="1222057"/>
            <a:chOff x="517398" y="384810"/>
            <a:chExt cx="7963281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17653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이 수업을 끝내면 할 수 있는 일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95870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요청부터 공개 확인까지, 한 사이클을 내 손으로 끝냅니다.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76300" y="2000250"/>
            <a:ext cx="6967042" cy="3315462"/>
            <a:chOff x="876300" y="2000250"/>
            <a:chExt cx="6967042" cy="3315462"/>
          </a:xfrm>
        </p:grpSpPr>
        <p:sp>
          <p:nvSpPr>
            <p:cNvPr id="6" name="Line 6"/>
            <p:cNvSpPr/>
            <p:nvPr/>
          </p:nvSpPr>
          <p:spPr>
            <a:xfrm>
              <a:off x="1085850" y="2057400"/>
              <a:ext cx="9525" cy="2933700"/>
            </a:xfrm>
            <a:custGeom>
              <a:avLst/>
              <a:gdLst/>
              <a:ahLst/>
              <a:cxnLst/>
              <a:rect l="l" t="t" r="r" b="b"/>
              <a:pathLst>
                <a:path w="9525" h="2933700">
                  <a:moveTo>
                    <a:pt x="0" y="0"/>
                  </a:moveTo>
                  <a:lnTo>
                    <a:pt x="0" y="2933700"/>
                  </a:lnTo>
                </a:path>
              </a:pathLst>
            </a:custGeom>
            <a:noFill/>
            <a:ln w="38100" cap="rnd">
              <a:solidFill>
                <a:srgbClr val="E5E8EB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876300" y="2000250"/>
              <a:ext cx="419100" cy="4191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549908" y="2045970"/>
              <a:ext cx="13813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요청한다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838956" y="2091690"/>
              <a:ext cx="37136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목표·범위·제외 기능을 말합니다.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876300" y="2933700"/>
              <a:ext cx="419100" cy="4191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549908" y="2979420"/>
              <a:ext cx="13813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실행한다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38956" y="3025140"/>
              <a:ext cx="40043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브라우저에서 실제 페이지를 엽니다.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876300" y="3867150"/>
              <a:ext cx="419100" cy="4191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549908" y="3912870"/>
              <a:ext cx="10421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고친다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38956" y="3958590"/>
              <a:ext cx="38347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한 항목씩 바꾸고 다시 확인합니다.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876300" y="4800600"/>
              <a:ext cx="419100" cy="4191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549908" y="4846320"/>
              <a:ext cx="13813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공개한다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38956" y="4892040"/>
              <a:ext cx="39099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PC와 휴대전화에서 URL을 엽니다.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810500" y="2152650"/>
            <a:ext cx="3603346" cy="2724150"/>
            <a:chOff x="7810500" y="2152650"/>
            <a:chExt cx="3603346" cy="2724150"/>
          </a:xfrm>
        </p:grpSpPr>
        <p:sp>
          <p:nvSpPr>
            <p:cNvPr id="20" name="Rectangle 20"/>
            <p:cNvSpPr/>
            <p:nvPr/>
          </p:nvSpPr>
          <p:spPr>
            <a:xfrm>
              <a:off x="7810500" y="2152650"/>
              <a:ext cx="3429000" cy="2724150"/>
            </a:xfrm>
            <a:prstGeom prst="roundRect">
              <a:avLst>
                <a:gd name="adj" fmla="val 5594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8246269" y="2626519"/>
              <a:ext cx="328613" cy="328613"/>
              <a:chOff x="8246269" y="2626519"/>
              <a:chExt cx="328613" cy="328613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246269" y="2626519"/>
                <a:ext cx="328613" cy="328613"/>
              </a:xfrm>
              <a:custGeom>
                <a:avLst/>
                <a:gdLst/>
                <a:ahLst/>
                <a:cxnLst/>
                <a:rect l="l" t="t" r="r" b="b"/>
                <a:pathLst>
                  <a:path w="328613" h="328613">
                    <a:moveTo>
                      <a:pt x="0" y="164307"/>
                    </a:moveTo>
                    <a:cubicBezTo>
                      <a:pt x="0" y="255051"/>
                      <a:pt x="73563" y="328613"/>
                      <a:pt x="164307" y="328613"/>
                    </a:cubicBezTo>
                    <a:cubicBezTo>
                      <a:pt x="255051" y="328613"/>
                      <a:pt x="328613" y="255051"/>
                      <a:pt x="328613" y="164307"/>
                    </a:cubicBezTo>
                    <a:cubicBezTo>
                      <a:pt x="328613" y="73563"/>
                      <a:pt x="255051" y="0"/>
                      <a:pt x="164307" y="0"/>
                    </a:cubicBezTo>
                    <a:cubicBezTo>
                      <a:pt x="73563" y="0"/>
                      <a:pt x="0" y="73563"/>
                      <a:pt x="0" y="164307"/>
                    </a:cubicBezTo>
                  </a:path>
                </a:pathLst>
              </a:custGeom>
              <a:noFill/>
              <a:ln w="36513">
                <a:solidFill>
                  <a:srgbClr val="0EAD69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355807" y="2754313"/>
                <a:ext cx="109538" cy="73025"/>
              </a:xfrm>
              <a:custGeom>
                <a:avLst/>
                <a:gdLst/>
                <a:ahLst/>
                <a:cxnLst/>
                <a:rect l="l" t="t" r="r" b="b"/>
                <a:pathLst>
                  <a:path w="109538" h="73025">
                    <a:moveTo>
                      <a:pt x="0" y="36513"/>
                    </a:moveTo>
                    <a:lnTo>
                      <a:pt x="36513" y="73025"/>
                    </a:lnTo>
                    <a:lnTo>
                      <a:pt x="109538" y="0"/>
                    </a:lnTo>
                  </a:path>
                </a:pathLst>
              </a:custGeom>
              <a:noFill/>
              <a:ln w="36513">
                <a:solidFill>
                  <a:srgbClr val="0EAD69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8175498" y="3031808"/>
              <a:ext cx="194660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졸업 조건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182356" y="3653790"/>
              <a:ext cx="26595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문구 하나를 혼자 바꾸고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182356" y="3996690"/>
              <a:ext cx="3231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다시 공개 URL에서 확인하기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191500" y="4476750"/>
              <a:ext cx="2266950" cy="38100"/>
            </a:xfrm>
            <a:prstGeom prst="roundRect">
              <a:avLst>
                <a:gd name="adj" fmla="val 50000"/>
              </a:avLst>
            </a:prstGeom>
            <a:solidFill>
              <a:srgbClr val="3182F6"/>
            </a:solidFill>
            <a:ln>
              <a:noFill/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29" name="TextBox 29"/>
            <p:cNvSpPr txBox="1"/>
            <p:nvPr/>
          </p:nvSpPr>
          <p:spPr>
            <a:xfrm>
              <a:off x="527304" y="642366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완주는 결과 확인까지입니다.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902702" cy="1222057"/>
            <a:chOff x="517398" y="384810"/>
            <a:chExt cx="790270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46412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다섯 영역과 방문 행동 하나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좋은 1페이지는 방문자가 보고, 믿고, 행동하게 만듭니다.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371600" y="1924050"/>
            <a:ext cx="9448800" cy="3905250"/>
            <a:chOff x="1371600" y="1924050"/>
            <a:chExt cx="9448800" cy="3905250"/>
          </a:xfrm>
        </p:grpSpPr>
        <p:grpSp>
          <p:nvGrpSpPr>
            <p:cNvPr id="11" name="Group 11"/>
            <p:cNvGrpSpPr/>
            <p:nvPr/>
          </p:nvGrpSpPr>
          <p:grpSpPr>
            <a:xfrm>
              <a:off x="2895600" y="2324100"/>
              <a:ext cx="6400800" cy="2838450"/>
              <a:chOff x="2895600" y="2324100"/>
              <a:chExt cx="6400800" cy="2838450"/>
            </a:xfrm>
          </p:grpSpPr>
          <p:sp>
            <p:nvSpPr>
              <p:cNvPr id="6" name="Line 6"/>
              <p:cNvSpPr/>
              <p:nvPr/>
            </p:nvSpPr>
            <p:spPr>
              <a:xfrm>
                <a:off x="3333750" y="2324100"/>
                <a:ext cx="2762250" cy="1104900"/>
              </a:xfrm>
              <a:custGeom>
                <a:avLst/>
                <a:gdLst/>
                <a:ahLst/>
                <a:cxnLst/>
                <a:rect l="l" t="t" r="r" b="b"/>
                <a:pathLst>
                  <a:path w="2762250" h="1104900">
                    <a:moveTo>
                      <a:pt x="2762250" y="1104900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E5E8EB"/>
                </a:solidFill>
              </a:ln>
            </p:spPr>
          </p:sp>
          <p:sp>
            <p:nvSpPr>
              <p:cNvPr id="7" name="Line 7"/>
              <p:cNvSpPr/>
              <p:nvPr/>
            </p:nvSpPr>
            <p:spPr>
              <a:xfrm>
                <a:off x="6096000" y="2324100"/>
                <a:ext cx="2762250" cy="1104900"/>
              </a:xfrm>
              <a:custGeom>
                <a:avLst/>
                <a:gdLst/>
                <a:ahLst/>
                <a:cxnLst/>
                <a:rect l="l" t="t" r="r" b="b"/>
                <a:pathLst>
                  <a:path w="2762250" h="1104900">
                    <a:moveTo>
                      <a:pt x="0" y="1104900"/>
                    </a:moveTo>
                    <a:lnTo>
                      <a:pt x="2762250" y="0"/>
                    </a:lnTo>
                  </a:path>
                </a:pathLst>
              </a:custGeom>
              <a:noFill/>
              <a:ln w="19050">
                <a:solidFill>
                  <a:srgbClr val="E5E8EB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2895600" y="3429000"/>
                <a:ext cx="3200400" cy="857250"/>
              </a:xfrm>
              <a:custGeom>
                <a:avLst/>
                <a:gdLst/>
                <a:ahLst/>
                <a:cxnLst/>
                <a:rect l="l" t="t" r="r" b="b"/>
                <a:pathLst>
                  <a:path w="3200400" h="857250">
                    <a:moveTo>
                      <a:pt x="3200400" y="0"/>
                    </a:moveTo>
                    <a:lnTo>
                      <a:pt x="0" y="857250"/>
                    </a:lnTo>
                  </a:path>
                </a:pathLst>
              </a:custGeom>
              <a:noFill/>
              <a:ln w="19050">
                <a:solidFill>
                  <a:srgbClr val="E5E8EB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6096000" y="3429000"/>
                <a:ext cx="3200400" cy="857250"/>
              </a:xfrm>
              <a:custGeom>
                <a:avLst/>
                <a:gdLst/>
                <a:ahLst/>
                <a:cxnLst/>
                <a:rect l="l" t="t" r="r" b="b"/>
                <a:pathLst>
                  <a:path w="3200400" h="857250">
                    <a:moveTo>
                      <a:pt x="0" y="0"/>
                    </a:moveTo>
                    <a:lnTo>
                      <a:pt x="3200400" y="857250"/>
                    </a:lnTo>
                  </a:path>
                </a:pathLst>
              </a:custGeom>
              <a:noFill/>
              <a:ln w="19050">
                <a:solidFill>
                  <a:srgbClr val="E5E8EB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6096000" y="3429000"/>
                <a:ext cx="9525" cy="17335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33550">
                    <a:moveTo>
                      <a:pt x="0" y="0"/>
                    </a:moveTo>
                    <a:lnTo>
                      <a:pt x="0" y="1733550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5314950" y="2647950"/>
              <a:ext cx="1562100" cy="1562100"/>
              <a:chOff x="5314950" y="2647950"/>
              <a:chExt cx="1562100" cy="1562100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5314950" y="2647950"/>
                <a:ext cx="1562100" cy="15621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15" name="Group 15"/>
              <p:cNvGrpSpPr/>
              <p:nvPr/>
            </p:nvGrpSpPr>
            <p:grpSpPr>
              <a:xfrm>
                <a:off x="5981700" y="3048000"/>
                <a:ext cx="228600" cy="342900"/>
                <a:chOff x="5981700" y="3048000"/>
                <a:chExt cx="228600" cy="342900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6019800" y="3048000"/>
                  <a:ext cx="152400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400" h="152400">
                      <a:moveTo>
                        <a:pt x="0" y="76200"/>
                      </a:moveTo>
                      <a:cubicBezTo>
                        <a:pt x="0" y="118284"/>
                        <a:pt x="34116" y="152400"/>
                        <a:pt x="76200" y="152400"/>
                      </a:cubicBezTo>
                      <a:cubicBezTo>
                        <a:pt x="118284" y="152400"/>
                        <a:pt x="152400" y="118284"/>
                        <a:pt x="152400" y="76200"/>
                      </a:cubicBezTo>
                      <a:cubicBezTo>
                        <a:pt x="152400" y="34116"/>
                        <a:pt x="118284" y="0"/>
                        <a:pt x="76200" y="0"/>
                      </a:cubicBezTo>
                      <a:cubicBezTo>
                        <a:pt x="34116" y="0"/>
                        <a:pt x="0" y="34116"/>
                        <a:pt x="0" y="76200"/>
                      </a:cubicBez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14" name="Freeform 14"/>
                <p:cNvSpPr/>
                <p:nvPr/>
              </p:nvSpPr>
              <p:spPr>
                <a:xfrm>
                  <a:off x="5981700" y="3276600"/>
                  <a:ext cx="228600" cy="1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600" h="114300">
                      <a:moveTo>
                        <a:pt x="0" y="114300"/>
                      </a:moveTo>
                      <a:lnTo>
                        <a:pt x="0" y="76200"/>
                      </a:lnTo>
                      <a:cubicBezTo>
                        <a:pt x="0" y="34116"/>
                        <a:pt x="34116" y="0"/>
                        <a:pt x="76200" y="0"/>
                      </a:cubicBezTo>
                      <a:lnTo>
                        <a:pt x="152400" y="0"/>
                      </a:lnTo>
                      <a:cubicBezTo>
                        <a:pt x="194484" y="0"/>
                        <a:pt x="228600" y="34116"/>
                        <a:pt x="228600" y="76200"/>
                      </a:cubicBezTo>
                      <a:lnTo>
                        <a:pt x="228600" y="11430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</p:grpSp>
          <p:sp>
            <p:nvSpPr>
              <p:cNvPr id="16" name="TextBox 16"/>
              <p:cNvSpPr txBox="1"/>
              <p:nvPr/>
            </p:nvSpPr>
            <p:spPr>
              <a:xfrm>
                <a:off x="5412612" y="3558540"/>
                <a:ext cx="136677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핵심 방문자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809750" y="1924050"/>
              <a:ext cx="3048000" cy="876300"/>
              <a:chOff x="1809750" y="1924050"/>
              <a:chExt cx="3048000" cy="8763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1809750" y="1924050"/>
                <a:ext cx="3048000" cy="876300"/>
              </a:xfrm>
              <a:prstGeom prst="roundRect">
                <a:avLst>
                  <a:gd name="adj" fmla="val 13043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22" name="Group 22"/>
              <p:cNvGrpSpPr/>
              <p:nvPr/>
            </p:nvGrpSpPr>
            <p:grpSpPr>
              <a:xfrm>
                <a:off x="2111375" y="2244725"/>
                <a:ext cx="215901" cy="215901"/>
                <a:chOff x="2111375" y="2244725"/>
                <a:chExt cx="215901" cy="215901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2111375" y="2244725"/>
                  <a:ext cx="80963" cy="674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63" h="67469">
                      <a:moveTo>
                        <a:pt x="0" y="26988"/>
                      </a:moveTo>
                      <a:cubicBezTo>
                        <a:pt x="0" y="12083"/>
                        <a:pt x="12083" y="0"/>
                        <a:pt x="26988" y="0"/>
                      </a:cubicBezTo>
                      <a:lnTo>
                        <a:pt x="53975" y="0"/>
                      </a:lnTo>
                      <a:cubicBezTo>
                        <a:pt x="68880" y="0"/>
                        <a:pt x="80963" y="12083"/>
                        <a:pt x="80963" y="26988"/>
                      </a:cubicBezTo>
                      <a:lnTo>
                        <a:pt x="80963" y="40481"/>
                      </a:lnTo>
                      <a:cubicBezTo>
                        <a:pt x="80963" y="55386"/>
                        <a:pt x="68880" y="67469"/>
                        <a:pt x="53975" y="67469"/>
                      </a:cubicBezTo>
                      <a:lnTo>
                        <a:pt x="26988" y="67469"/>
                      </a:lnTo>
                      <a:cubicBezTo>
                        <a:pt x="12083" y="67469"/>
                        <a:pt x="0" y="55386"/>
                        <a:pt x="0" y="40481"/>
                      </a:cubicBezTo>
                      <a:lnTo>
                        <a:pt x="0" y="26988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20" name="Freeform 20"/>
                <p:cNvSpPr/>
                <p:nvPr/>
              </p:nvSpPr>
              <p:spPr>
                <a:xfrm>
                  <a:off x="2111375" y="2366169"/>
                  <a:ext cx="80963" cy="944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63" h="94456">
                      <a:moveTo>
                        <a:pt x="0" y="26988"/>
                      </a:moveTo>
                      <a:cubicBezTo>
                        <a:pt x="0" y="12083"/>
                        <a:pt x="12083" y="0"/>
                        <a:pt x="26988" y="0"/>
                      </a:cubicBezTo>
                      <a:lnTo>
                        <a:pt x="53975" y="0"/>
                      </a:lnTo>
                      <a:cubicBezTo>
                        <a:pt x="68880" y="0"/>
                        <a:pt x="80963" y="12083"/>
                        <a:pt x="80963" y="26988"/>
                      </a:cubicBezTo>
                      <a:lnTo>
                        <a:pt x="80963" y="67469"/>
                      </a:lnTo>
                      <a:cubicBezTo>
                        <a:pt x="80963" y="82374"/>
                        <a:pt x="68880" y="94456"/>
                        <a:pt x="53975" y="94456"/>
                      </a:cubicBezTo>
                      <a:lnTo>
                        <a:pt x="26988" y="94456"/>
                      </a:lnTo>
                      <a:cubicBezTo>
                        <a:pt x="12083" y="94456"/>
                        <a:pt x="0" y="82374"/>
                        <a:pt x="0" y="67469"/>
                      </a:cubicBezTo>
                      <a:lnTo>
                        <a:pt x="0" y="26988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21" name="Freeform 21"/>
                <p:cNvSpPr/>
                <p:nvPr/>
              </p:nvSpPr>
              <p:spPr>
                <a:xfrm>
                  <a:off x="2246313" y="2244725"/>
                  <a:ext cx="80963" cy="215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63" h="215901">
                      <a:moveTo>
                        <a:pt x="0" y="26988"/>
                      </a:moveTo>
                      <a:cubicBezTo>
                        <a:pt x="0" y="12083"/>
                        <a:pt x="12083" y="0"/>
                        <a:pt x="26988" y="0"/>
                      </a:cubicBezTo>
                      <a:lnTo>
                        <a:pt x="53975" y="0"/>
                      </a:lnTo>
                      <a:cubicBezTo>
                        <a:pt x="68880" y="0"/>
                        <a:pt x="80963" y="12083"/>
                        <a:pt x="80963" y="26988"/>
                      </a:cubicBezTo>
                      <a:lnTo>
                        <a:pt x="80963" y="188913"/>
                      </a:lnTo>
                      <a:cubicBezTo>
                        <a:pt x="80963" y="203818"/>
                        <a:pt x="68880" y="215901"/>
                        <a:pt x="53975" y="215901"/>
                      </a:cubicBezTo>
                      <a:lnTo>
                        <a:pt x="26988" y="215901"/>
                      </a:lnTo>
                      <a:cubicBezTo>
                        <a:pt x="12083" y="215901"/>
                        <a:pt x="0" y="203818"/>
                        <a:pt x="0" y="188913"/>
                      </a:cubicBezTo>
                      <a:lnTo>
                        <a:pt x="0" y="26988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</p:grpSp>
          <p:sp>
            <p:nvSpPr>
              <p:cNvPr id="23" name="TextBox 23"/>
              <p:cNvSpPr txBox="1"/>
              <p:nvPr/>
            </p:nvSpPr>
            <p:spPr>
              <a:xfrm>
                <a:off x="2562606" y="2091690"/>
                <a:ext cx="85791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첫 화면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2564892" y="2426018"/>
                <a:ext cx="194012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누구에게 무엇을 주는가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334250" y="1924050"/>
              <a:ext cx="3048000" cy="876300"/>
              <a:chOff x="7334250" y="1924050"/>
              <a:chExt cx="3048000" cy="8763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334250" y="1924050"/>
                <a:ext cx="3048000" cy="876300"/>
              </a:xfrm>
              <a:prstGeom prst="roundRect">
                <a:avLst>
                  <a:gd name="adj" fmla="val 13043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31" name="Group 31"/>
              <p:cNvGrpSpPr/>
              <p:nvPr/>
            </p:nvGrpSpPr>
            <p:grpSpPr>
              <a:xfrm>
                <a:off x="7622381" y="2231231"/>
                <a:ext cx="242888" cy="229394"/>
                <a:chOff x="7622381" y="2231231"/>
                <a:chExt cx="242888" cy="229394"/>
              </a:xfrm>
            </p:grpSpPr>
            <p:sp>
              <p:nvSpPr>
                <p:cNvPr id="27" name="Freeform 27"/>
                <p:cNvSpPr/>
                <p:nvPr/>
              </p:nvSpPr>
              <p:spPr>
                <a:xfrm>
                  <a:off x="7622381" y="2285206"/>
                  <a:ext cx="242888" cy="1754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888" h="175419">
                      <a:moveTo>
                        <a:pt x="0" y="26988"/>
                      </a:moveTo>
                      <a:cubicBezTo>
                        <a:pt x="0" y="12083"/>
                        <a:pt x="12083" y="0"/>
                        <a:pt x="26988" y="0"/>
                      </a:cubicBezTo>
                      <a:lnTo>
                        <a:pt x="215901" y="0"/>
                      </a:lnTo>
                      <a:cubicBezTo>
                        <a:pt x="230805" y="0"/>
                        <a:pt x="242888" y="12083"/>
                        <a:pt x="242888" y="26988"/>
                      </a:cubicBezTo>
                      <a:lnTo>
                        <a:pt x="242888" y="148432"/>
                      </a:lnTo>
                      <a:cubicBezTo>
                        <a:pt x="242888" y="163336"/>
                        <a:pt x="230805" y="175419"/>
                        <a:pt x="215901" y="175419"/>
                      </a:cubicBezTo>
                      <a:lnTo>
                        <a:pt x="26988" y="175419"/>
                      </a:lnTo>
                      <a:cubicBezTo>
                        <a:pt x="12083" y="175419"/>
                        <a:pt x="0" y="163336"/>
                        <a:pt x="0" y="148432"/>
                      </a:cubicBezTo>
                      <a:lnTo>
                        <a:pt x="0" y="26988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28" name="Freeform 28"/>
                <p:cNvSpPr/>
                <p:nvPr/>
              </p:nvSpPr>
              <p:spPr>
                <a:xfrm>
                  <a:off x="7689850" y="2231231"/>
                  <a:ext cx="107950" cy="5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950" h="53975">
                      <a:moveTo>
                        <a:pt x="0" y="53975"/>
                      </a:moveTo>
                      <a:lnTo>
                        <a:pt x="0" y="26988"/>
                      </a:lnTo>
                      <a:cubicBezTo>
                        <a:pt x="0" y="12083"/>
                        <a:pt x="12083" y="0"/>
                        <a:pt x="26988" y="0"/>
                      </a:cubicBezTo>
                      <a:lnTo>
                        <a:pt x="80963" y="0"/>
                      </a:lnTo>
                      <a:cubicBezTo>
                        <a:pt x="95868" y="0"/>
                        <a:pt x="107950" y="12083"/>
                        <a:pt x="107950" y="26988"/>
                      </a:cubicBezTo>
                      <a:lnTo>
                        <a:pt x="107950" y="53975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29" name="Freeform 29"/>
                <p:cNvSpPr/>
                <p:nvPr/>
              </p:nvSpPr>
              <p:spPr>
                <a:xfrm>
                  <a:off x="7743825" y="235267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35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7622381" y="2366169"/>
                  <a:ext cx="242888" cy="38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888" h="38492">
                      <a:moveTo>
                        <a:pt x="0" y="0"/>
                      </a:moveTo>
                      <a:cubicBezTo>
                        <a:pt x="76388" y="38492"/>
                        <a:pt x="166500" y="38492"/>
                        <a:pt x="242888" y="0"/>
                      </a:cubicBez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</p:grpSp>
          <p:sp>
            <p:nvSpPr>
              <p:cNvPr id="32" name="TextBox 32"/>
              <p:cNvSpPr txBox="1"/>
              <p:nvPr/>
            </p:nvSpPr>
            <p:spPr>
              <a:xfrm>
                <a:off x="8087106" y="2091690"/>
                <a:ext cx="1430384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서비스·교육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8089392" y="2426018"/>
                <a:ext cx="217638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방문자가 받을 구체적 결과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1371600" y="3886200"/>
              <a:ext cx="3048000" cy="876300"/>
              <a:chOff x="1371600" y="3886200"/>
              <a:chExt cx="3048000" cy="8763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371600" y="3886200"/>
                <a:ext cx="3048000" cy="876300"/>
              </a:xfrm>
              <a:prstGeom prst="roundRect">
                <a:avLst>
                  <a:gd name="adj" fmla="val 13043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40" name="Group 40"/>
              <p:cNvGrpSpPr/>
              <p:nvPr/>
            </p:nvGrpSpPr>
            <p:grpSpPr>
              <a:xfrm>
                <a:off x="1686719" y="4206875"/>
                <a:ext cx="202407" cy="229394"/>
                <a:chOff x="1686719" y="4206875"/>
                <a:chExt cx="202407" cy="229394"/>
              </a:xfrm>
            </p:grpSpPr>
            <p:sp>
              <p:nvSpPr>
                <p:cNvPr id="36" name="Freeform 36"/>
                <p:cNvSpPr/>
                <p:nvPr/>
              </p:nvSpPr>
              <p:spPr>
                <a:xfrm>
                  <a:off x="1686719" y="4206875"/>
                  <a:ext cx="161925" cy="2159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925" h="215901">
                      <a:moveTo>
                        <a:pt x="62274" y="215901"/>
                      </a:moveTo>
                      <a:lnTo>
                        <a:pt x="26988" y="215901"/>
                      </a:lnTo>
                      <a:cubicBezTo>
                        <a:pt x="12083" y="215901"/>
                        <a:pt x="0" y="203818"/>
                        <a:pt x="0" y="188913"/>
                      </a:cubicBezTo>
                      <a:lnTo>
                        <a:pt x="0" y="26988"/>
                      </a:lnTo>
                      <a:cubicBezTo>
                        <a:pt x="0" y="12083"/>
                        <a:pt x="12083" y="0"/>
                        <a:pt x="26988" y="0"/>
                      </a:cubicBezTo>
                      <a:lnTo>
                        <a:pt x="134938" y="0"/>
                      </a:lnTo>
                      <a:cubicBezTo>
                        <a:pt x="149843" y="0"/>
                        <a:pt x="161925" y="12083"/>
                        <a:pt x="161925" y="26988"/>
                      </a:cubicBezTo>
                      <a:lnTo>
                        <a:pt x="161925" y="134938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1808163" y="4382294"/>
                  <a:ext cx="80963" cy="53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63" h="53975">
                      <a:moveTo>
                        <a:pt x="0" y="26988"/>
                      </a:moveTo>
                      <a:lnTo>
                        <a:pt x="26988" y="53975"/>
                      </a:lnTo>
                      <a:lnTo>
                        <a:pt x="80963" y="0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38" name="Freeform 38"/>
                <p:cNvSpPr/>
                <p:nvPr/>
              </p:nvSpPr>
              <p:spPr>
                <a:xfrm>
                  <a:off x="1740694" y="4260850"/>
                  <a:ext cx="5397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75" h="9525">
                      <a:moveTo>
                        <a:pt x="0" y="0"/>
                      </a:moveTo>
                      <a:lnTo>
                        <a:pt x="53975" y="0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39" name="Freeform 39"/>
                <p:cNvSpPr/>
                <p:nvPr/>
              </p:nvSpPr>
              <p:spPr>
                <a:xfrm>
                  <a:off x="1740694" y="4314825"/>
                  <a:ext cx="26988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88" h="9525">
                      <a:moveTo>
                        <a:pt x="0" y="0"/>
                      </a:moveTo>
                      <a:lnTo>
                        <a:pt x="26988" y="0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</p:grpSp>
          <p:sp>
            <p:nvSpPr>
              <p:cNvPr id="41" name="TextBox 41"/>
              <p:cNvSpPr txBox="1"/>
              <p:nvPr/>
            </p:nvSpPr>
            <p:spPr>
              <a:xfrm>
                <a:off x="2124456" y="4053840"/>
                <a:ext cx="117595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경력·신뢰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2126742" y="4388168"/>
                <a:ext cx="19946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확인 가능한 사실과 숫자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772400" y="3886200"/>
              <a:ext cx="3048000" cy="876300"/>
              <a:chOff x="7772400" y="3886200"/>
              <a:chExt cx="3048000" cy="8763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7772400" y="3886200"/>
                <a:ext cx="3048000" cy="876300"/>
              </a:xfrm>
              <a:prstGeom prst="roundRect">
                <a:avLst>
                  <a:gd name="adj" fmla="val 13043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49" name="Group 49"/>
              <p:cNvGrpSpPr/>
              <p:nvPr/>
            </p:nvGrpSpPr>
            <p:grpSpPr>
              <a:xfrm>
                <a:off x="8060531" y="4193381"/>
                <a:ext cx="242888" cy="242888"/>
                <a:chOff x="8060531" y="4193381"/>
                <a:chExt cx="242888" cy="242888"/>
              </a:xfrm>
            </p:grpSpPr>
            <p:sp>
              <p:nvSpPr>
                <p:cNvPr id="45" name="Freeform 45"/>
                <p:cNvSpPr/>
                <p:nvPr/>
              </p:nvSpPr>
              <p:spPr>
                <a:xfrm>
                  <a:off x="8222457" y="42608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135" y="0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46" name="Freeform 46"/>
                <p:cNvSpPr/>
                <p:nvPr/>
              </p:nvSpPr>
              <p:spPr>
                <a:xfrm>
                  <a:off x="8060531" y="4193381"/>
                  <a:ext cx="242888" cy="24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888" h="242888">
                      <a:moveTo>
                        <a:pt x="0" y="40481"/>
                      </a:moveTo>
                      <a:cubicBezTo>
                        <a:pt x="0" y="18124"/>
                        <a:pt x="18124" y="0"/>
                        <a:pt x="40481" y="0"/>
                      </a:cubicBezTo>
                      <a:lnTo>
                        <a:pt x="202407" y="0"/>
                      </a:lnTo>
                      <a:cubicBezTo>
                        <a:pt x="224764" y="0"/>
                        <a:pt x="242888" y="18124"/>
                        <a:pt x="242888" y="40481"/>
                      </a:cubicBezTo>
                      <a:lnTo>
                        <a:pt x="242888" y="202407"/>
                      </a:lnTo>
                      <a:cubicBezTo>
                        <a:pt x="242888" y="224764"/>
                        <a:pt x="224764" y="242888"/>
                        <a:pt x="202407" y="242888"/>
                      </a:cubicBezTo>
                      <a:lnTo>
                        <a:pt x="40481" y="242888"/>
                      </a:lnTo>
                      <a:cubicBezTo>
                        <a:pt x="18124" y="242888"/>
                        <a:pt x="0" y="224764"/>
                        <a:pt x="0" y="202407"/>
                      </a:cubicBezTo>
                      <a:lnTo>
                        <a:pt x="0" y="40481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47" name="Freeform 47"/>
                <p:cNvSpPr/>
                <p:nvPr/>
              </p:nvSpPr>
              <p:spPr>
                <a:xfrm>
                  <a:off x="8060531" y="4289282"/>
                  <a:ext cx="175419" cy="79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419" h="79519">
                      <a:moveTo>
                        <a:pt x="0" y="79519"/>
                      </a:moveTo>
                      <a:lnTo>
                        <a:pt x="67469" y="12050"/>
                      </a:lnTo>
                      <a:cubicBezTo>
                        <a:pt x="79991" y="0"/>
                        <a:pt x="95428" y="0"/>
                        <a:pt x="107950" y="12050"/>
                      </a:cubicBezTo>
                      <a:lnTo>
                        <a:pt x="175419" y="79519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48" name="Freeform 48"/>
                <p:cNvSpPr/>
                <p:nvPr/>
              </p:nvSpPr>
              <p:spPr>
                <a:xfrm>
                  <a:off x="8208963" y="4316269"/>
                  <a:ext cx="94456" cy="5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456" h="52531">
                      <a:moveTo>
                        <a:pt x="0" y="25544"/>
                      </a:moveTo>
                      <a:lnTo>
                        <a:pt x="13494" y="12050"/>
                      </a:lnTo>
                      <a:cubicBezTo>
                        <a:pt x="26016" y="0"/>
                        <a:pt x="41453" y="0"/>
                        <a:pt x="53975" y="12050"/>
                      </a:cubicBezTo>
                      <a:lnTo>
                        <a:pt x="94456" y="52531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</p:grpSp>
          <p:sp>
            <p:nvSpPr>
              <p:cNvPr id="50" name="TextBox 50"/>
              <p:cNvSpPr txBox="1"/>
              <p:nvPr/>
            </p:nvSpPr>
            <p:spPr>
              <a:xfrm>
                <a:off x="8525256" y="4053840"/>
                <a:ext cx="117595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활동·사진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8527542" y="4388168"/>
                <a:ext cx="223090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본인이 가진 사용 가능 자료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4572000" y="4991100"/>
              <a:ext cx="3178759" cy="838200"/>
              <a:chOff x="4572000" y="4991100"/>
              <a:chExt cx="3178759" cy="8382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4572000" y="4991100"/>
                <a:ext cx="3048000" cy="838200"/>
              </a:xfrm>
              <a:prstGeom prst="roundRect">
                <a:avLst>
                  <a:gd name="adj" fmla="val 13636"/>
                </a:avLst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56" name="Group 56"/>
              <p:cNvGrpSpPr/>
              <p:nvPr/>
            </p:nvGrpSpPr>
            <p:grpSpPr>
              <a:xfrm>
                <a:off x="4860131" y="5306219"/>
                <a:ext cx="242888" cy="188913"/>
                <a:chOff x="4860131" y="5306219"/>
                <a:chExt cx="242888" cy="188913"/>
              </a:xfrm>
            </p:grpSpPr>
            <p:sp>
              <p:nvSpPr>
                <p:cNvPr id="54" name="Freeform 54"/>
                <p:cNvSpPr/>
                <p:nvPr/>
              </p:nvSpPr>
              <p:spPr>
                <a:xfrm>
                  <a:off x="4860131" y="5306219"/>
                  <a:ext cx="242888" cy="188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888" h="188913">
                      <a:moveTo>
                        <a:pt x="0" y="26988"/>
                      </a:moveTo>
                      <a:cubicBezTo>
                        <a:pt x="0" y="12083"/>
                        <a:pt x="12083" y="0"/>
                        <a:pt x="26988" y="0"/>
                      </a:cubicBezTo>
                      <a:lnTo>
                        <a:pt x="215901" y="0"/>
                      </a:lnTo>
                      <a:cubicBezTo>
                        <a:pt x="230805" y="0"/>
                        <a:pt x="242888" y="12083"/>
                        <a:pt x="242888" y="26988"/>
                      </a:cubicBezTo>
                      <a:lnTo>
                        <a:pt x="242888" y="161925"/>
                      </a:lnTo>
                      <a:cubicBezTo>
                        <a:pt x="242888" y="176830"/>
                        <a:pt x="230805" y="188913"/>
                        <a:pt x="215901" y="188913"/>
                      </a:cubicBezTo>
                      <a:lnTo>
                        <a:pt x="26988" y="188913"/>
                      </a:lnTo>
                      <a:cubicBezTo>
                        <a:pt x="12083" y="188913"/>
                        <a:pt x="0" y="176830"/>
                        <a:pt x="0" y="161925"/>
                      </a:cubicBezTo>
                      <a:lnTo>
                        <a:pt x="0" y="26988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  <p:sp>
              <p:nvSpPr>
                <p:cNvPr id="55" name="Freeform 55"/>
                <p:cNvSpPr/>
                <p:nvPr/>
              </p:nvSpPr>
              <p:spPr>
                <a:xfrm>
                  <a:off x="4860131" y="5333206"/>
                  <a:ext cx="242888" cy="80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888" h="80963">
                      <a:moveTo>
                        <a:pt x="0" y="0"/>
                      </a:moveTo>
                      <a:lnTo>
                        <a:pt x="121444" y="80963"/>
                      </a:lnTo>
                      <a:lnTo>
                        <a:pt x="242888" y="0"/>
                      </a:lnTo>
                    </a:path>
                  </a:pathLst>
                </a:custGeom>
                <a:noFill/>
                <a:ln w="26988">
                  <a:solidFill>
                    <a:srgbClr val="3182F6"/>
                  </a:solidFill>
                </a:ln>
              </p:spPr>
            </p:sp>
          </p:grpSp>
          <p:sp>
            <p:nvSpPr>
              <p:cNvPr id="57" name="TextBox 57"/>
              <p:cNvSpPr txBox="1"/>
              <p:nvPr/>
            </p:nvSpPr>
            <p:spPr>
              <a:xfrm>
                <a:off x="5324856" y="5139690"/>
                <a:ext cx="117595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연락·문의</a:t>
                </a:r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5327142" y="5474018"/>
                <a:ext cx="24236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1B64DA"/>
                    </a:solidFill>
                    <a:latin typeface="Pretendard"/>
                    <a:ea typeface="Pretendard"/>
                    <a:cs typeface="Pretendard"/>
                  </a:rPr>
                  <a:t>전화 · 이메일 · SNS 중 하나</a:t>
                </a:r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61" name="TextBox 61"/>
            <p:cNvSpPr txBox="1"/>
            <p:nvPr/>
          </p:nvSpPr>
          <p:spPr>
            <a:xfrm>
              <a:off x="527304" y="6423660"/>
              <a:ext cx="37600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실습 · 방문자가 마지막에 할 행동 하나를 고르세요.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493794" cy="1222057"/>
            <a:chOff x="517398" y="384810"/>
            <a:chExt cx="749379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370536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180분 완주 로드맵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4892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목표부터 공개 확인까지 여섯 구간을 한 번 연결합니다.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03222" y="2701290"/>
            <a:ext cx="11476511" cy="1912811"/>
            <a:chOff x="403222" y="2701290"/>
            <a:chExt cx="11476511" cy="1912811"/>
          </a:xfrm>
        </p:grpSpPr>
        <p:sp>
          <p:nvSpPr>
            <p:cNvPr id="6" name="Line 6"/>
            <p:cNvSpPr/>
            <p:nvPr/>
          </p:nvSpPr>
          <p:spPr>
            <a:xfrm>
              <a:off x="914400" y="3600450"/>
              <a:ext cx="10363200" cy="9525"/>
            </a:xfrm>
            <a:custGeom>
              <a:avLst/>
              <a:gdLst/>
              <a:ahLst/>
              <a:cxnLst/>
              <a:rect l="l" t="t" r="r" b="b"/>
              <a:pathLst>
                <a:path w="10363200" h="9525">
                  <a:moveTo>
                    <a:pt x="0" y="0"/>
                  </a:moveTo>
                  <a:lnTo>
                    <a:pt x="10363200" y="0"/>
                  </a:lnTo>
                </a:path>
              </a:pathLst>
            </a:custGeom>
            <a:noFill/>
            <a:ln w="38100" cap="rnd">
              <a:solidFill>
                <a:srgbClr val="E5E8E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914400" y="3600450"/>
              <a:ext cx="10363200" cy="9525"/>
            </a:xfrm>
            <a:custGeom>
              <a:avLst/>
              <a:gdLst/>
              <a:ahLst/>
              <a:cxnLst/>
              <a:rect l="l" t="t" r="r" b="b"/>
              <a:pathLst>
                <a:path w="10363200" h="9525">
                  <a:moveTo>
                    <a:pt x="0" y="0"/>
                  </a:moveTo>
                  <a:lnTo>
                    <a:pt x="10363200" y="0"/>
                  </a:lnTo>
                </a:path>
              </a:pathLst>
            </a:custGeom>
            <a:noFill/>
            <a:ln w="38100" cap="rnd">
              <a:solidFill>
                <a:srgbClr val="3182F6"/>
              </a:solidFill>
              <a:custDash>
                <a:ds d="27200000" sp="27200000"/>
              </a:custDash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403222" y="2701290"/>
              <a:ext cx="1022356" cy="1912811"/>
              <a:chOff x="403222" y="2701290"/>
              <a:chExt cx="1022356" cy="1912811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914400" y="3257550"/>
                <a:ext cx="9525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85800">
                    <a:moveTo>
                      <a:pt x="0" y="0"/>
                    </a:moveTo>
                    <a:lnTo>
                      <a:pt x="0" y="685800"/>
                    </a:lnTo>
                  </a:path>
                </a:pathLst>
              </a:custGeom>
              <a:noFill/>
              <a:ln w="14288">
                <a:solidFill>
                  <a:srgbClr val="8B95A1"/>
                </a:solidFill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800100" y="348615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650824" y="270129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목표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616763" y="4045268"/>
                <a:ext cx="59527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0–10분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403222" y="4350068"/>
                <a:ext cx="102235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방문자·행동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014585" y="2701290"/>
              <a:ext cx="695230" cy="1912811"/>
              <a:chOff x="2014585" y="2701290"/>
              <a:chExt cx="695230" cy="1912811"/>
            </a:xfrm>
          </p:grpSpPr>
          <p:sp>
            <p:nvSpPr>
              <p:cNvPr id="14" name="Line 14"/>
              <p:cNvSpPr/>
              <p:nvPr/>
            </p:nvSpPr>
            <p:spPr>
              <a:xfrm>
                <a:off x="2362200" y="3257550"/>
                <a:ext cx="9525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85800">
                    <a:moveTo>
                      <a:pt x="0" y="0"/>
                    </a:moveTo>
                    <a:lnTo>
                      <a:pt x="0" y="685800"/>
                    </a:lnTo>
                  </a:path>
                </a:pathLst>
              </a:custGeom>
              <a:noFill/>
              <a:ln w="14288">
                <a:solidFill>
                  <a:srgbClr val="8B95A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2247900" y="348615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2098624" y="270129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준비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2014585" y="4045268"/>
                <a:ext cx="69523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10–35분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2032759" y="4350068"/>
                <a:ext cx="65888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앱·폴더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485493" y="2701290"/>
              <a:ext cx="1258614" cy="1912811"/>
              <a:chOff x="3485493" y="2701290"/>
              <a:chExt cx="1258614" cy="1912811"/>
            </a:xfrm>
          </p:grpSpPr>
          <p:sp>
            <p:nvSpPr>
              <p:cNvPr id="20" name="Line 20"/>
              <p:cNvSpPr/>
              <p:nvPr/>
            </p:nvSpPr>
            <p:spPr>
              <a:xfrm>
                <a:off x="4114800" y="3257550"/>
                <a:ext cx="9525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85800">
                    <a:moveTo>
                      <a:pt x="0" y="0"/>
                    </a:moveTo>
                    <a:lnTo>
                      <a:pt x="0" y="685800"/>
                    </a:lnTo>
                  </a:path>
                </a:pathLst>
              </a:custGeom>
              <a:noFill/>
              <a:ln w="14288">
                <a:solidFill>
                  <a:srgbClr val="8B95A1"/>
                </a:solidFill>
              </a:ln>
            </p:spPr>
          </p:sp>
          <p:sp>
            <p:nvSpPr>
              <p:cNvPr id="21" name="Ellipse 21"/>
              <p:cNvSpPr/>
              <p:nvPr/>
            </p:nvSpPr>
            <p:spPr>
              <a:xfrm>
                <a:off x="4000500" y="348615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3851224" y="270129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기획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3767185" y="4045268"/>
                <a:ext cx="69523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35–65분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485493" y="4350068"/>
                <a:ext cx="125861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원고·계획 승인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722391" y="2701290"/>
              <a:ext cx="1394917" cy="1912811"/>
              <a:chOff x="5722391" y="2701290"/>
              <a:chExt cx="1394917" cy="1912811"/>
            </a:xfrm>
          </p:grpSpPr>
          <p:sp>
            <p:nvSpPr>
              <p:cNvPr id="26" name="Line 26"/>
              <p:cNvSpPr/>
              <p:nvPr/>
            </p:nvSpPr>
            <p:spPr>
              <a:xfrm>
                <a:off x="6419850" y="3257550"/>
                <a:ext cx="9525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85800">
                    <a:moveTo>
                      <a:pt x="0" y="0"/>
                    </a:moveTo>
                    <a:lnTo>
                      <a:pt x="0" y="685800"/>
                    </a:lnTo>
                  </a:path>
                </a:pathLst>
              </a:custGeom>
              <a:noFill/>
              <a:ln w="14288">
                <a:solidFill>
                  <a:srgbClr val="8B95A1"/>
                </a:solidFill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6286500" y="3467100"/>
                <a:ext cx="266700" cy="2667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6156274" y="270129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제작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6022257" y="4045268"/>
                <a:ext cx="7951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65–105분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722391" y="4350068"/>
                <a:ext cx="13949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첫 브라우저 실행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8312506" y="2701290"/>
              <a:ext cx="1396289" cy="1912811"/>
              <a:chOff x="8312506" y="2701290"/>
              <a:chExt cx="1396289" cy="1912811"/>
            </a:xfrm>
          </p:grpSpPr>
          <p:sp>
            <p:nvSpPr>
              <p:cNvPr id="32" name="Line 32"/>
              <p:cNvSpPr/>
              <p:nvPr/>
            </p:nvSpPr>
            <p:spPr>
              <a:xfrm>
                <a:off x="9010650" y="3257550"/>
                <a:ext cx="9525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85800">
                    <a:moveTo>
                      <a:pt x="0" y="0"/>
                    </a:moveTo>
                    <a:lnTo>
                      <a:pt x="0" y="685800"/>
                    </a:lnTo>
                  </a:path>
                </a:pathLst>
              </a:custGeom>
              <a:noFill/>
              <a:ln w="14288">
                <a:solidFill>
                  <a:srgbClr val="8B95A1"/>
                </a:solidFill>
              </a:ln>
            </p:spPr>
          </p:sp>
          <p:sp>
            <p:nvSpPr>
              <p:cNvPr id="33" name="Ellipse 33"/>
              <p:cNvSpPr/>
              <p:nvPr/>
            </p:nvSpPr>
            <p:spPr>
              <a:xfrm>
                <a:off x="8896350" y="348615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8422674" y="2701290"/>
                <a:ext cx="117595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수정·검수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8563080" y="4045268"/>
                <a:ext cx="89514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105–150분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8312506" y="4350068"/>
                <a:ext cx="139628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PC·모바일·링크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10675468" y="2701290"/>
              <a:ext cx="1204265" cy="1912811"/>
              <a:chOff x="10675468" y="2701290"/>
              <a:chExt cx="1204265" cy="1912811"/>
            </a:xfrm>
          </p:grpSpPr>
          <p:sp>
            <p:nvSpPr>
              <p:cNvPr id="38" name="Line 38"/>
              <p:cNvSpPr/>
              <p:nvPr/>
            </p:nvSpPr>
            <p:spPr>
              <a:xfrm>
                <a:off x="11277600" y="3257550"/>
                <a:ext cx="9525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85800">
                    <a:moveTo>
                      <a:pt x="0" y="0"/>
                    </a:moveTo>
                    <a:lnTo>
                      <a:pt x="0" y="685800"/>
                    </a:lnTo>
                  </a:path>
                </a:pathLst>
              </a:custGeom>
              <a:noFill/>
              <a:ln w="14288">
                <a:solidFill>
                  <a:srgbClr val="8B95A1"/>
                </a:solidFill>
              </a:ln>
            </p:spPr>
          </p:sp>
          <p:sp>
            <p:nvSpPr>
              <p:cNvPr id="39" name="Ellipse 39"/>
              <p:cNvSpPr/>
              <p:nvPr/>
            </p:nvSpPr>
            <p:spPr>
              <a:xfrm>
                <a:off x="11144250" y="3467100"/>
                <a:ext cx="266700" cy="2667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11014024" y="270129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공개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10830030" y="4045268"/>
                <a:ext cx="89514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150–180분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10675468" y="4350068"/>
                <a:ext cx="120426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URL·휴대전화</a:t>
                </a:r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914400" y="5143500"/>
            <a:ext cx="10363200" cy="666750"/>
            <a:chOff x="914400" y="5143500"/>
            <a:chExt cx="10363200" cy="666750"/>
          </a:xfrm>
        </p:grpSpPr>
        <p:sp>
          <p:nvSpPr>
            <p:cNvPr id="45" name="Rectangle 45"/>
            <p:cNvSpPr/>
            <p:nvPr/>
          </p:nvSpPr>
          <p:spPr>
            <a:xfrm>
              <a:off x="914400" y="5143500"/>
              <a:ext cx="10363200" cy="666750"/>
            </a:xfrm>
            <a:prstGeom prst="roundRect">
              <a:avLst>
                <a:gd name="adj" fmla="val 1714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171956" y="536829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중간 판정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2772156" y="536829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65분 전 계획 승인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610606" y="5368290"/>
              <a:ext cx="18477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105분 전 첫 실행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8410956" y="5368290"/>
              <a:ext cx="23324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180분 전 모바일 확인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1" name="TextBox 51"/>
            <p:cNvSpPr txBox="1"/>
            <p:nvPr/>
          </p:nvSpPr>
          <p:spPr>
            <a:xfrm>
              <a:off x="527304" y="6423660"/>
              <a:ext cx="35096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현재 단계와 다음 성공 판정을 항상 함께 봅니다.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357491" cy="1222057"/>
            <a:chOff x="517398" y="384810"/>
            <a:chExt cx="7357491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04295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 전에 지키는 세 가지 원칙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3529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폴더 범위와 공개 범위, 최종 승인은 사람이 가집니다.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6750" y="2129790"/>
            <a:ext cx="3067050" cy="2123694"/>
            <a:chOff x="666750" y="2129790"/>
            <a:chExt cx="3067050" cy="2123694"/>
          </a:xfrm>
        </p:grpSpPr>
        <p:sp>
          <p:nvSpPr>
            <p:cNvPr id="6" name="TextBox 6"/>
            <p:cNvSpPr txBox="1"/>
            <p:nvPr/>
          </p:nvSpPr>
          <p:spPr>
            <a:xfrm>
              <a:off x="666750" y="2129790"/>
              <a:ext cx="784433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01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685800" y="2876550"/>
              <a:ext cx="3048000" cy="9525"/>
            </a:xfrm>
            <a:custGeom>
              <a:avLst/>
              <a:gdLst/>
              <a:ahLst/>
              <a:cxnLst/>
              <a:rect l="l" t="t" r="r" b="b"/>
              <a:pathLst>
                <a:path w="3048000" h="9525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75132" y="3126105"/>
              <a:ext cx="25741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전용 폴더만 엽니다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76656" y="3558540"/>
              <a:ext cx="24777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다른 업무·개인 파일은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76656" y="3901440"/>
              <a:ext cx="27201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작업 범위에서 빼둡니다.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52950" y="2129790"/>
            <a:ext cx="3547238" cy="2123694"/>
            <a:chOff x="4552950" y="2129790"/>
            <a:chExt cx="3547238" cy="2123694"/>
          </a:xfrm>
        </p:grpSpPr>
        <p:sp>
          <p:nvSpPr>
            <p:cNvPr id="12" name="TextBox 12"/>
            <p:cNvSpPr txBox="1"/>
            <p:nvPr/>
          </p:nvSpPr>
          <p:spPr>
            <a:xfrm>
              <a:off x="4552950" y="2129790"/>
              <a:ext cx="784433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02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4572000" y="2876550"/>
              <a:ext cx="3048000" cy="9525"/>
            </a:xfrm>
            <a:custGeom>
              <a:avLst/>
              <a:gdLst/>
              <a:ahLst/>
              <a:cxnLst/>
              <a:rect l="l" t="t" r="r" b="b"/>
              <a:pathLst>
                <a:path w="3048000" h="9525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561332" y="3126105"/>
              <a:ext cx="35388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삭제·덮어쓰기는 묻습니다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562856" y="3558540"/>
              <a:ext cx="26595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바꿀 파일과 복구 방법을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562856" y="3901440"/>
              <a:ext cx="1920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먼저 확인합니다.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439150" y="2129790"/>
            <a:ext cx="3265242" cy="2123694"/>
            <a:chOff x="8439150" y="2129790"/>
            <a:chExt cx="3265242" cy="2123694"/>
          </a:xfrm>
        </p:grpSpPr>
        <p:sp>
          <p:nvSpPr>
            <p:cNvPr id="18" name="TextBox 18"/>
            <p:cNvSpPr txBox="1"/>
            <p:nvPr/>
          </p:nvSpPr>
          <p:spPr>
            <a:xfrm>
              <a:off x="8439150" y="2129790"/>
              <a:ext cx="784433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0EAD69"/>
                  </a:solidFill>
                  <a:latin typeface="Pretendard ExtraBold"/>
                  <a:ea typeface="Pretendard ExtraBold"/>
                  <a:cs typeface="Pretendard ExtraBold"/>
                </a:rPr>
                <a:t>03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458200" y="2876550"/>
              <a:ext cx="3048000" cy="9525"/>
            </a:xfrm>
            <a:custGeom>
              <a:avLst/>
              <a:gdLst/>
              <a:ahLst/>
              <a:cxnLst/>
              <a:rect l="l" t="t" r="r" b="b"/>
              <a:pathLst>
                <a:path w="3048000" h="9525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447532" y="3126105"/>
              <a:ext cx="32568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공개 전 직접 확인합니다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449056" y="3558540"/>
              <a:ext cx="24656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파일·링크·개인정보를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449056" y="3901440"/>
              <a:ext cx="29624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사람이 마지막 승인합니다.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33400" y="4914900"/>
            <a:ext cx="11125200" cy="914400"/>
            <a:chOff x="533400" y="4914900"/>
            <a:chExt cx="11125200" cy="914400"/>
          </a:xfrm>
        </p:grpSpPr>
        <p:sp>
          <p:nvSpPr>
            <p:cNvPr id="24" name="Rectangle 24"/>
            <p:cNvSpPr/>
            <p:nvPr/>
          </p:nvSpPr>
          <p:spPr>
            <a:xfrm>
              <a:off x="533400" y="4914900"/>
              <a:ext cx="11125200" cy="914400"/>
            </a:xfrm>
            <a:prstGeom prst="roundRect">
              <a:avLst>
                <a:gd name="adj" fmla="val 12500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837013" y="5243512"/>
              <a:ext cx="269075" cy="257175"/>
              <a:chOff x="837013" y="5243512"/>
              <a:chExt cx="269075" cy="25717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837013" y="5243512"/>
                <a:ext cx="2690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69075" h="257175">
                    <a:moveTo>
                      <a:pt x="134537" y="0"/>
                    </a:moveTo>
                    <a:cubicBezTo>
                      <a:pt x="167911" y="29526"/>
                      <a:pt x="211468" y="44899"/>
                      <a:pt x="255981" y="42862"/>
                    </a:cubicBezTo>
                    <a:cubicBezTo>
                      <a:pt x="269075" y="87404"/>
                      <a:pt x="263545" y="135352"/>
                      <a:pt x="240656" y="175744"/>
                    </a:cubicBezTo>
                    <a:cubicBezTo>
                      <a:pt x="217768" y="216136"/>
                      <a:pt x="179477" y="245519"/>
                      <a:pt x="134537" y="257175"/>
                    </a:cubicBezTo>
                    <a:cubicBezTo>
                      <a:pt x="89598" y="245519"/>
                      <a:pt x="51307" y="216136"/>
                      <a:pt x="28418" y="175744"/>
                    </a:cubicBezTo>
                    <a:cubicBezTo>
                      <a:pt x="5530" y="135352"/>
                      <a:pt x="0" y="87404"/>
                      <a:pt x="13094" y="42862"/>
                    </a:cubicBezTo>
                    <a:cubicBezTo>
                      <a:pt x="57607" y="44899"/>
                      <a:pt x="101164" y="29526"/>
                      <a:pt x="134537" y="0"/>
                    </a:cubicBezTo>
                  </a:path>
                </a:pathLst>
              </a:custGeom>
              <a:noFill/>
              <a:ln w="28575">
                <a:solidFill>
                  <a:srgbClr val="F04452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57262" y="5343525"/>
                <a:ext cx="2857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28575" h="28575">
                    <a:moveTo>
                      <a:pt x="0" y="14288"/>
                    </a:moveTo>
                    <a:cubicBezTo>
                      <a:pt x="0" y="22178"/>
                      <a:pt x="6397" y="28575"/>
                      <a:pt x="14288" y="28575"/>
                    </a:cubicBezTo>
                    <a:cubicBezTo>
                      <a:pt x="22178" y="28575"/>
                      <a:pt x="28575" y="22178"/>
                      <a:pt x="28575" y="14288"/>
                    </a:cubicBezTo>
                    <a:cubicBezTo>
                      <a:pt x="28575" y="6397"/>
                      <a:pt x="22178" y="0"/>
                      <a:pt x="14288" y="0"/>
                    </a:cubicBezTo>
                    <a:cubicBezTo>
                      <a:pt x="6397" y="0"/>
                      <a:pt x="0" y="6397"/>
                      <a:pt x="0" y="14288"/>
                    </a:cubicBezTo>
                  </a:path>
                </a:pathLst>
              </a:custGeom>
              <a:noFill/>
              <a:ln w="28575">
                <a:solidFill>
                  <a:srgbClr val="F04452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971550" y="5372100"/>
                <a:ext cx="9525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719">
                    <a:moveTo>
                      <a:pt x="0" y="0"/>
                    </a:moveTo>
                    <a:lnTo>
                      <a:pt x="0" y="35719"/>
                    </a:lnTo>
                  </a:path>
                </a:pathLst>
              </a:custGeom>
              <a:noFill/>
              <a:ln w="28575">
                <a:solidFill>
                  <a:srgbClr val="F04452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1324356" y="5177790"/>
              <a:ext cx="21300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입력하지 않습니다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591306" y="5177790"/>
              <a:ext cx="78710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비밀번호 · 인증번호 · API 키 · OAuth 코드 · 비공개 사진 · 고객 정보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326642" y="5512118"/>
              <a:ext cx="406638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강사에게도, Codex 대화에도 전달하지 않습니다.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3" name="TextBox 33"/>
            <p:cNvSpPr txBox="1"/>
            <p:nvPr/>
          </p:nvSpPr>
          <p:spPr>
            <a:xfrm>
              <a:off x="527304" y="6423660"/>
              <a:ext cx="34611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공개 사이트는 인터넷의 누구나 볼 수 있습니다.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569071" cy="1222057"/>
            <a:chOff x="517398" y="384810"/>
            <a:chExt cx="8569071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3563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CODEX 준비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11482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Codex는 폴더에서 실제 파일로 일합니다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5644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답변을 받는 것에서, 결과물을 직접 확인하는 것으로 바뀝니다.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98398" y="1907858"/>
            <a:ext cx="3935448" cy="2949892"/>
            <a:chOff x="898398" y="1907858"/>
            <a:chExt cx="3935448" cy="2949892"/>
          </a:xfrm>
        </p:grpSpPr>
        <p:sp>
          <p:nvSpPr>
            <p:cNvPr id="6" name="TextBox 6"/>
            <p:cNvSpPr txBox="1"/>
            <p:nvPr/>
          </p:nvSpPr>
          <p:spPr>
            <a:xfrm>
              <a:off x="898398" y="1907858"/>
              <a:ext cx="180168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150" b="1" dirty="0">
                  <a:solidFill>
                    <a:srgbClr val="8B95A1"/>
                  </a:solidFill>
                  <a:latin typeface="Pretendard ExtraBold"/>
                  <a:ea typeface="Pretendard ExtraBold"/>
                  <a:cs typeface="Pretendard ExtraBold"/>
                </a:rPr>
                <a:t>ChatGPT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05256" y="245364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설명 · 아이디어 · 질문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914400" y="3048000"/>
              <a:ext cx="3790950" cy="1809750"/>
            </a:xfrm>
            <a:prstGeom prst="roundRect">
              <a:avLst>
                <a:gd name="adj" fmla="val 842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1302544" y="3405188"/>
              <a:ext cx="233362" cy="316706"/>
              <a:chOff x="1302544" y="3405188"/>
              <a:chExt cx="233362" cy="31670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19212" y="3438525"/>
                <a:ext cx="200025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133350">
                    <a:moveTo>
                      <a:pt x="0" y="33338"/>
                    </a:moveTo>
                    <a:cubicBezTo>
                      <a:pt x="0" y="14926"/>
                      <a:pt x="14926" y="0"/>
                      <a:pt x="33338" y="0"/>
                    </a:cubicBezTo>
                    <a:lnTo>
                      <a:pt x="166688" y="0"/>
                    </a:lnTo>
                    <a:cubicBezTo>
                      <a:pt x="185099" y="0"/>
                      <a:pt x="200025" y="14926"/>
                      <a:pt x="200025" y="33338"/>
                    </a:cubicBezTo>
                    <a:lnTo>
                      <a:pt x="200025" y="100012"/>
                    </a:lnTo>
                    <a:cubicBezTo>
                      <a:pt x="200025" y="118424"/>
                      <a:pt x="185099" y="133350"/>
                      <a:pt x="166688" y="133350"/>
                    </a:cubicBezTo>
                    <a:lnTo>
                      <a:pt x="33338" y="133350"/>
                    </a:lnTo>
                    <a:cubicBezTo>
                      <a:pt x="14926" y="133350"/>
                      <a:pt x="0" y="118424"/>
                      <a:pt x="0" y="100012"/>
                    </a:cubicBezTo>
                    <a:lnTo>
                      <a:pt x="0" y="33338"/>
                    </a:lnTo>
                  </a:path>
                </a:pathLst>
              </a:custGeom>
              <a:noFill/>
              <a:ln w="33338">
                <a:solidFill>
                  <a:srgbClr val="8B95A1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19225" y="3405188"/>
                <a:ext cx="9525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3338">
                    <a:moveTo>
                      <a:pt x="0" y="0"/>
                    </a:moveTo>
                    <a:lnTo>
                      <a:pt x="0" y="33338"/>
                    </a:lnTo>
                  </a:path>
                </a:pathLst>
              </a:custGeom>
              <a:noFill/>
              <a:ln w="33338">
                <a:solidFill>
                  <a:srgbClr val="8B95A1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69219" y="3571875"/>
                <a:ext cx="9525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0019">
                    <a:moveTo>
                      <a:pt x="0" y="0"/>
                    </a:moveTo>
                    <a:lnTo>
                      <a:pt x="0" y="150019"/>
                    </a:lnTo>
                  </a:path>
                </a:pathLst>
              </a:custGeom>
              <a:noFill/>
              <a:ln w="33338">
                <a:solidFill>
                  <a:srgbClr val="8B95A1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1469231" y="3571875"/>
                <a:ext cx="9525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0019">
                    <a:moveTo>
                      <a:pt x="0" y="0"/>
                    </a:moveTo>
                    <a:lnTo>
                      <a:pt x="0" y="150019"/>
                    </a:lnTo>
                  </a:path>
                </a:pathLst>
              </a:custGeom>
              <a:noFill/>
              <a:ln w="33338">
                <a:solidFill>
                  <a:srgbClr val="8B95A1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302544" y="3605212"/>
                <a:ext cx="66675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33338">
                    <a:moveTo>
                      <a:pt x="0" y="33338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rgbClr val="8B95A1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469231" y="3605212"/>
                <a:ext cx="66675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33338">
                    <a:moveTo>
                      <a:pt x="0" y="0"/>
                    </a:moveTo>
                    <a:lnTo>
                      <a:pt x="66675" y="33338"/>
                    </a:lnTo>
                  </a:path>
                </a:pathLst>
              </a:custGeom>
              <a:noFill/>
              <a:ln w="33338">
                <a:solidFill>
                  <a:srgbClr val="8B95A1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369219" y="3671888"/>
                <a:ext cx="10001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9525">
                    <a:moveTo>
                      <a:pt x="0" y="0"/>
                    </a:move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8B95A1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385888" y="35052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67"/>
                    </a:lnTo>
                  </a:path>
                </a:pathLst>
              </a:custGeom>
              <a:noFill/>
              <a:ln w="33338">
                <a:solidFill>
                  <a:srgbClr val="8B95A1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452562" y="35052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67"/>
                    </a:lnTo>
                  </a:path>
                </a:pathLst>
              </a:custGeom>
              <a:noFill/>
              <a:ln w="33338">
                <a:solidFill>
                  <a:srgbClr val="8B95A1"/>
                </a:solidFill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1838706" y="3368040"/>
              <a:ext cx="29951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“홈페이지 구조를 알려줘”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1219200" y="3962400"/>
              <a:ext cx="3181350" cy="9525"/>
            </a:xfrm>
            <a:custGeom>
              <a:avLst/>
              <a:gdLst/>
              <a:ahLst/>
              <a:cxnLst/>
              <a:rect l="l" t="t" r="r" b="b"/>
              <a:pathLst>
                <a:path w="3181350" h="9525">
                  <a:moveTo>
                    <a:pt x="0" y="0"/>
                  </a:moveTo>
                  <a:lnTo>
                    <a:pt x="318135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210056" y="4168140"/>
              <a:ext cx="30351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대화 안에서 답을 받습니다.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876800" y="3390900"/>
            <a:ext cx="2438400" cy="990600"/>
            <a:chOff x="4876800" y="3390900"/>
            <a:chExt cx="2438400" cy="990600"/>
          </a:xfrm>
        </p:grpSpPr>
        <p:sp>
          <p:nvSpPr>
            <p:cNvPr id="23" name="Ellipse 23"/>
            <p:cNvSpPr/>
            <p:nvPr/>
          </p:nvSpPr>
          <p:spPr>
            <a:xfrm>
              <a:off x="5600700" y="3390900"/>
              <a:ext cx="990600" cy="9906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5991225" y="3633787"/>
              <a:ext cx="209550" cy="314325"/>
              <a:chOff x="5991225" y="3633787"/>
              <a:chExt cx="209550" cy="31432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6026150" y="3633787"/>
                <a:ext cx="13970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139700" h="139700">
                    <a:moveTo>
                      <a:pt x="0" y="69850"/>
                    </a:moveTo>
                    <a:cubicBezTo>
                      <a:pt x="0" y="108427"/>
                      <a:pt x="31273" y="139700"/>
                      <a:pt x="69850" y="139700"/>
                    </a:cubicBezTo>
                    <a:cubicBezTo>
                      <a:pt x="108427" y="139700"/>
                      <a:pt x="139700" y="108427"/>
                      <a:pt x="139700" y="69850"/>
                    </a:cubicBezTo>
                    <a:cubicBezTo>
                      <a:pt x="139700" y="31273"/>
                      <a:pt x="108427" y="0"/>
                      <a:pt x="69850" y="0"/>
                    </a:cubicBezTo>
                    <a:cubicBezTo>
                      <a:pt x="31273" y="0"/>
                      <a:pt x="0" y="31273"/>
                      <a:pt x="0" y="69850"/>
                    </a:cubicBez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991225" y="3843337"/>
                <a:ext cx="209550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04775">
                    <a:moveTo>
                      <a:pt x="0" y="104775"/>
                    </a:moveTo>
                    <a:lnTo>
                      <a:pt x="0" y="69850"/>
                    </a:lnTo>
                    <a:cubicBezTo>
                      <a:pt x="0" y="31273"/>
                      <a:pt x="31273" y="0"/>
                      <a:pt x="69850" y="0"/>
                    </a:cubicBezTo>
                    <a:lnTo>
                      <a:pt x="139700" y="0"/>
                    </a:lnTo>
                    <a:cubicBezTo>
                      <a:pt x="178277" y="0"/>
                      <a:pt x="209550" y="31273"/>
                      <a:pt x="209550" y="69850"/>
                    </a:cubicBezTo>
                    <a:lnTo>
                      <a:pt x="209550" y="104775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5678871" y="4083368"/>
              <a:ext cx="8342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사람 승인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4876800" y="3886200"/>
              <a:ext cx="647700" cy="9525"/>
            </a:xfrm>
            <a:custGeom>
              <a:avLst/>
              <a:gdLst/>
              <a:ahLst/>
              <a:cxnLst/>
              <a:rect l="l" t="t" r="r" b="b"/>
              <a:pathLst>
                <a:path w="647700" h="9525">
                  <a:moveTo>
                    <a:pt x="0" y="0"/>
                  </a:moveTo>
                  <a:lnTo>
                    <a:pt x="647700" y="0"/>
                  </a:lnTo>
                </a:path>
              </a:pathLst>
            </a:custGeom>
            <a:noFill/>
            <a:ln w="19050">
              <a:solidFill>
                <a:srgbClr val="3182F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6667500" y="3886200"/>
              <a:ext cx="647700" cy="9525"/>
            </a:xfrm>
            <a:custGeom>
              <a:avLst/>
              <a:gdLst/>
              <a:ahLst/>
              <a:cxnLst/>
              <a:rect l="l" t="t" r="r" b="b"/>
              <a:pathLst>
                <a:path w="647700" h="9525">
                  <a:moveTo>
                    <a:pt x="0" y="0"/>
                  </a:moveTo>
                  <a:lnTo>
                    <a:pt x="647700" y="0"/>
                  </a:lnTo>
                </a:path>
              </a:pathLst>
            </a:custGeom>
            <a:noFill/>
            <a:ln w="19050">
              <a:solidFill>
                <a:srgbClr val="3182F6"/>
              </a:solidFill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7470648" y="1907858"/>
            <a:ext cx="3806952" cy="2949892"/>
            <a:chOff x="7470648" y="1907858"/>
            <a:chExt cx="3806952" cy="2949892"/>
          </a:xfrm>
        </p:grpSpPr>
        <p:sp>
          <p:nvSpPr>
            <p:cNvPr id="31" name="TextBox 31"/>
            <p:cNvSpPr txBox="1"/>
            <p:nvPr/>
          </p:nvSpPr>
          <p:spPr>
            <a:xfrm>
              <a:off x="7470648" y="1907858"/>
              <a:ext cx="127031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15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Codex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477506" y="2453640"/>
              <a:ext cx="30351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읽기 · 만들기 · 실행 · 확인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7486650" y="3048000"/>
              <a:ext cx="3790950" cy="1809750"/>
            </a:xfrm>
            <a:prstGeom prst="roundRect">
              <a:avLst>
                <a:gd name="adj" fmla="val 8421"/>
              </a:avLst>
            </a:prstGeom>
            <a:solidFill>
              <a:srgbClr val="FFFFFF"/>
            </a:solidFill>
            <a:ln w="19050">
              <a:solidFill>
                <a:srgbClr val="3182F6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841456" y="3438525"/>
              <a:ext cx="300038" cy="250031"/>
            </a:xfrm>
            <a:custGeom>
              <a:avLst/>
              <a:gdLst/>
              <a:ahLst/>
              <a:cxnLst/>
              <a:rect l="l" t="t" r="r" b="b"/>
              <a:pathLst>
                <a:path w="300038" h="250031">
                  <a:moveTo>
                    <a:pt x="33338" y="0"/>
                  </a:moveTo>
                  <a:lnTo>
                    <a:pt x="100012" y="0"/>
                  </a:lnTo>
                  <a:lnTo>
                    <a:pt x="150019" y="50006"/>
                  </a:lnTo>
                  <a:lnTo>
                    <a:pt x="266700" y="50006"/>
                  </a:lnTo>
                  <a:cubicBezTo>
                    <a:pt x="285112" y="50006"/>
                    <a:pt x="300038" y="64932"/>
                    <a:pt x="300038" y="83344"/>
                  </a:cubicBezTo>
                  <a:lnTo>
                    <a:pt x="300038" y="216694"/>
                  </a:lnTo>
                  <a:cubicBezTo>
                    <a:pt x="300038" y="235106"/>
                    <a:pt x="285112" y="250031"/>
                    <a:pt x="266700" y="250031"/>
                  </a:cubicBezTo>
                  <a:lnTo>
                    <a:pt x="33338" y="250031"/>
                  </a:lnTo>
                  <a:cubicBezTo>
                    <a:pt x="14926" y="250031"/>
                    <a:pt x="0" y="235106"/>
                    <a:pt x="0" y="216694"/>
                  </a:cubicBezTo>
                  <a:lnTo>
                    <a:pt x="0" y="33338"/>
                  </a:lnTo>
                  <a:cubicBezTo>
                    <a:pt x="0" y="14926"/>
                    <a:pt x="14926" y="0"/>
                    <a:pt x="33338" y="0"/>
                  </a:cubicBezTo>
                </a:path>
              </a:pathLst>
            </a:custGeom>
            <a:noFill/>
            <a:ln w="33338">
              <a:solidFill>
                <a:srgbClr val="3182F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8410956" y="3368040"/>
              <a:ext cx="26898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index.html을 만듭니다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7791450" y="3962400"/>
              <a:ext cx="3181350" cy="9525"/>
            </a:xfrm>
            <a:custGeom>
              <a:avLst/>
              <a:gdLst/>
              <a:ahLst/>
              <a:cxnLst/>
              <a:rect l="l" t="t" r="r" b="b"/>
              <a:pathLst>
                <a:path w="3181350" h="9525">
                  <a:moveTo>
                    <a:pt x="0" y="0"/>
                  </a:moveTo>
                  <a:lnTo>
                    <a:pt x="318135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782306" y="4168140"/>
              <a:ext cx="32047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브라우저에서 실제로 엽니다.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14400" y="5314950"/>
            <a:ext cx="10363200" cy="552450"/>
            <a:chOff x="914400" y="5314950"/>
            <a:chExt cx="10363200" cy="552450"/>
          </a:xfrm>
        </p:grpSpPr>
        <p:sp>
          <p:nvSpPr>
            <p:cNvPr id="39" name="Rectangle 39"/>
            <p:cNvSpPr/>
            <p:nvPr/>
          </p:nvSpPr>
          <p:spPr>
            <a:xfrm>
              <a:off x="914400" y="5314950"/>
              <a:ext cx="10363200" cy="552450"/>
            </a:xfrm>
            <a:prstGeom prst="roundRect">
              <a:avLst>
                <a:gd name="adj" fmla="val 20690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210056" y="548259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성공 기준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829306" y="5482590"/>
              <a:ext cx="67789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폴더에 파일이 생기고, 브라우저에서 요청한 결과가 보입니다.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527304" y="6423660"/>
              <a:ext cx="35737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Codex는 선택한 작업 범위 안에서만 사용합니다.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060892" cy="1222057"/>
            <a:chOff x="517398" y="384810"/>
            <a:chExt cx="906089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3563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CODEX 준비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26558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앱 설치·로그인·작업 위치 선택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90563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공식 ChatGPT 데스크톱 앱에서 Codex의 New chat을 시작합니다.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33400" y="1828800"/>
            <a:ext cx="4141003" cy="4095750"/>
            <a:chOff x="533400" y="1828800"/>
            <a:chExt cx="4141003" cy="4095750"/>
          </a:xfrm>
        </p:grpSpPr>
        <p:grpSp>
          <p:nvGrpSpPr>
            <p:cNvPr id="10" name="Group 10"/>
            <p:cNvGrpSpPr/>
            <p:nvPr/>
          </p:nvGrpSpPr>
          <p:grpSpPr>
            <a:xfrm>
              <a:off x="571500" y="1828800"/>
              <a:ext cx="3641503" cy="670751"/>
              <a:chOff x="571500" y="1828800"/>
              <a:chExt cx="3641503" cy="670751"/>
            </a:xfrm>
          </p:grpSpPr>
          <p:sp>
            <p:nvSpPr>
              <p:cNvPr id="6" name="Ellipse 6"/>
              <p:cNvSpPr/>
              <p:nvPr/>
            </p:nvSpPr>
            <p:spPr>
              <a:xfrm>
                <a:off x="571500" y="1828800"/>
                <a:ext cx="419100" cy="419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15123" y="195262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152906" y="1901190"/>
                <a:ext cx="144310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공식 앱 설치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155192" y="2235518"/>
                <a:ext cx="305781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developers.openai.com/codex/app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71500" y="2705100"/>
              <a:ext cx="2760078" cy="670751"/>
              <a:chOff x="571500" y="2705100"/>
              <a:chExt cx="2760078" cy="670751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571500" y="2705100"/>
                <a:ext cx="419100" cy="4191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715123" y="282892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152906" y="2777490"/>
                <a:ext cx="195197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본인 계정 로그인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155192" y="3111818"/>
                <a:ext cx="217638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인증은 교육생이 직접 진행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71500" y="3581400"/>
              <a:ext cx="2805513" cy="670751"/>
              <a:chOff x="571500" y="3581400"/>
              <a:chExt cx="2805513" cy="670751"/>
            </a:xfrm>
          </p:grpSpPr>
          <p:sp>
            <p:nvSpPr>
              <p:cNvPr id="16" name="Ellipse 16"/>
              <p:cNvSpPr/>
              <p:nvPr/>
            </p:nvSpPr>
            <p:spPr>
              <a:xfrm>
                <a:off x="571500" y="3581400"/>
                <a:ext cx="419100" cy="4191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15123" y="370522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152906" y="3653790"/>
                <a:ext cx="169753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작업 위치 선택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155192" y="3988118"/>
                <a:ext cx="222182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전용 프로젝트·폴더만 열기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71500" y="4457700"/>
              <a:ext cx="2814599" cy="670751"/>
              <a:chOff x="571500" y="4457700"/>
              <a:chExt cx="2814599" cy="670751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571500" y="4457700"/>
                <a:ext cx="419100" cy="4191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15123" y="458152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4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152906" y="4530090"/>
                <a:ext cx="213715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Codex · New chat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155192" y="4864418"/>
                <a:ext cx="223090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첫 요청을 입력할 준비 완료</a:t>
                </a:r>
              </a:p>
            </p:txBody>
          </p:sp>
        </p:grpSp>
        <p:sp>
          <p:nvSpPr>
            <p:cNvPr id="26" name="Rectangle 26"/>
            <p:cNvSpPr/>
            <p:nvPr/>
          </p:nvSpPr>
          <p:spPr>
            <a:xfrm>
              <a:off x="533400" y="5334000"/>
              <a:ext cx="3905250" cy="590550"/>
            </a:xfrm>
            <a:prstGeom prst="roundRect">
              <a:avLst>
                <a:gd name="adj" fmla="val 19355"/>
              </a:avLst>
            </a:prstGeom>
            <a:solidFill>
              <a:srgbClr val="FFFFFF"/>
            </a:solidFill>
            <a:ln w="14288">
              <a:solidFill>
                <a:srgbClr val="0EAD69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797719" y="5522119"/>
              <a:ext cx="214312" cy="214312"/>
              <a:chOff x="797719" y="5522119"/>
              <a:chExt cx="214312" cy="21431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797719" y="5522119"/>
                <a:ext cx="214312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214312">
                    <a:moveTo>
                      <a:pt x="0" y="107156"/>
                    </a:moveTo>
                    <a:cubicBezTo>
                      <a:pt x="0" y="166337"/>
                      <a:pt x="47975" y="214312"/>
                      <a:pt x="107156" y="214312"/>
                    </a:cubicBezTo>
                    <a:cubicBezTo>
                      <a:pt x="166337" y="214312"/>
                      <a:pt x="214312" y="166337"/>
                      <a:pt x="214312" y="107156"/>
                    </a:cubicBezTo>
                    <a:cubicBezTo>
                      <a:pt x="214312" y="47975"/>
                      <a:pt x="166337" y="0"/>
                      <a:pt x="107156" y="0"/>
                    </a:cubicBezTo>
                    <a:cubicBezTo>
                      <a:pt x="47975" y="0"/>
                      <a:pt x="0" y="47975"/>
                      <a:pt x="0" y="107156"/>
                    </a:cubicBezTo>
                  </a:path>
                </a:pathLst>
              </a:custGeom>
              <a:noFill/>
              <a:ln w="23812">
                <a:solidFill>
                  <a:srgbClr val="0EAD69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869156" y="5605462"/>
                <a:ext cx="71438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47625">
                    <a:moveTo>
                      <a:pt x="0" y="23812"/>
                    </a:moveTo>
                    <a:lnTo>
                      <a:pt x="23812" y="47625"/>
                    </a:lnTo>
                    <a:lnTo>
                      <a:pt x="71438" y="0"/>
                    </a:lnTo>
                  </a:path>
                </a:pathLst>
              </a:custGeom>
              <a:noFill/>
              <a:ln w="23812">
                <a:solidFill>
                  <a:srgbClr val="0EAD69"/>
                </a:solidFill>
              </a:ln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1192530" y="5534025"/>
              <a:ext cx="348187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정상 · 폴더가 보이고 입력할 수 있음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762500" y="1752600"/>
            <a:ext cx="6896100" cy="4171950"/>
            <a:chOff x="4762500" y="1752600"/>
            <a:chExt cx="6896100" cy="4171950"/>
          </a:xfrm>
        </p:grpSpPr>
        <p:sp>
          <p:nvSpPr>
            <p:cNvPr id="32" name="Rectangle 32"/>
            <p:cNvSpPr/>
            <p:nvPr/>
          </p:nvSpPr>
          <p:spPr>
            <a:xfrm>
              <a:off x="4762500" y="1752600"/>
              <a:ext cx="6896100" cy="4171950"/>
            </a:xfrm>
            <a:prstGeom prst="roundRect">
              <a:avLst>
                <a:gd name="adj" fmla="val 274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pic>
          <p:nvPicPr>
            <p:cNvPr id="33" name="Image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63490" y="1866900"/>
              <a:ext cx="6294120" cy="3933825"/>
            </a:xfrm>
            <a:prstGeom prst="rect">
              <a:avLst/>
            </a:prstGeom>
          </p:spPr>
        </p:pic>
        <p:sp>
          <p:nvSpPr>
            <p:cNvPr id="34" name="Ellipse 34"/>
            <p:cNvSpPr/>
            <p:nvPr/>
          </p:nvSpPr>
          <p:spPr>
            <a:xfrm>
              <a:off x="10782300" y="2114550"/>
              <a:ext cx="419100" cy="4191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932515" y="22450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36" name="Ellipse 36"/>
            <p:cNvSpPr/>
            <p:nvPr/>
          </p:nvSpPr>
          <p:spPr>
            <a:xfrm>
              <a:off x="8972550" y="4305300"/>
              <a:ext cx="419100" cy="4191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9122765" y="44357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4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27304" y="6156960"/>
            <a:ext cx="11137392" cy="501396"/>
            <a:chOff x="527304" y="6156960"/>
            <a:chExt cx="11137392" cy="501396"/>
          </a:xfrm>
        </p:grpSpPr>
        <p:sp>
          <p:nvSpPr>
            <p:cNvPr id="39" name="TextBox 39"/>
            <p:cNvSpPr txBox="1"/>
            <p:nvPr/>
          </p:nvSpPr>
          <p:spPr>
            <a:xfrm>
              <a:off x="527304" y="6156960"/>
              <a:ext cx="56725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macOS·Windows 모두 같은 순서 · 메뉴 이름은 교육 당일 실제 화면에서 확인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27304" y="6423660"/>
              <a:ext cx="50442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출처 · developers.openai.com/codex/app · 2026-08-28 확인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796689" cy="1222057"/>
            <a:chOff x="517398" y="384810"/>
            <a:chExt cx="7796689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기획과 계획 승인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33054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내 홈페이지 기획표 채우기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79211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문장을 먼저 정리하면 내 내용을 담은 홈페이지가 됩니다.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33400" y="1752600"/>
            <a:ext cx="7429500" cy="4171950"/>
            <a:chOff x="533400" y="1752600"/>
            <a:chExt cx="7429500" cy="4171950"/>
          </a:xfrm>
        </p:grpSpPr>
        <p:sp>
          <p:nvSpPr>
            <p:cNvPr id="6" name="Rectangle 6"/>
            <p:cNvSpPr/>
            <p:nvPr/>
          </p:nvSpPr>
          <p:spPr>
            <a:xfrm>
              <a:off x="533400" y="1752600"/>
              <a:ext cx="7429500" cy="4171950"/>
            </a:xfrm>
            <a:prstGeom prst="roundRect">
              <a:avLst>
                <a:gd name="adj" fmla="val 274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533400" y="1752600"/>
              <a:ext cx="7429500" cy="552450"/>
            </a:xfrm>
            <a:prstGeom prst="roundRect">
              <a:avLst>
                <a:gd name="adj" fmla="val 20690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533400" y="2114550"/>
              <a:ext cx="7429500" cy="190500"/>
            </a:xfrm>
            <a:prstGeom prst="rect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90956" y="192024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입력 항목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981706" y="1920240"/>
              <a:ext cx="16975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내가 적을 내용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2609850" y="2305050"/>
              <a:ext cx="9525" cy="3619500"/>
            </a:xfrm>
            <a:custGeom>
              <a:avLst/>
              <a:gdLst/>
              <a:ahLst/>
              <a:cxnLst/>
              <a:rect l="l" t="t" r="r" b="b"/>
              <a:pathLst>
                <a:path w="9525" h="3619500">
                  <a:moveTo>
                    <a:pt x="0" y="0"/>
                  </a:moveTo>
                  <a:lnTo>
                    <a:pt x="0" y="36195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533400" y="281940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533400" y="33337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533400" y="384810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533400" y="43624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533400" y="487680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533400" y="53911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92480" y="2486025"/>
              <a:ext cx="11389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핵심 방문자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983230" y="2486025"/>
              <a:ext cx="14590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예: 교육 담당자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92480" y="3000375"/>
              <a:ext cx="120258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한 문장 소개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983230" y="3000375"/>
              <a:ext cx="262013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누구에게 어떤 결과를 주는지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92480" y="3514725"/>
              <a:ext cx="119198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서비스·교육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983230" y="3514725"/>
              <a:ext cx="261004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공개 가능한 대표 항목 2–3개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92480" y="4029075"/>
              <a:ext cx="97996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경력·신뢰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983230" y="4029075"/>
              <a:ext cx="20648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검증 가능한 사실·숫자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92480" y="4543425"/>
              <a:ext cx="97996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사진·활동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983230" y="4543425"/>
              <a:ext cx="232733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본인 촬영·사용 허가 파일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92480" y="505777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연락 방법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983230" y="5057775"/>
              <a:ext cx="24368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전화·이메일·SNS 중 하나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92480" y="5572125"/>
              <a:ext cx="135100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원하는 분위기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983230" y="5572125"/>
              <a:ext cx="269081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밝음·차분함·전문성 등 3단어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305800" y="1752600"/>
            <a:ext cx="4293413" cy="4171950"/>
            <a:chOff x="8305800" y="1752600"/>
            <a:chExt cx="4293413" cy="4171950"/>
          </a:xfrm>
        </p:grpSpPr>
        <p:sp>
          <p:nvSpPr>
            <p:cNvPr id="33" name="Rectangle 33"/>
            <p:cNvSpPr/>
            <p:nvPr/>
          </p:nvSpPr>
          <p:spPr>
            <a:xfrm>
              <a:off x="8305800" y="1752600"/>
              <a:ext cx="3352800" cy="4171950"/>
            </a:xfrm>
            <a:prstGeom prst="roundRect">
              <a:avLst>
                <a:gd name="adj" fmla="val 4545"/>
              </a:avLst>
            </a:prstGeom>
            <a:solidFill>
              <a:srgbClr val="EAF3FF"/>
            </a:solidFill>
            <a:ln w="14288">
              <a:solidFill>
                <a:srgbClr val="3182F6"/>
              </a:solidFill>
            </a:ln>
          </p:spPr>
        </p:sp>
        <p:grpSp>
          <p:nvGrpSpPr>
            <p:cNvPr id="38" name="Group 38"/>
            <p:cNvGrpSpPr/>
            <p:nvPr/>
          </p:nvGrpSpPr>
          <p:grpSpPr>
            <a:xfrm>
              <a:off x="8736012" y="2241550"/>
              <a:ext cx="261938" cy="296862"/>
              <a:chOff x="8736012" y="2241550"/>
              <a:chExt cx="261938" cy="296862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8736012" y="2241550"/>
                <a:ext cx="209550" cy="279399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79399">
                    <a:moveTo>
                      <a:pt x="80589" y="279399"/>
                    </a:moveTo>
                    <a:lnTo>
                      <a:pt x="34925" y="279399"/>
                    </a:lnTo>
                    <a:cubicBezTo>
                      <a:pt x="15636" y="279399"/>
                      <a:pt x="0" y="263763"/>
                      <a:pt x="0" y="244475"/>
                    </a:cubicBezTo>
                    <a:lnTo>
                      <a:pt x="0" y="34925"/>
                    </a:ln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74625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8893175" y="2468562"/>
                <a:ext cx="104775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69850">
                    <a:moveTo>
                      <a:pt x="0" y="34925"/>
                    </a:moveTo>
                    <a:lnTo>
                      <a:pt x="34925" y="69850"/>
                    </a:ln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8805862" y="2311400"/>
                <a:ext cx="698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9525">
                    <a:moveTo>
                      <a:pt x="0" y="0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8805862" y="2381250"/>
                <a:ext cx="349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925" h="9525">
                    <a:moveTo>
                      <a:pt x="0" y="0"/>
                    </a:moveTo>
                    <a:lnTo>
                      <a:pt x="34925" y="0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</p:grpSp>
        <p:sp>
          <p:nvSpPr>
            <p:cNvPr id="39" name="TextBox 39"/>
            <p:cNvSpPr txBox="1"/>
            <p:nvPr/>
          </p:nvSpPr>
          <p:spPr>
            <a:xfrm>
              <a:off x="8636508" y="275082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성공 판정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639556" y="3291840"/>
              <a:ext cx="26595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다섯 영역의 빈칸이 없다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639556" y="371094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방문 행동이 하나다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39556" y="4130040"/>
              <a:ext cx="26595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금지 자료가 분리돼 있다</a:t>
              </a:r>
            </a:p>
          </p:txBody>
        </p:sp>
        <p:sp>
          <p:nvSpPr>
            <p:cNvPr id="43" name="Line 43"/>
            <p:cNvSpPr/>
            <p:nvPr/>
          </p:nvSpPr>
          <p:spPr>
            <a:xfrm>
              <a:off x="8648700" y="4762500"/>
              <a:ext cx="2628900" cy="9525"/>
            </a:xfrm>
            <a:custGeom>
              <a:avLst/>
              <a:gdLst/>
              <a:ahLst/>
              <a:cxnLst/>
              <a:rect l="l" t="t" r="r" b="b"/>
              <a:pathLst>
                <a:path w="2628900" h="9525">
                  <a:moveTo>
                    <a:pt x="0" y="0"/>
                  </a:moveTo>
                  <a:lnTo>
                    <a:pt x="2628900" y="0"/>
                  </a:lnTo>
                </a:path>
              </a:pathLst>
            </a:custGeom>
            <a:noFill/>
            <a:ln w="14288">
              <a:solidFill>
                <a:srgbClr val="3182F6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8641080" y="5038725"/>
              <a:ext cx="395813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빈칸을 AI가 상상으로 채우지 않습니다.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6" name="TextBox 46"/>
            <p:cNvSpPr txBox="1"/>
            <p:nvPr/>
          </p:nvSpPr>
          <p:spPr>
            <a:xfrm>
              <a:off x="527304" y="6423660"/>
              <a:ext cx="33884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실습 · 공개 가능한 원고만 기획표에 적으세요.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039005" cy="1222057"/>
            <a:chOff x="517398" y="384810"/>
            <a:chExt cx="8039005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기획과 계획 승인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33054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첫 요청은 계획과 승인부터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0344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바로 만들라고 하기 전에 구성·파일·제외 범위를 읽습니다.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33400" y="1752600"/>
            <a:ext cx="7239000" cy="4171950"/>
            <a:chOff x="533400" y="1752600"/>
            <a:chExt cx="7239000" cy="4171950"/>
          </a:xfrm>
        </p:grpSpPr>
        <p:sp>
          <p:nvSpPr>
            <p:cNvPr id="6" name="Rectangle 6"/>
            <p:cNvSpPr/>
            <p:nvPr/>
          </p:nvSpPr>
          <p:spPr>
            <a:xfrm>
              <a:off x="533400" y="1752600"/>
              <a:ext cx="7239000" cy="4171950"/>
            </a:xfrm>
            <a:prstGeom prst="roundRect">
              <a:avLst>
                <a:gd name="adj" fmla="val 3653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1981200"/>
              <a:ext cx="1104900" cy="323850"/>
            </a:xfrm>
            <a:prstGeom prst="roundRect">
              <a:avLst>
                <a:gd name="adj" fmla="val 29412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06497" y="2054542"/>
              <a:ext cx="12159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복사해서 시작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4380" y="2543175"/>
              <a:ext cx="62750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내 업무·강의·사업을 소개하는 1페이지 홈페이지를 만들고 싶습니다.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54380" y="2924175"/>
              <a:ext cx="107537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5E8EB"/>
                  </a:solidFill>
                  <a:latin typeface="Consolas"/>
                  <a:ea typeface="Microsoft YaHei"/>
                  <a:cs typeface="Consolas"/>
                </a:rPr>
                <a:t>방문자: [ ]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54380" y="3248025"/>
              <a:ext cx="16003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5E8EB"/>
                  </a:solidFill>
                  <a:latin typeface="Consolas"/>
                  <a:ea typeface="Microsoft YaHei"/>
                  <a:cs typeface="Consolas"/>
                </a:rPr>
                <a:t>한 문장 소개: [ ]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4380" y="3571875"/>
              <a:ext cx="30845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5E8EB"/>
                  </a:solidFill>
                  <a:latin typeface="Consolas"/>
                  <a:ea typeface="Microsoft YaHei"/>
                  <a:cs typeface="Consolas"/>
                </a:rPr>
                <a:t>서비스·경력·사진·연락 방법: [ ]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4380" y="4010025"/>
              <a:ext cx="554174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HTML·CSS·JavaScript로 PC·모바일에 맞게 만들어주세요.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4380" y="4391025"/>
              <a:ext cx="497262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레퍼런스의 문구·이미지·레이아웃은 복제하지 마세요.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4380" y="4772025"/>
              <a:ext cx="52957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3182F6"/>
                  </a:solidFill>
                  <a:latin typeface="Consolas"/>
                  <a:ea typeface="Microsoft YaHei"/>
                  <a:cs typeface="Consolas"/>
                </a:rPr>
                <a:t>아직 제작하지 말고 구성·파일·검수 계획부터 보여주세요.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762000" y="52387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55142" y="5454968"/>
              <a:ext cx="34394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Consolas"/>
                  <a:ea typeface="Microsoft YaHei"/>
                  <a:cs typeface="Consolas"/>
                </a:rPr>
                <a:t>삭제·외부 전송·계정 연결은 하지 마세요.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15300" y="1752600"/>
            <a:ext cx="3543300" cy="4171950"/>
            <a:chOff x="8115300" y="1752600"/>
            <a:chExt cx="3543300" cy="4171950"/>
          </a:xfrm>
        </p:grpSpPr>
        <p:sp>
          <p:nvSpPr>
            <p:cNvPr id="19" name="Rectangle 19"/>
            <p:cNvSpPr/>
            <p:nvPr/>
          </p:nvSpPr>
          <p:spPr>
            <a:xfrm>
              <a:off x="8115300" y="1752600"/>
              <a:ext cx="3543300" cy="4171950"/>
            </a:xfrm>
            <a:prstGeom prst="roundRect">
              <a:avLst>
                <a:gd name="adj" fmla="val 430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541544" y="2200275"/>
              <a:ext cx="250030" cy="283369"/>
              <a:chOff x="8541544" y="2200275"/>
              <a:chExt cx="250030" cy="28336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8541544" y="2200275"/>
                <a:ext cx="20002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266700">
                    <a:moveTo>
                      <a:pt x="76926" y="266700"/>
                    </a:moveTo>
                    <a:lnTo>
                      <a:pt x="33338" y="266700"/>
                    </a:lnTo>
                    <a:cubicBezTo>
                      <a:pt x="14926" y="266700"/>
                      <a:pt x="0" y="251774"/>
                      <a:pt x="0" y="233362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66688" y="0"/>
                    </a:lnTo>
                    <a:cubicBezTo>
                      <a:pt x="185099" y="0"/>
                      <a:pt x="200025" y="14926"/>
                      <a:pt x="200025" y="33338"/>
                    </a:cubicBezTo>
                    <a:lnTo>
                      <a:pt x="200025" y="166688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691562" y="2416969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33338"/>
                    </a:moveTo>
                    <a:lnTo>
                      <a:pt x="33338" y="66675"/>
                    </a:ln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608219" y="2266950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608219" y="2333625"/>
                <a:ext cx="333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9525">
                    <a:moveTo>
                      <a:pt x="0" y="0"/>
                    </a:moveTo>
                    <a:lnTo>
                      <a:pt x="33338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8446008" y="2693670"/>
              <a:ext cx="23651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승인 전 네 가지</a:t>
              </a:r>
            </a:p>
          </p:txBody>
        </p:sp>
        <p:sp>
          <p:nvSpPr>
            <p:cNvPr id="26" name="Ellipse 26"/>
            <p:cNvSpPr/>
            <p:nvPr/>
          </p:nvSpPr>
          <p:spPr>
            <a:xfrm>
              <a:off x="8496300" y="3314700"/>
              <a:ext cx="190500" cy="1905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849106" y="329184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다섯 영역이 있는가</a:t>
              </a:r>
            </a:p>
          </p:txBody>
        </p:sp>
        <p:sp>
          <p:nvSpPr>
            <p:cNvPr id="28" name="Ellipse 28"/>
            <p:cNvSpPr/>
            <p:nvPr/>
          </p:nvSpPr>
          <p:spPr>
            <a:xfrm>
              <a:off x="8496300" y="3810000"/>
              <a:ext cx="190500" cy="1905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849106" y="3787140"/>
              <a:ext cx="23445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필요 파일이 보이는가</a:t>
              </a:r>
            </a:p>
          </p:txBody>
        </p:sp>
        <p:sp>
          <p:nvSpPr>
            <p:cNvPr id="30" name="Ellipse 30"/>
            <p:cNvSpPr/>
            <p:nvPr/>
          </p:nvSpPr>
          <p:spPr>
            <a:xfrm>
              <a:off x="8496300" y="4305300"/>
              <a:ext cx="190500" cy="1905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849106" y="4282440"/>
              <a:ext cx="23445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모바일 검수가 있는가</a:t>
              </a:r>
            </a:p>
          </p:txBody>
        </p:sp>
        <p:sp>
          <p:nvSpPr>
            <p:cNvPr id="32" name="Ellipse 32"/>
            <p:cNvSpPr/>
            <p:nvPr/>
          </p:nvSpPr>
          <p:spPr>
            <a:xfrm>
              <a:off x="8496300" y="4800600"/>
              <a:ext cx="190500" cy="1905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849106" y="4777740"/>
              <a:ext cx="2586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제외 기능이 지켜지는가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458200" y="5314950"/>
              <a:ext cx="2857500" cy="419100"/>
            </a:xfrm>
            <a:prstGeom prst="roundRect">
              <a:avLst>
                <a:gd name="adj" fmla="val 22727"/>
              </a:avLst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8882805" y="5429250"/>
              <a:ext cx="200828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“계획을 승인합니다”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7" name="TextBox 37"/>
            <p:cNvSpPr txBox="1"/>
            <p:nvPr/>
          </p:nvSpPr>
          <p:spPr>
            <a:xfrm>
              <a:off x="527304" y="6423660"/>
              <a:ext cx="38973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명시적으로 승인한 뒤에만 제작 요청으로 넘어갑니다.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872412" cy="1222057"/>
            <a:chOff x="517398" y="384810"/>
            <a:chExt cx="787241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3437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첫 버전 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70461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첫 버전: HTML·CSS·JavaScript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8678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세 파일만으로 실제로 열리는 반응형 1페이지를 만듭니다.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85800" y="2190750"/>
            <a:ext cx="10972800" cy="2705100"/>
            <a:chOff x="685800" y="2190750"/>
            <a:chExt cx="10972800" cy="2705100"/>
          </a:xfrm>
        </p:grpSpPr>
        <p:sp>
          <p:nvSpPr>
            <p:cNvPr id="6" name="Line 6"/>
            <p:cNvSpPr/>
            <p:nvPr/>
          </p:nvSpPr>
          <p:spPr>
            <a:xfrm>
              <a:off x="2381250" y="3676650"/>
              <a:ext cx="6057900" cy="9525"/>
            </a:xfrm>
            <a:custGeom>
              <a:avLst/>
              <a:gdLst/>
              <a:ahLst/>
              <a:cxnLst/>
              <a:rect l="l" t="t" r="r" b="b"/>
              <a:pathLst>
                <a:path w="6057900" h="9525">
                  <a:moveTo>
                    <a:pt x="0" y="0"/>
                  </a:moveTo>
                  <a:lnTo>
                    <a:pt x="6057900" y="0"/>
                  </a:lnTo>
                </a:path>
              </a:pathLst>
            </a:custGeom>
            <a:noFill/>
            <a:ln w="38100" cap="rnd">
              <a:solidFill>
                <a:srgbClr val="E5E8EB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685800" y="2438400"/>
              <a:ext cx="2400300" cy="2190750"/>
              <a:chOff x="685800" y="2438400"/>
              <a:chExt cx="2400300" cy="21907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685800" y="2438400"/>
                <a:ext cx="2400300" cy="2190750"/>
              </a:xfrm>
              <a:prstGeom prst="roundRect">
                <a:avLst>
                  <a:gd name="adj" fmla="val 6957"/>
                </a:avLst>
              </a:prstGeom>
              <a:solidFill>
                <a:srgbClr val="FFFF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12" name="Group 12"/>
              <p:cNvGrpSpPr/>
              <p:nvPr/>
            </p:nvGrpSpPr>
            <p:grpSpPr>
              <a:xfrm>
                <a:off x="1043781" y="2817019"/>
                <a:ext cx="255588" cy="328613"/>
                <a:chOff x="1043781" y="2817019"/>
                <a:chExt cx="255588" cy="328613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1208088" y="2817019"/>
                  <a:ext cx="91281" cy="912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81" h="91281">
                      <a:moveTo>
                        <a:pt x="0" y="0"/>
                      </a:moveTo>
                      <a:lnTo>
                        <a:pt x="0" y="73025"/>
                      </a:lnTo>
                      <a:cubicBezTo>
                        <a:pt x="0" y="83108"/>
                        <a:pt x="8174" y="91281"/>
                        <a:pt x="18256" y="91281"/>
                      </a:cubicBezTo>
                      <a:lnTo>
                        <a:pt x="91281" y="91281"/>
                      </a:lnTo>
                    </a:path>
                  </a:pathLst>
                </a:custGeom>
                <a:noFill/>
                <a:ln w="36513">
                  <a:solidFill>
                    <a:srgbClr val="3182F6"/>
                  </a:solidFill>
                </a:ln>
              </p:spPr>
            </p:sp>
            <p:sp>
              <p:nvSpPr>
                <p:cNvPr id="9" name="Freeform 9"/>
                <p:cNvSpPr/>
                <p:nvPr/>
              </p:nvSpPr>
              <p:spPr>
                <a:xfrm>
                  <a:off x="1043781" y="2817019"/>
                  <a:ext cx="255588" cy="328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588" h="328613">
                      <a:moveTo>
                        <a:pt x="219075" y="328613"/>
                      </a:moveTo>
                      <a:lnTo>
                        <a:pt x="36513" y="328613"/>
                      </a:lnTo>
                      <a:cubicBezTo>
                        <a:pt x="16347" y="328613"/>
                        <a:pt x="0" y="312266"/>
                        <a:pt x="0" y="292101"/>
                      </a:cubicBezTo>
                      <a:lnTo>
                        <a:pt x="0" y="36513"/>
                      </a:lnTo>
                      <a:cubicBezTo>
                        <a:pt x="0" y="16347"/>
                        <a:pt x="16347" y="0"/>
                        <a:pt x="36513" y="0"/>
                      </a:cubicBezTo>
                      <a:lnTo>
                        <a:pt x="164307" y="0"/>
                      </a:lnTo>
                      <a:lnTo>
                        <a:pt x="255588" y="91281"/>
                      </a:lnTo>
                      <a:lnTo>
                        <a:pt x="255588" y="292101"/>
                      </a:lnTo>
                      <a:cubicBezTo>
                        <a:pt x="255588" y="312266"/>
                        <a:pt x="239241" y="328613"/>
                        <a:pt x="219075" y="328613"/>
                      </a:cubicBezTo>
                    </a:path>
                  </a:pathLst>
                </a:custGeom>
                <a:noFill/>
                <a:ln w="36513">
                  <a:solidFill>
                    <a:srgbClr val="3182F6"/>
                  </a:solidFill>
                </a:ln>
              </p:spPr>
            </p:sp>
            <p:sp>
              <p:nvSpPr>
                <p:cNvPr id="10" name="Freeform 10"/>
                <p:cNvSpPr/>
                <p:nvPr/>
              </p:nvSpPr>
              <p:spPr>
                <a:xfrm>
                  <a:off x="1116807" y="2999582"/>
                  <a:ext cx="18256" cy="7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6" h="73025">
                      <a:moveTo>
                        <a:pt x="18256" y="0"/>
                      </a:moveTo>
                      <a:lnTo>
                        <a:pt x="0" y="36513"/>
                      </a:lnTo>
                      <a:lnTo>
                        <a:pt x="18256" y="73025"/>
                      </a:lnTo>
                    </a:path>
                  </a:pathLst>
                </a:custGeom>
                <a:noFill/>
                <a:ln w="36513">
                  <a:solidFill>
                    <a:srgbClr val="3182F6"/>
                  </a:solidFill>
                </a:ln>
              </p:spPr>
            </p:sp>
            <p:sp>
              <p:nvSpPr>
                <p:cNvPr id="11" name="Freeform 11"/>
                <p:cNvSpPr/>
                <p:nvPr/>
              </p:nvSpPr>
              <p:spPr>
                <a:xfrm>
                  <a:off x="1208088" y="2999582"/>
                  <a:ext cx="18256" cy="7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56" h="73025">
                      <a:moveTo>
                        <a:pt x="0" y="0"/>
                      </a:moveTo>
                      <a:lnTo>
                        <a:pt x="18256" y="36513"/>
                      </a:lnTo>
                      <a:lnTo>
                        <a:pt x="0" y="73025"/>
                      </a:lnTo>
                    </a:path>
                  </a:pathLst>
                </a:custGeom>
                <a:noFill/>
                <a:ln w="36513">
                  <a:solidFill>
                    <a:srgbClr val="3182F6"/>
                  </a:solidFill>
                </a:ln>
              </p:spPr>
            </p:sp>
          </p:grpSp>
          <p:sp>
            <p:nvSpPr>
              <p:cNvPr id="13" name="TextBox 13"/>
              <p:cNvSpPr txBox="1"/>
              <p:nvPr/>
            </p:nvSpPr>
            <p:spPr>
              <a:xfrm>
                <a:off x="940308" y="3303270"/>
                <a:ext cx="1788444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index.html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943356" y="3787140"/>
                <a:ext cx="130256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내용과 영역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945642" y="4159568"/>
                <a:ext cx="115865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페이지의 뼈대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3429000" y="2438400"/>
              <a:ext cx="2400300" cy="2190750"/>
              <a:chOff x="3429000" y="2438400"/>
              <a:chExt cx="2400300" cy="21907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3429000" y="2438400"/>
                <a:ext cx="2400300" cy="2190750"/>
              </a:xfrm>
              <a:prstGeom prst="roundRect">
                <a:avLst>
                  <a:gd name="adj" fmla="val 6957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22" name="Group 22"/>
              <p:cNvGrpSpPr/>
              <p:nvPr/>
            </p:nvGrpSpPr>
            <p:grpSpPr>
              <a:xfrm>
                <a:off x="3750469" y="2817019"/>
                <a:ext cx="328613" cy="329539"/>
                <a:chOff x="3750469" y="2817019"/>
                <a:chExt cx="328613" cy="329539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3750469" y="2817019"/>
                  <a:ext cx="328613" cy="329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613" h="329539">
                      <a:moveTo>
                        <a:pt x="164307" y="328613"/>
                      </a:moveTo>
                      <a:cubicBezTo>
                        <a:pt x="73563" y="328613"/>
                        <a:pt x="0" y="255051"/>
                        <a:pt x="0" y="164307"/>
                      </a:cubicBezTo>
                      <a:cubicBezTo>
                        <a:pt x="0" y="73563"/>
                        <a:pt x="73563" y="0"/>
                        <a:pt x="164307" y="0"/>
                      </a:cubicBezTo>
                      <a:cubicBezTo>
                        <a:pt x="255040" y="0"/>
                        <a:pt x="328613" y="65394"/>
                        <a:pt x="328613" y="146050"/>
                      </a:cubicBezTo>
                      <a:cubicBezTo>
                        <a:pt x="328613" y="165402"/>
                        <a:pt x="319960" y="183987"/>
                        <a:pt x="304551" y="197679"/>
                      </a:cubicBezTo>
                      <a:cubicBezTo>
                        <a:pt x="289143" y="211371"/>
                        <a:pt x="268240" y="219075"/>
                        <a:pt x="246460" y="219075"/>
                      </a:cubicBezTo>
                      <a:lnTo>
                        <a:pt x="200819" y="219075"/>
                      </a:lnTo>
                      <a:cubicBezTo>
                        <a:pt x="184060" y="218805"/>
                        <a:pt x="169270" y="229980"/>
                        <a:pt x="164951" y="246175"/>
                      </a:cubicBezTo>
                      <a:cubicBezTo>
                        <a:pt x="160632" y="262370"/>
                        <a:pt x="167895" y="279426"/>
                        <a:pt x="182563" y="287536"/>
                      </a:cubicBezTo>
                      <a:cubicBezTo>
                        <a:pt x="190037" y="294433"/>
                        <a:pt x="192286" y="305324"/>
                        <a:pt x="188156" y="314618"/>
                      </a:cubicBezTo>
                      <a:cubicBezTo>
                        <a:pt x="184026" y="323911"/>
                        <a:pt x="174434" y="329539"/>
                        <a:pt x="164307" y="328613"/>
                      </a:cubicBezTo>
                    </a:path>
                  </a:pathLst>
                </a:custGeom>
                <a:noFill/>
                <a:ln w="36513">
                  <a:solidFill>
                    <a:srgbClr val="1B64DA"/>
                  </a:solidFill>
                </a:ln>
              </p:spPr>
            </p:sp>
            <p:sp>
              <p:nvSpPr>
                <p:cNvPr id="19" name="Freeform 19"/>
                <p:cNvSpPr/>
                <p:nvPr/>
              </p:nvSpPr>
              <p:spPr>
                <a:xfrm>
                  <a:off x="3832622" y="2935685"/>
                  <a:ext cx="36513" cy="36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13" h="36513">
                      <a:moveTo>
                        <a:pt x="0" y="18256"/>
                      </a:moveTo>
                      <a:cubicBezTo>
                        <a:pt x="0" y="28339"/>
                        <a:pt x="8174" y="36513"/>
                        <a:pt x="18256" y="36513"/>
                      </a:cubicBezTo>
                      <a:cubicBezTo>
                        <a:pt x="28339" y="36513"/>
                        <a:pt x="36513" y="28339"/>
                        <a:pt x="36513" y="18256"/>
                      </a:cubicBezTo>
                      <a:cubicBezTo>
                        <a:pt x="36513" y="8174"/>
                        <a:pt x="28339" y="0"/>
                        <a:pt x="18256" y="0"/>
                      </a:cubicBezTo>
                      <a:cubicBezTo>
                        <a:pt x="8174" y="0"/>
                        <a:pt x="0" y="8174"/>
                        <a:pt x="0" y="18256"/>
                      </a:cubicBezTo>
                    </a:path>
                  </a:pathLst>
                </a:custGeom>
                <a:noFill/>
                <a:ln w="36513">
                  <a:solidFill>
                    <a:srgbClr val="1B64DA"/>
                  </a:solidFill>
                </a:ln>
              </p:spPr>
            </p:sp>
            <p:sp>
              <p:nvSpPr>
                <p:cNvPr id="20" name="Freeform 20"/>
                <p:cNvSpPr/>
                <p:nvPr/>
              </p:nvSpPr>
              <p:spPr>
                <a:xfrm>
                  <a:off x="3905647" y="2880916"/>
                  <a:ext cx="36513" cy="36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13" h="36513">
                      <a:moveTo>
                        <a:pt x="0" y="18256"/>
                      </a:moveTo>
                      <a:cubicBezTo>
                        <a:pt x="0" y="28339"/>
                        <a:pt x="8174" y="36513"/>
                        <a:pt x="18256" y="36513"/>
                      </a:cubicBezTo>
                      <a:cubicBezTo>
                        <a:pt x="28339" y="36513"/>
                        <a:pt x="36513" y="28339"/>
                        <a:pt x="36513" y="18256"/>
                      </a:cubicBezTo>
                      <a:cubicBezTo>
                        <a:pt x="36513" y="8174"/>
                        <a:pt x="28339" y="0"/>
                        <a:pt x="18256" y="0"/>
                      </a:cubicBezTo>
                      <a:cubicBezTo>
                        <a:pt x="8174" y="0"/>
                        <a:pt x="0" y="8174"/>
                        <a:pt x="0" y="18256"/>
                      </a:cubicBezTo>
                    </a:path>
                  </a:pathLst>
                </a:custGeom>
                <a:noFill/>
                <a:ln w="36513">
                  <a:solidFill>
                    <a:srgbClr val="1B64DA"/>
                  </a:solidFill>
                </a:ln>
              </p:spPr>
            </p:sp>
            <p:sp>
              <p:nvSpPr>
                <p:cNvPr id="21" name="Freeform 21"/>
                <p:cNvSpPr/>
                <p:nvPr/>
              </p:nvSpPr>
              <p:spPr>
                <a:xfrm>
                  <a:off x="3978672" y="2935685"/>
                  <a:ext cx="36513" cy="36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13" h="36513">
                      <a:moveTo>
                        <a:pt x="0" y="18256"/>
                      </a:moveTo>
                      <a:cubicBezTo>
                        <a:pt x="0" y="28339"/>
                        <a:pt x="8174" y="36513"/>
                        <a:pt x="18256" y="36513"/>
                      </a:cubicBezTo>
                      <a:cubicBezTo>
                        <a:pt x="28339" y="36513"/>
                        <a:pt x="36513" y="28339"/>
                        <a:pt x="36513" y="18256"/>
                      </a:cubicBezTo>
                      <a:cubicBezTo>
                        <a:pt x="36513" y="8174"/>
                        <a:pt x="28339" y="0"/>
                        <a:pt x="18256" y="0"/>
                      </a:cubicBezTo>
                      <a:cubicBezTo>
                        <a:pt x="8174" y="0"/>
                        <a:pt x="0" y="8174"/>
                        <a:pt x="0" y="18256"/>
                      </a:cubicBezTo>
                    </a:path>
                  </a:pathLst>
                </a:custGeom>
                <a:noFill/>
                <a:ln w="36513">
                  <a:solidFill>
                    <a:srgbClr val="1B64DA"/>
                  </a:solidFill>
                </a:ln>
              </p:spPr>
            </p:sp>
          </p:grpSp>
          <p:sp>
            <p:nvSpPr>
              <p:cNvPr id="23" name="TextBox 23"/>
              <p:cNvSpPr txBox="1"/>
              <p:nvPr/>
            </p:nvSpPr>
            <p:spPr>
              <a:xfrm>
                <a:off x="3683508" y="3303270"/>
                <a:ext cx="1805407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styles.css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686556" y="3787140"/>
                <a:ext cx="130256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색상과 배치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688842" y="4159568"/>
                <a:ext cx="134828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PC·모바일 모양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6172200" y="2438400"/>
              <a:ext cx="2400300" cy="2190750"/>
              <a:chOff x="6172200" y="2438400"/>
              <a:chExt cx="2400300" cy="2190750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6172200" y="2438400"/>
                <a:ext cx="2400300" cy="2190750"/>
              </a:xfrm>
              <a:prstGeom prst="roundRect">
                <a:avLst>
                  <a:gd name="adj" fmla="val 6957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31" name="Group 31"/>
              <p:cNvGrpSpPr/>
              <p:nvPr/>
            </p:nvGrpSpPr>
            <p:grpSpPr>
              <a:xfrm>
                <a:off x="6493669" y="2835275"/>
                <a:ext cx="328613" cy="292101"/>
                <a:chOff x="6493669" y="2835275"/>
                <a:chExt cx="328613" cy="292101"/>
              </a:xfrm>
            </p:grpSpPr>
            <p:sp>
              <p:nvSpPr>
                <p:cNvPr id="28" name="Freeform 28"/>
                <p:cNvSpPr/>
                <p:nvPr/>
              </p:nvSpPr>
              <p:spPr>
                <a:xfrm>
                  <a:off x="6493669" y="2908300"/>
                  <a:ext cx="73025" cy="1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25" h="146050">
                      <a:moveTo>
                        <a:pt x="73025" y="0"/>
                      </a:moveTo>
                      <a:lnTo>
                        <a:pt x="0" y="73025"/>
                      </a:lnTo>
                      <a:lnTo>
                        <a:pt x="73025" y="146050"/>
                      </a:lnTo>
                    </a:path>
                  </a:pathLst>
                </a:custGeom>
                <a:noFill/>
                <a:ln w="36513">
                  <a:solidFill>
                    <a:srgbClr val="191F28"/>
                  </a:solidFill>
                </a:ln>
              </p:spPr>
            </p:sp>
            <p:sp>
              <p:nvSpPr>
                <p:cNvPr id="29" name="Freeform 29"/>
                <p:cNvSpPr/>
                <p:nvPr/>
              </p:nvSpPr>
              <p:spPr>
                <a:xfrm>
                  <a:off x="6749257" y="2908300"/>
                  <a:ext cx="73025" cy="1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25" h="146050">
                      <a:moveTo>
                        <a:pt x="0" y="0"/>
                      </a:moveTo>
                      <a:lnTo>
                        <a:pt x="73025" y="73025"/>
                      </a:lnTo>
                      <a:lnTo>
                        <a:pt x="0" y="146050"/>
                      </a:lnTo>
                    </a:path>
                  </a:pathLst>
                </a:custGeom>
                <a:noFill/>
                <a:ln w="36513">
                  <a:solidFill>
                    <a:srgbClr val="191F28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6621463" y="2835275"/>
                  <a:ext cx="73025" cy="292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25" h="292101">
                      <a:moveTo>
                        <a:pt x="73025" y="0"/>
                      </a:moveTo>
                      <a:lnTo>
                        <a:pt x="0" y="292101"/>
                      </a:lnTo>
                    </a:path>
                  </a:pathLst>
                </a:custGeom>
                <a:noFill/>
                <a:ln w="36513">
                  <a:solidFill>
                    <a:srgbClr val="191F28"/>
                  </a:solidFill>
                </a:ln>
              </p:spPr>
            </p:sp>
          </p:grpSp>
          <p:sp>
            <p:nvSpPr>
              <p:cNvPr id="32" name="TextBox 32"/>
              <p:cNvSpPr txBox="1"/>
              <p:nvPr/>
            </p:nvSpPr>
            <p:spPr>
              <a:xfrm>
                <a:off x="6426708" y="3303270"/>
                <a:ext cx="1534013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script.js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6429756" y="3787140"/>
                <a:ext cx="1544879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작은 상호작용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432042" y="4159568"/>
                <a:ext cx="13040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메뉴·버튼·동작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9029700" y="2190750"/>
              <a:ext cx="2628900" cy="2705100"/>
              <a:chOff x="9029700" y="2190750"/>
              <a:chExt cx="2628900" cy="2705100"/>
            </a:xfrm>
          </p:grpSpPr>
          <p:sp>
            <p:nvSpPr>
              <p:cNvPr id="36" name="Rectangle 36"/>
              <p:cNvSpPr/>
              <p:nvPr/>
            </p:nvSpPr>
            <p:spPr>
              <a:xfrm>
                <a:off x="9029700" y="2190750"/>
                <a:ext cx="2628900" cy="2705100"/>
              </a:xfrm>
              <a:prstGeom prst="roundRect">
                <a:avLst>
                  <a:gd name="adj" fmla="val 5797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40" name="Group 40"/>
              <p:cNvGrpSpPr/>
              <p:nvPr/>
            </p:nvGrpSpPr>
            <p:grpSpPr>
              <a:xfrm>
                <a:off x="9410700" y="2609850"/>
                <a:ext cx="304800" cy="304800"/>
                <a:chOff x="9410700" y="2609850"/>
                <a:chExt cx="304800" cy="304800"/>
              </a:xfrm>
            </p:grpSpPr>
            <p:sp>
              <p:nvSpPr>
                <p:cNvPr id="37" name="Freeform 37"/>
                <p:cNvSpPr/>
                <p:nvPr/>
              </p:nvSpPr>
              <p:spPr>
                <a:xfrm>
                  <a:off x="9410700" y="2686050"/>
                  <a:ext cx="3048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800" h="9525">
                      <a:moveTo>
                        <a:pt x="0" y="0"/>
                      </a:moveTo>
                      <a:lnTo>
                        <a:pt x="304800" y="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38" name="Freeform 38"/>
                <p:cNvSpPr/>
                <p:nvPr/>
              </p:nvSpPr>
              <p:spPr>
                <a:xfrm>
                  <a:off x="9410700" y="2609850"/>
                  <a:ext cx="304800" cy="3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800" h="304800">
                      <a:moveTo>
                        <a:pt x="0" y="38100"/>
                      </a:moveTo>
                      <a:cubicBezTo>
                        <a:pt x="0" y="17058"/>
                        <a:pt x="17058" y="0"/>
                        <a:pt x="38100" y="0"/>
                      </a:cubicBezTo>
                      <a:lnTo>
                        <a:pt x="266700" y="0"/>
                      </a:lnTo>
                      <a:cubicBezTo>
                        <a:pt x="287742" y="0"/>
                        <a:pt x="304800" y="17058"/>
                        <a:pt x="304800" y="38100"/>
                      </a:cubicBezTo>
                      <a:lnTo>
                        <a:pt x="304800" y="266700"/>
                      </a:lnTo>
                      <a:cubicBezTo>
                        <a:pt x="304800" y="287742"/>
                        <a:pt x="287742" y="304800"/>
                        <a:pt x="266700" y="304800"/>
                      </a:cubicBezTo>
                      <a:lnTo>
                        <a:pt x="38100" y="304800"/>
                      </a:lnTo>
                      <a:cubicBezTo>
                        <a:pt x="17058" y="304800"/>
                        <a:pt x="0" y="287742"/>
                        <a:pt x="0" y="266700"/>
                      </a:cubicBezTo>
                      <a:lnTo>
                        <a:pt x="0" y="3810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39" name="Freeform 39"/>
                <p:cNvSpPr/>
                <p:nvPr/>
              </p:nvSpPr>
              <p:spPr>
                <a:xfrm>
                  <a:off x="9486900" y="2609850"/>
                  <a:ext cx="9525" cy="7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76200">
                      <a:moveTo>
                        <a:pt x="0" y="0"/>
                      </a:moveTo>
                      <a:lnTo>
                        <a:pt x="0" y="7620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</p:grpSp>
          <p:sp>
            <p:nvSpPr>
              <p:cNvPr id="41" name="TextBox 41"/>
              <p:cNvSpPr txBox="1"/>
              <p:nvPr/>
            </p:nvSpPr>
            <p:spPr>
              <a:xfrm>
                <a:off x="9322308" y="3208020"/>
                <a:ext cx="1381354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400" b="1" dirty="0">
                    <a:solidFill>
                      <a:srgbClr val="FFFFFF"/>
                    </a:solidFill>
                    <a:latin typeface="Pretendard ExtraBold"/>
                    <a:ea typeface="Pretendard ExtraBold"/>
                    <a:cs typeface="Pretendard ExtraBold"/>
                  </a:rPr>
                  <a:t>브라우저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9325356" y="3710940"/>
                <a:ext cx="210220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실제 화면으로 확인</a:t>
                </a:r>
              </a:p>
            </p:txBody>
          </p:sp>
          <p:sp>
            <p:nvSpPr>
              <p:cNvPr id="43" name="Rectangle 43"/>
              <p:cNvSpPr/>
              <p:nvPr/>
            </p:nvSpPr>
            <p:spPr>
              <a:xfrm>
                <a:off x="9334500" y="4229100"/>
                <a:ext cx="1924050" cy="400050"/>
              </a:xfrm>
              <a:prstGeom prst="roundRect">
                <a:avLst>
                  <a:gd name="adj" fmla="val 23810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9695231" y="4333875"/>
                <a:ext cx="120258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첫 실행 성공</a:t>
                </a:r>
              </a:p>
            </p:txBody>
          </p:sp>
        </p:grpSp>
      </p:grpSp>
      <p:grpSp>
        <p:nvGrpSpPr>
          <p:cNvPr id="51" name="Group 51"/>
          <p:cNvGrpSpPr/>
          <p:nvPr/>
        </p:nvGrpSpPr>
        <p:grpSpPr>
          <a:xfrm>
            <a:off x="685800" y="5219700"/>
            <a:ext cx="10972800" cy="647700"/>
            <a:chOff x="685800" y="5219700"/>
            <a:chExt cx="10972800" cy="647700"/>
          </a:xfrm>
        </p:grpSpPr>
        <p:sp>
          <p:nvSpPr>
            <p:cNvPr id="47" name="Rectangle 47"/>
            <p:cNvSpPr/>
            <p:nvPr/>
          </p:nvSpPr>
          <p:spPr>
            <a:xfrm>
              <a:off x="685800" y="5219700"/>
              <a:ext cx="10972800" cy="647700"/>
            </a:xfrm>
            <a:prstGeom prst="roundRect">
              <a:avLst>
                <a:gd name="adj" fmla="val 17647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48" name="Freeform 48"/>
            <p:cNvSpPr/>
            <p:nvPr/>
          </p:nvSpPr>
          <p:spPr>
            <a:xfrm>
              <a:off x="952500" y="5441950"/>
              <a:ext cx="228599" cy="190500"/>
            </a:xfrm>
            <a:custGeom>
              <a:avLst/>
              <a:gdLst/>
              <a:ahLst/>
              <a:cxnLst/>
              <a:rect l="l" t="t" r="r" b="b"/>
              <a:pathLst>
                <a:path w="228599" h="190500">
                  <a:moveTo>
                    <a:pt x="25400" y="0"/>
                  </a:moveTo>
                  <a:lnTo>
                    <a:pt x="76200" y="0"/>
                  </a:lnTo>
                  <a:lnTo>
                    <a:pt x="114300" y="38100"/>
                  </a:lnTo>
                  <a:lnTo>
                    <a:pt x="203199" y="38100"/>
                  </a:lnTo>
                  <a:cubicBezTo>
                    <a:pt x="217227" y="38100"/>
                    <a:pt x="228599" y="49472"/>
                    <a:pt x="228599" y="63500"/>
                  </a:cubicBezTo>
                  <a:lnTo>
                    <a:pt x="228599" y="165100"/>
                  </a:lnTo>
                  <a:cubicBezTo>
                    <a:pt x="228599" y="179128"/>
                    <a:pt x="217227" y="190500"/>
                    <a:pt x="203199" y="190500"/>
                  </a:cubicBezTo>
                  <a:lnTo>
                    <a:pt x="25400" y="190500"/>
                  </a:lnTo>
                  <a:cubicBezTo>
                    <a:pt x="11372" y="190500"/>
                    <a:pt x="0" y="179128"/>
                    <a:pt x="0" y="165100"/>
                  </a:cubicBezTo>
                  <a:lnTo>
                    <a:pt x="0" y="25400"/>
                  </a:lnTo>
                  <a:cubicBezTo>
                    <a:pt x="0" y="11372"/>
                    <a:pt x="11372" y="0"/>
                    <a:pt x="25400" y="0"/>
                  </a:cubicBezTo>
                </a:path>
              </a:pathLst>
            </a:custGeom>
            <a:noFill/>
            <a:ln w="25400">
              <a:solidFill>
                <a:srgbClr val="3182F6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1400556" y="542544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성공 판정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2981706" y="5425440"/>
              <a:ext cx="68637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전용 폴더에 세 파일이 생기고 실행 방법을 설명할 수 있습니다.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2" name="TextBox 52"/>
            <p:cNvSpPr txBox="1"/>
            <p:nvPr/>
          </p:nvSpPr>
          <p:spPr>
            <a:xfrm>
              <a:off x="527304" y="6423660"/>
              <a:ext cx="39942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이번 과정은 서버 없이 열리는 정적 사이트만 만듭니다.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765506" cy="1222057"/>
            <a:chOff x="517398" y="384810"/>
            <a:chExt cx="9765506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3437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첫 버전 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08748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브라우저에서 실제로 실행하기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97609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“만들었습니다”보다 페이지가 열리고 링크가 작동하는지가 기준입니다.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66800" y="1847850"/>
            <a:ext cx="7810500" cy="3695700"/>
            <a:chOff x="1066800" y="1847850"/>
            <a:chExt cx="7810500" cy="3695700"/>
          </a:xfrm>
        </p:grpSpPr>
        <p:sp>
          <p:nvSpPr>
            <p:cNvPr id="6" name="Rectangle 6"/>
            <p:cNvSpPr/>
            <p:nvPr/>
          </p:nvSpPr>
          <p:spPr>
            <a:xfrm>
              <a:off x="1066800" y="1847850"/>
              <a:ext cx="7810500" cy="3695700"/>
            </a:xfrm>
            <a:prstGeom prst="roundRect">
              <a:avLst>
                <a:gd name="adj" fmla="val 4124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1066800" y="1847850"/>
              <a:ext cx="7810500" cy="457200"/>
            </a:xfrm>
            <a:prstGeom prst="roundRect">
              <a:avLst>
                <a:gd name="adj" fmla="val 33333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1066800" y="2152650"/>
              <a:ext cx="7810500" cy="152400"/>
            </a:xfrm>
            <a:prstGeom prst="rect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266825" y="2028825"/>
              <a:ext cx="95250" cy="95250"/>
            </a:xfrm>
            <a:prstGeom prst="ellipse">
              <a:avLst/>
            </a:prstGeom>
            <a:solidFill>
              <a:srgbClr val="F04452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1438275" y="2028825"/>
              <a:ext cx="95250" cy="95250"/>
            </a:xfrm>
            <a:prstGeom prst="ellipse">
              <a:avLst/>
            </a:prstGeom>
            <a:solidFill>
              <a:srgbClr val="8B95A1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1609725" y="2028825"/>
              <a:ext cx="95250" cy="9525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2114550" y="1962150"/>
              <a:ext cx="5410200" cy="228600"/>
            </a:xfrm>
            <a:prstGeom prst="roundRect">
              <a:avLst>
                <a:gd name="adj" fmla="val 33333"/>
              </a:avLst>
            </a:prstGeom>
            <a:solidFill>
              <a:srgbClr val="FFFFFF">
                <a:alpha val="16000"/>
              </a:srgbClr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921023" y="2004060"/>
              <a:ext cx="17972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http://localhost:8000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69898" y="2574608"/>
              <a:ext cx="657726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안녕하세요, 저는 홍길동입니다.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76756" y="3120390"/>
              <a:ext cx="56763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업무와 교육을 연결해 실행 가능한 결과를 만듭니다.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485900" y="3638550"/>
              <a:ext cx="1409700" cy="419100"/>
            </a:xfrm>
            <a:prstGeom prst="roundRect">
              <a:avLst>
                <a:gd name="adj" fmla="val 22727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759077" y="3752850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문의하기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485900" y="4457700"/>
              <a:ext cx="1962150" cy="704850"/>
            </a:xfrm>
            <a:prstGeom prst="roundRect">
              <a:avLst>
                <a:gd name="adj" fmla="val 16216"/>
              </a:avLst>
            </a:prstGeom>
            <a:solidFill>
              <a:srgbClr val="F7F8FA"/>
            </a:solidFill>
            <a:ln w="14288">
              <a:solidFill>
                <a:srgbClr val="E5E8EB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3638550" y="4457700"/>
              <a:ext cx="1962150" cy="704850"/>
            </a:xfrm>
            <a:prstGeom prst="roundRect">
              <a:avLst>
                <a:gd name="adj" fmla="val 16216"/>
              </a:avLst>
            </a:prstGeom>
            <a:solidFill>
              <a:srgbClr val="F7F8FA"/>
            </a:solidFill>
            <a:ln w="14288">
              <a:solidFill>
                <a:srgbClr val="E5E8EB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5791200" y="4457700"/>
              <a:ext cx="1962150" cy="704850"/>
            </a:xfrm>
            <a:prstGeom prst="roundRect">
              <a:avLst>
                <a:gd name="adj" fmla="val 16216"/>
              </a:avLst>
            </a:prstGeom>
            <a:solidFill>
              <a:srgbClr val="EAF3FF"/>
            </a:solidFill>
            <a:ln w="14288">
              <a:solidFill>
                <a:srgbClr val="3182F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141315" y="4733925"/>
              <a:ext cx="6513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서비스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399978" y="4733925"/>
              <a:ext cx="4392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경력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552629" y="4733925"/>
              <a:ext cx="4392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문의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220200" y="1847850"/>
            <a:ext cx="2438400" cy="3695700"/>
            <a:chOff x="9220200" y="1847850"/>
            <a:chExt cx="2438400" cy="3695700"/>
          </a:xfrm>
        </p:grpSpPr>
        <p:sp>
          <p:nvSpPr>
            <p:cNvPr id="25" name="Rectangle 25"/>
            <p:cNvSpPr/>
            <p:nvPr/>
          </p:nvSpPr>
          <p:spPr>
            <a:xfrm>
              <a:off x="9220200" y="1847850"/>
              <a:ext cx="2438400" cy="3695700"/>
            </a:xfrm>
            <a:prstGeom prst="roundRect">
              <a:avLst>
                <a:gd name="adj" fmla="val 6250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6" name="Freeform 26"/>
            <p:cNvSpPr/>
            <p:nvPr/>
          </p:nvSpPr>
          <p:spPr>
            <a:xfrm>
              <a:off x="9647237" y="2241550"/>
              <a:ext cx="227012" cy="279399"/>
            </a:xfrm>
            <a:custGeom>
              <a:avLst/>
              <a:gdLst/>
              <a:ahLst/>
              <a:cxnLst/>
              <a:rect l="l" t="t" r="r" b="b"/>
              <a:pathLst>
                <a:path w="227012" h="279399">
                  <a:moveTo>
                    <a:pt x="0" y="0"/>
                  </a:moveTo>
                  <a:lnTo>
                    <a:pt x="0" y="279399"/>
                  </a:lnTo>
                  <a:lnTo>
                    <a:pt x="227012" y="139700"/>
                  </a:lnTo>
                  <a:lnTo>
                    <a:pt x="0" y="0"/>
                  </a:lnTo>
                </a:path>
              </a:pathLst>
            </a:custGeom>
            <a:noFill/>
            <a:ln w="34925">
              <a:solidFill>
                <a:srgbClr val="FFFFFF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512808" y="275082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직접 확인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515856" y="3291840"/>
              <a:ext cx="13752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첫 화면 보임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515856" y="3710940"/>
              <a:ext cx="15448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아래로 스크롤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515856" y="4130040"/>
              <a:ext cx="13025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버튼 누르기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515856" y="454914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문의 링크 열기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9525000" y="5029200"/>
              <a:ext cx="1752600" cy="323850"/>
            </a:xfrm>
            <a:prstGeom prst="roundRect">
              <a:avLst>
                <a:gd name="adj" fmla="val 29412"/>
              </a:avLst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860135" y="5102542"/>
              <a:ext cx="10823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첫 정상 실행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5" name="TextBox 35"/>
            <p:cNvSpPr txBox="1"/>
            <p:nvPr/>
          </p:nvSpPr>
          <p:spPr>
            <a:xfrm>
              <a:off x="527304" y="6423660"/>
              <a:ext cx="38327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로컬 결과를 실제로 본 뒤 다음 수정으로 넘어갑니다.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190452" cy="1222057"/>
            <a:chOff x="517398" y="384810"/>
            <a:chExt cx="819045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맞춤 수정과 검수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488529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한 번에 하나씩 수정하기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1858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한 항목만 바꾸고 다시 실행하면 원인을 추적할 수 있습니다.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33400" y="2114550"/>
            <a:ext cx="11125200" cy="3162300"/>
            <a:chOff x="533400" y="2114550"/>
            <a:chExt cx="11125200" cy="3162300"/>
          </a:xfrm>
        </p:grpSpPr>
        <p:sp>
          <p:nvSpPr>
            <p:cNvPr id="6" name="Line 6"/>
            <p:cNvSpPr/>
            <p:nvPr/>
          </p:nvSpPr>
          <p:spPr>
            <a:xfrm>
              <a:off x="3486150" y="3733800"/>
              <a:ext cx="819150" cy="9525"/>
            </a:xfrm>
            <a:custGeom>
              <a:avLst/>
              <a:gdLst/>
              <a:ahLst/>
              <a:cxnLst/>
              <a:rect l="l" t="t" r="r" b="b"/>
              <a:pathLst>
                <a:path w="819150" h="9525">
                  <a:moveTo>
                    <a:pt x="0" y="0"/>
                  </a:moveTo>
                  <a:lnTo>
                    <a:pt x="819150" y="0"/>
                  </a:lnTo>
                </a:path>
              </a:pathLst>
            </a:custGeom>
            <a:noFill/>
            <a:ln w="28575">
              <a:solidFill>
                <a:srgbClr val="3182F6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7886700" y="3733800"/>
              <a:ext cx="819150" cy="9525"/>
            </a:xfrm>
            <a:custGeom>
              <a:avLst/>
              <a:gdLst/>
              <a:ahLst/>
              <a:cxnLst/>
              <a:rect l="l" t="t" r="r" b="b"/>
              <a:pathLst>
                <a:path w="819150" h="9525">
                  <a:moveTo>
                    <a:pt x="0" y="0"/>
                  </a:moveTo>
                  <a:lnTo>
                    <a:pt x="819150" y="0"/>
                  </a:lnTo>
                </a:path>
              </a:pathLst>
            </a:custGeom>
            <a:noFill/>
            <a:ln w="28575">
              <a:solidFill>
                <a:srgbClr val="3182F6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533400" y="2114550"/>
              <a:ext cx="2952750" cy="3162300"/>
              <a:chOff x="533400" y="2114550"/>
              <a:chExt cx="2952750" cy="31623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533400" y="2114550"/>
                <a:ext cx="2952750" cy="3162300"/>
              </a:xfrm>
              <a:prstGeom prst="roundRect">
                <a:avLst>
                  <a:gd name="adj" fmla="val 5161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92480" y="2371725"/>
                <a:ext cx="79933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8B95A1"/>
                    </a:solidFill>
                    <a:latin typeface="Pretendard SemiBold"/>
                    <a:ea typeface="Pretendard SemiBold"/>
                    <a:cs typeface="Pretendard SemiBold"/>
                  </a:rPr>
                  <a:t>BEFORE</a:t>
                </a:r>
              </a:p>
            </p:txBody>
          </p:sp>
          <p:sp>
            <p:nvSpPr>
              <p:cNvPr id="10" name="Rectangle 10"/>
              <p:cNvSpPr/>
              <p:nvPr/>
            </p:nvSpPr>
            <p:spPr>
              <a:xfrm>
                <a:off x="800100" y="2857500"/>
                <a:ext cx="2419350" cy="1466850"/>
              </a:xfrm>
              <a:prstGeom prst="roundRect">
                <a:avLst>
                  <a:gd name="adj" fmla="val 7792"/>
                </a:avLst>
              </a:prstGeom>
              <a:solidFill>
                <a:srgbClr val="F7F8FA"/>
              </a:solidFill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979932" y="3088005"/>
                <a:ext cx="2357948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AI 교육을 합니다</a:t>
                </a:r>
              </a:p>
            </p:txBody>
          </p:sp>
          <p:sp>
            <p:nvSpPr>
              <p:cNvPr id="12" name="Rectangle 12"/>
              <p:cNvSpPr/>
              <p:nvPr/>
            </p:nvSpPr>
            <p:spPr>
              <a:xfrm>
                <a:off x="990600" y="3600450"/>
                <a:ext cx="1066800" cy="361950"/>
              </a:xfrm>
              <a:prstGeom prst="roundRect">
                <a:avLst>
                  <a:gd name="adj" fmla="val 26316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135494" y="3692842"/>
                <a:ext cx="77701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문의하기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92480" y="4600575"/>
                <a:ext cx="2014347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현재 문구를 먼저 확인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4305300" y="2476500"/>
              <a:ext cx="3581400" cy="2438400"/>
              <a:chOff x="4305300" y="2476500"/>
              <a:chExt cx="3581400" cy="24384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4305300" y="2476500"/>
                <a:ext cx="3581400" cy="2438400"/>
              </a:xfrm>
              <a:prstGeom prst="roundRect">
                <a:avLst>
                  <a:gd name="adj" fmla="val 625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7" name="Rectangle 17"/>
              <p:cNvSpPr/>
              <p:nvPr/>
            </p:nvSpPr>
            <p:spPr>
              <a:xfrm>
                <a:off x="4572000" y="2762250"/>
                <a:ext cx="1123950" cy="323850"/>
              </a:xfrm>
              <a:prstGeom prst="roundRect">
                <a:avLst>
                  <a:gd name="adj" fmla="val 29412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4759781" y="2835592"/>
                <a:ext cx="74838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요청 1개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4564380" y="3381375"/>
                <a:ext cx="154990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첫 화면의 제목만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4564380" y="3705225"/>
                <a:ext cx="2970276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“비개발자를 위한 AI 교육”으로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4564380" y="4029075"/>
                <a:ext cx="113595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3182F6"/>
                    </a:solidFill>
                    <a:latin typeface="Consolas"/>
                    <a:ea typeface="Microsoft YaHei"/>
                    <a:cs typeface="Consolas"/>
                  </a:rPr>
                  <a:t>바꿔주세요.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565142" y="4445318"/>
                <a:ext cx="19946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Consolas"/>
                    <a:ea typeface="Microsoft YaHei"/>
                    <a:cs typeface="Consolas"/>
                  </a:rPr>
                  <a:t>다른 영역과 링크는 유지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8705850" y="2114550"/>
              <a:ext cx="2952750" cy="3162300"/>
              <a:chOff x="8705850" y="2114550"/>
              <a:chExt cx="2952750" cy="31623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8705850" y="2114550"/>
                <a:ext cx="2952750" cy="3162300"/>
              </a:xfrm>
              <a:prstGeom prst="roundRect">
                <a:avLst>
                  <a:gd name="adj" fmla="val 5161"/>
                </a:avLst>
              </a:prstGeom>
              <a:solidFill>
                <a:srgbClr val="FFFFFF"/>
              </a:solidFill>
              <a:ln w="19050">
                <a:solidFill>
                  <a:srgbClr val="0EAD69"/>
                </a:solidFill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8964930" y="2371725"/>
                <a:ext cx="631317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0EAD69"/>
                    </a:solidFill>
                    <a:latin typeface="Pretendard SemiBold"/>
                    <a:ea typeface="Pretendard SemiBold"/>
                    <a:cs typeface="Pretendard SemiBold"/>
                  </a:rPr>
                  <a:t>AFTER</a:t>
                </a:r>
              </a:p>
            </p:txBody>
          </p:sp>
          <p:sp>
            <p:nvSpPr>
              <p:cNvPr id="26" name="Rectangle 26"/>
              <p:cNvSpPr/>
              <p:nvPr/>
            </p:nvSpPr>
            <p:spPr>
              <a:xfrm>
                <a:off x="8972550" y="2857500"/>
                <a:ext cx="2419350" cy="1466850"/>
              </a:xfrm>
              <a:prstGeom prst="roundRect">
                <a:avLst>
                  <a:gd name="adj" fmla="val 7792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9153906" y="3063240"/>
                <a:ext cx="187564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비개발자를 위한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9153906" y="3387090"/>
                <a:ext cx="865114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AI 교육</a:t>
                </a:r>
              </a:p>
            </p:txBody>
          </p:sp>
          <p:sp>
            <p:nvSpPr>
              <p:cNvPr id="29" name="Rectangle 29"/>
              <p:cNvSpPr/>
              <p:nvPr/>
            </p:nvSpPr>
            <p:spPr>
              <a:xfrm>
                <a:off x="9163050" y="3829050"/>
                <a:ext cx="1066800" cy="361950"/>
              </a:xfrm>
              <a:prstGeom prst="roundRect">
                <a:avLst>
                  <a:gd name="adj" fmla="val 26316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9307944" y="3921442"/>
                <a:ext cx="77701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문의하기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8964930" y="4600575"/>
                <a:ext cx="2216277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0EAD69"/>
                    </a:solidFill>
                    <a:latin typeface="Pretendard"/>
                    <a:ea typeface="Pretendard"/>
                    <a:cs typeface="Pretendard"/>
                  </a:rPr>
                  <a:t>제목만 바뀌고 링크 유지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533400" y="5562600"/>
            <a:ext cx="11125200" cy="419100"/>
            <a:chOff x="533400" y="5562600"/>
            <a:chExt cx="11125200" cy="419100"/>
          </a:xfrm>
        </p:grpSpPr>
        <p:sp>
          <p:nvSpPr>
            <p:cNvPr id="34" name="Rectangle 34"/>
            <p:cNvSpPr/>
            <p:nvPr/>
          </p:nvSpPr>
          <p:spPr>
            <a:xfrm>
              <a:off x="533400" y="5562600"/>
              <a:ext cx="11125200" cy="419100"/>
            </a:xfrm>
            <a:prstGeom prst="roundRect">
              <a:avLst>
                <a:gd name="adj" fmla="val 22727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54380" y="5676900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권장 순서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164080" y="5676900"/>
              <a:ext cx="62560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문구 1개 → 실행 → 사진 1개 → 실행 → 색상 1개 → PC·모바일 재확인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8" name="TextBox 38"/>
            <p:cNvSpPr txBox="1"/>
            <p:nvPr/>
          </p:nvSpPr>
          <p:spPr>
            <a:xfrm>
              <a:off x="527304" y="6423660"/>
              <a:ext cx="380039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“전부 다시 만들어”보다 한 항목 요청이 안전합니다.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190899" cy="1222057"/>
            <a:chOff x="517398" y="384810"/>
            <a:chExt cx="7190899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맞춤 수정과 검수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04478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오류는 원인부터, 수정은 가장 작게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1863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증상과 마지막 조작을 기록한 뒤 한 부분만 고칩니다.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18493" y="2838450"/>
            <a:ext cx="10714034" cy="1508951"/>
            <a:chOff x="818493" y="2838450"/>
            <a:chExt cx="10714034" cy="1508951"/>
          </a:xfrm>
        </p:grpSpPr>
        <p:sp>
          <p:nvSpPr>
            <p:cNvPr id="6" name="Line 6"/>
            <p:cNvSpPr/>
            <p:nvPr/>
          </p:nvSpPr>
          <p:spPr>
            <a:xfrm>
              <a:off x="1447800" y="3181350"/>
              <a:ext cx="9296400" cy="9525"/>
            </a:xfrm>
            <a:custGeom>
              <a:avLst/>
              <a:gdLst/>
              <a:ahLst/>
              <a:cxnLst/>
              <a:rect l="l" t="t" r="r" b="b"/>
              <a:pathLst>
                <a:path w="9296400" h="9525">
                  <a:moveTo>
                    <a:pt x="0" y="0"/>
                  </a:moveTo>
                  <a:lnTo>
                    <a:pt x="929640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818493" y="2838450"/>
              <a:ext cx="1258614" cy="1508951"/>
              <a:chOff x="818493" y="2838450"/>
              <a:chExt cx="1258614" cy="1508951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1104900" y="2838450"/>
                <a:ext cx="685800" cy="685800"/>
              </a:xfrm>
              <a:prstGeom prst="ellipse">
                <a:avLst/>
              </a:prstGeom>
              <a:solidFill>
                <a:srgbClr val="F04452"/>
              </a:solidFill>
              <a:ln>
                <a:noFill/>
              </a:ln>
            </p:spPr>
          </p:sp>
          <p:grpSp>
            <p:nvGrpSpPr>
              <p:cNvPr id="17" name="Group 17"/>
              <p:cNvGrpSpPr/>
              <p:nvPr/>
            </p:nvGrpSpPr>
            <p:grpSpPr>
              <a:xfrm>
                <a:off x="1304925" y="3070225"/>
                <a:ext cx="285751" cy="238125"/>
                <a:chOff x="1304925" y="3070225"/>
                <a:chExt cx="285751" cy="238125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1400175" y="3070225"/>
                  <a:ext cx="95250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63500">
                      <a:moveTo>
                        <a:pt x="0" y="63500"/>
                      </a:moveTo>
                      <a:lnTo>
                        <a:pt x="0" y="47625"/>
                      </a:lnTo>
                      <a:cubicBezTo>
                        <a:pt x="0" y="21322"/>
                        <a:pt x="21322" y="0"/>
                        <a:pt x="47625" y="0"/>
                      </a:cubicBezTo>
                      <a:cubicBezTo>
                        <a:pt x="73928" y="0"/>
                        <a:pt x="95250" y="21322"/>
                        <a:pt x="95250" y="47625"/>
                      </a:cubicBezTo>
                      <a:lnTo>
                        <a:pt x="95250" y="6350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9" name="Freeform 9"/>
                <p:cNvSpPr/>
                <p:nvPr/>
              </p:nvSpPr>
              <p:spPr>
                <a:xfrm>
                  <a:off x="1368425" y="3133725"/>
                  <a:ext cx="158750" cy="174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750" h="174625">
                      <a:moveTo>
                        <a:pt x="15875" y="0"/>
                      </a:moveTo>
                      <a:lnTo>
                        <a:pt x="142875" y="0"/>
                      </a:lnTo>
                      <a:cubicBezTo>
                        <a:pt x="152330" y="14170"/>
                        <a:pt x="157813" y="30616"/>
                        <a:pt x="158750" y="47625"/>
                      </a:cubicBezTo>
                      <a:lnTo>
                        <a:pt x="158750" y="95250"/>
                      </a:lnTo>
                      <a:cubicBezTo>
                        <a:pt x="158750" y="139088"/>
                        <a:pt x="123213" y="174625"/>
                        <a:pt x="79375" y="174625"/>
                      </a:cubicBezTo>
                      <a:cubicBezTo>
                        <a:pt x="35537" y="174625"/>
                        <a:pt x="0" y="139088"/>
                        <a:pt x="0" y="95250"/>
                      </a:cubicBezTo>
                      <a:lnTo>
                        <a:pt x="0" y="47625"/>
                      </a:lnTo>
                      <a:cubicBezTo>
                        <a:pt x="938" y="30616"/>
                        <a:pt x="6420" y="14170"/>
                        <a:pt x="15875" y="0"/>
                      </a:cubicBez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10" name="Freeform 10"/>
                <p:cNvSpPr/>
                <p:nvPr/>
              </p:nvSpPr>
              <p:spPr>
                <a:xfrm>
                  <a:off x="1304925" y="3197225"/>
                  <a:ext cx="63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" h="9525">
                      <a:moveTo>
                        <a:pt x="0" y="0"/>
                      </a:moveTo>
                      <a:lnTo>
                        <a:pt x="63500" y="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11" name="Freeform 11"/>
                <p:cNvSpPr/>
                <p:nvPr/>
              </p:nvSpPr>
              <p:spPr>
                <a:xfrm>
                  <a:off x="1527176" y="3197225"/>
                  <a:ext cx="63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" h="9525">
                      <a:moveTo>
                        <a:pt x="0" y="0"/>
                      </a:moveTo>
                      <a:lnTo>
                        <a:pt x="63500" y="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12" name="Freeform 12"/>
                <p:cNvSpPr/>
                <p:nvPr/>
              </p:nvSpPr>
              <p:spPr>
                <a:xfrm>
                  <a:off x="1447800" y="3213100"/>
                  <a:ext cx="9525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0">
                      <a:moveTo>
                        <a:pt x="0" y="9525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13" name="Freeform 13"/>
                <p:cNvSpPr/>
                <p:nvPr/>
              </p:nvSpPr>
              <p:spPr>
                <a:xfrm>
                  <a:off x="1320800" y="3260726"/>
                  <a:ext cx="53181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81" h="31750">
                      <a:moveTo>
                        <a:pt x="0" y="31750"/>
                      </a:moveTo>
                      <a:lnTo>
                        <a:pt x="53181" y="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14" name="Freeform 14"/>
                <p:cNvSpPr/>
                <p:nvPr/>
              </p:nvSpPr>
              <p:spPr>
                <a:xfrm>
                  <a:off x="1521619" y="3260726"/>
                  <a:ext cx="53181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81" h="31750">
                      <a:moveTo>
                        <a:pt x="53181" y="3175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1320800" y="3101975"/>
                  <a:ext cx="59531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531" h="38100">
                      <a:moveTo>
                        <a:pt x="0" y="0"/>
                      </a:moveTo>
                      <a:lnTo>
                        <a:pt x="59531" y="3810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1515269" y="3101975"/>
                  <a:ext cx="59531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531" h="38100">
                      <a:moveTo>
                        <a:pt x="59531" y="0"/>
                      </a:moveTo>
                      <a:lnTo>
                        <a:pt x="0" y="3810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</p:grpSp>
          <p:sp>
            <p:nvSpPr>
              <p:cNvPr id="18" name="TextBox 18"/>
              <p:cNvSpPr txBox="1"/>
              <p:nvPr/>
            </p:nvSpPr>
            <p:spPr>
              <a:xfrm>
                <a:off x="967957" y="3710940"/>
                <a:ext cx="95968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1 · 기록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18493" y="4083368"/>
                <a:ext cx="125861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화면·오류 문구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165310" y="2838450"/>
              <a:ext cx="1213180" cy="1508951"/>
              <a:chOff x="3165310" y="2838450"/>
              <a:chExt cx="1213180" cy="1508951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3429000" y="2838450"/>
                <a:ext cx="685800" cy="6858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24" name="Group 24"/>
              <p:cNvGrpSpPr/>
              <p:nvPr/>
            </p:nvGrpSpPr>
            <p:grpSpPr>
              <a:xfrm>
                <a:off x="3644900" y="3048225"/>
                <a:ext cx="254001" cy="266250"/>
                <a:chOff x="3644900" y="3048225"/>
                <a:chExt cx="254001" cy="266250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3644900" y="3048225"/>
                  <a:ext cx="254001" cy="11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1" h="117250">
                      <a:moveTo>
                        <a:pt x="254001" y="117250"/>
                      </a:moveTo>
                      <a:cubicBezTo>
                        <a:pt x="246020" y="59823"/>
                        <a:pt x="200595" y="14839"/>
                        <a:pt x="143092" y="7420"/>
                      </a:cubicBezTo>
                      <a:cubicBezTo>
                        <a:pt x="85590" y="0"/>
                        <a:pt x="30234" y="31980"/>
                        <a:pt x="7938" y="85500"/>
                      </a:cubicBezTo>
                      <a:moveTo>
                        <a:pt x="0" y="22000"/>
                      </a:moveTo>
                      <a:lnTo>
                        <a:pt x="0" y="85500"/>
                      </a:lnTo>
                      <a:lnTo>
                        <a:pt x="63500" y="8550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3644900" y="3197225"/>
                  <a:ext cx="254001" cy="11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1" h="117250">
                      <a:moveTo>
                        <a:pt x="0" y="0"/>
                      </a:moveTo>
                      <a:cubicBezTo>
                        <a:pt x="7981" y="57427"/>
                        <a:pt x="53406" y="102411"/>
                        <a:pt x="110908" y="109831"/>
                      </a:cubicBezTo>
                      <a:cubicBezTo>
                        <a:pt x="168411" y="117250"/>
                        <a:pt x="223766" y="85271"/>
                        <a:pt x="246063" y="31750"/>
                      </a:cubicBezTo>
                      <a:moveTo>
                        <a:pt x="254001" y="95250"/>
                      </a:moveTo>
                      <a:lnTo>
                        <a:pt x="254001" y="31750"/>
                      </a:lnTo>
                      <a:lnTo>
                        <a:pt x="19050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</p:grpSp>
          <p:sp>
            <p:nvSpPr>
              <p:cNvPr id="25" name="TextBox 25"/>
              <p:cNvSpPr txBox="1"/>
              <p:nvPr/>
            </p:nvSpPr>
            <p:spPr>
              <a:xfrm>
                <a:off x="3292057" y="3710940"/>
                <a:ext cx="95968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2 · 재현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165310" y="408336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같은 조작 반복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5489410" y="2838450"/>
              <a:ext cx="1213180" cy="1508951"/>
              <a:chOff x="5489410" y="2838450"/>
              <a:chExt cx="1213180" cy="1508951"/>
            </a:xfrm>
          </p:grpSpPr>
          <p:sp>
            <p:nvSpPr>
              <p:cNvPr id="28" name="Ellipse 28"/>
              <p:cNvSpPr/>
              <p:nvPr/>
            </p:nvSpPr>
            <p:spPr>
              <a:xfrm>
                <a:off x="5753100" y="2838450"/>
                <a:ext cx="685800" cy="6858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38" name="Group 38"/>
              <p:cNvGrpSpPr/>
              <p:nvPr/>
            </p:nvGrpSpPr>
            <p:grpSpPr>
              <a:xfrm>
                <a:off x="5984875" y="3022600"/>
                <a:ext cx="222250" cy="301625"/>
                <a:chOff x="5984875" y="3022600"/>
                <a:chExt cx="222250" cy="301625"/>
              </a:xfrm>
            </p:grpSpPr>
            <p:sp>
              <p:nvSpPr>
                <p:cNvPr id="29" name="Freeform 29"/>
                <p:cNvSpPr/>
                <p:nvPr/>
              </p:nvSpPr>
              <p:spPr>
                <a:xfrm>
                  <a:off x="6000750" y="3054350"/>
                  <a:ext cx="190500" cy="12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00" h="127000">
                      <a:moveTo>
                        <a:pt x="0" y="31750"/>
                      </a:moveTo>
                      <a:cubicBezTo>
                        <a:pt x="0" y="14215"/>
                        <a:pt x="14215" y="0"/>
                        <a:pt x="31750" y="0"/>
                      </a:cubicBezTo>
                      <a:lnTo>
                        <a:pt x="158750" y="0"/>
                      </a:lnTo>
                      <a:cubicBezTo>
                        <a:pt x="176285" y="0"/>
                        <a:pt x="190500" y="14215"/>
                        <a:pt x="190500" y="31750"/>
                      </a:cubicBezTo>
                      <a:lnTo>
                        <a:pt x="190500" y="95250"/>
                      </a:lnTo>
                      <a:cubicBezTo>
                        <a:pt x="190500" y="112785"/>
                        <a:pt x="176285" y="127000"/>
                        <a:pt x="158750" y="127000"/>
                      </a:cubicBezTo>
                      <a:lnTo>
                        <a:pt x="31750" y="127000"/>
                      </a:lnTo>
                      <a:cubicBezTo>
                        <a:pt x="14215" y="127000"/>
                        <a:pt x="0" y="112785"/>
                        <a:pt x="0" y="95250"/>
                      </a:cubicBezTo>
                      <a:lnTo>
                        <a:pt x="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6096000" y="3022600"/>
                  <a:ext cx="95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31750">
                      <a:moveTo>
                        <a:pt x="0" y="0"/>
                      </a:moveTo>
                      <a:lnTo>
                        <a:pt x="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6048375" y="3181350"/>
                  <a:ext cx="9525" cy="1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42875">
                      <a:moveTo>
                        <a:pt x="0" y="0"/>
                      </a:moveTo>
                      <a:lnTo>
                        <a:pt x="0" y="142875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6143625" y="3181350"/>
                  <a:ext cx="9525" cy="1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42875">
                      <a:moveTo>
                        <a:pt x="0" y="0"/>
                      </a:moveTo>
                      <a:lnTo>
                        <a:pt x="0" y="142875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5984875" y="3213100"/>
                  <a:ext cx="63500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" h="31750">
                      <a:moveTo>
                        <a:pt x="0" y="31750"/>
                      </a:moveTo>
                      <a:lnTo>
                        <a:pt x="63500" y="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6143625" y="3213100"/>
                  <a:ext cx="63500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" h="31750">
                      <a:moveTo>
                        <a:pt x="0" y="0"/>
                      </a:moveTo>
                      <a:lnTo>
                        <a:pt x="6350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6048375" y="3276601"/>
                  <a:ext cx="952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9525">
                      <a:moveTo>
                        <a:pt x="0" y="0"/>
                      </a:moveTo>
                      <a:lnTo>
                        <a:pt x="95250" y="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6" name="Freeform 36"/>
                <p:cNvSpPr/>
                <p:nvPr/>
              </p:nvSpPr>
              <p:spPr>
                <a:xfrm>
                  <a:off x="6064250" y="31178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59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6127750" y="31178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59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</p:grpSp>
          <p:sp>
            <p:nvSpPr>
              <p:cNvPr id="39" name="TextBox 39"/>
              <p:cNvSpPr txBox="1"/>
              <p:nvPr/>
            </p:nvSpPr>
            <p:spPr>
              <a:xfrm>
                <a:off x="5616157" y="3710940"/>
                <a:ext cx="95968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3 · 원인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5489410" y="408336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설명 먼저 듣기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7813510" y="2838450"/>
              <a:ext cx="1213180" cy="1508951"/>
              <a:chOff x="7813510" y="2838450"/>
              <a:chExt cx="1213180" cy="1508951"/>
            </a:xfrm>
          </p:grpSpPr>
          <p:sp>
            <p:nvSpPr>
              <p:cNvPr id="42" name="Ellipse 42"/>
              <p:cNvSpPr/>
              <p:nvPr/>
            </p:nvSpPr>
            <p:spPr>
              <a:xfrm>
                <a:off x="8077200" y="2838450"/>
                <a:ext cx="685800" cy="6858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47" name="Group 47"/>
              <p:cNvGrpSpPr/>
              <p:nvPr/>
            </p:nvGrpSpPr>
            <p:grpSpPr>
              <a:xfrm>
                <a:off x="8308975" y="3054350"/>
                <a:ext cx="238125" cy="269876"/>
                <a:chOff x="8308975" y="3054350"/>
                <a:chExt cx="238125" cy="269876"/>
              </a:xfrm>
            </p:grpSpPr>
            <p:sp>
              <p:nvSpPr>
                <p:cNvPr id="43" name="Freeform 43"/>
                <p:cNvSpPr/>
                <p:nvPr/>
              </p:nvSpPr>
              <p:spPr>
                <a:xfrm>
                  <a:off x="8308975" y="3054350"/>
                  <a:ext cx="190500" cy="254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00" h="254001">
                      <a:moveTo>
                        <a:pt x="73263" y="254001"/>
                      </a:moveTo>
                      <a:lnTo>
                        <a:pt x="31750" y="254001"/>
                      </a:lnTo>
                      <a:cubicBezTo>
                        <a:pt x="14215" y="254001"/>
                        <a:pt x="0" y="239786"/>
                        <a:pt x="0" y="222250"/>
                      </a:cubicBezTo>
                      <a:lnTo>
                        <a:pt x="0" y="31750"/>
                      </a:lnTo>
                      <a:cubicBezTo>
                        <a:pt x="0" y="14215"/>
                        <a:pt x="14215" y="0"/>
                        <a:pt x="31750" y="0"/>
                      </a:cubicBezTo>
                      <a:lnTo>
                        <a:pt x="158750" y="0"/>
                      </a:lnTo>
                      <a:cubicBezTo>
                        <a:pt x="176285" y="0"/>
                        <a:pt x="190500" y="14215"/>
                        <a:pt x="190500" y="31750"/>
                      </a:cubicBezTo>
                      <a:lnTo>
                        <a:pt x="190500" y="15875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44" name="Freeform 44"/>
                <p:cNvSpPr/>
                <p:nvPr/>
              </p:nvSpPr>
              <p:spPr>
                <a:xfrm>
                  <a:off x="8451850" y="3260726"/>
                  <a:ext cx="95250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63500">
                      <a:moveTo>
                        <a:pt x="0" y="31750"/>
                      </a:moveTo>
                      <a:lnTo>
                        <a:pt x="31750" y="63500"/>
                      </a:lnTo>
                      <a:lnTo>
                        <a:pt x="95250" y="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45" name="Freeform 45"/>
                <p:cNvSpPr/>
                <p:nvPr/>
              </p:nvSpPr>
              <p:spPr>
                <a:xfrm>
                  <a:off x="8372475" y="3117850"/>
                  <a:ext cx="635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" h="9525">
                      <a:moveTo>
                        <a:pt x="0" y="0"/>
                      </a:moveTo>
                      <a:lnTo>
                        <a:pt x="63500" y="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46" name="Freeform 46"/>
                <p:cNvSpPr/>
                <p:nvPr/>
              </p:nvSpPr>
              <p:spPr>
                <a:xfrm>
                  <a:off x="8372475" y="3181350"/>
                  <a:ext cx="317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50" h="9525">
                      <a:moveTo>
                        <a:pt x="0" y="0"/>
                      </a:moveTo>
                      <a:lnTo>
                        <a:pt x="31750" y="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</p:grpSp>
          <p:sp>
            <p:nvSpPr>
              <p:cNvPr id="48" name="TextBox 48"/>
              <p:cNvSpPr txBox="1"/>
              <p:nvPr/>
            </p:nvSpPr>
            <p:spPr>
              <a:xfrm>
                <a:off x="7940257" y="3710940"/>
                <a:ext cx="95968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4 · 승인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813510" y="408336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바꿀 파일 확인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9955873" y="2838450"/>
              <a:ext cx="1576654" cy="1508951"/>
              <a:chOff x="9955873" y="2838450"/>
              <a:chExt cx="1576654" cy="1508951"/>
            </a:xfrm>
          </p:grpSpPr>
          <p:sp>
            <p:nvSpPr>
              <p:cNvPr id="51" name="Ellipse 51"/>
              <p:cNvSpPr/>
              <p:nvPr/>
            </p:nvSpPr>
            <p:spPr>
              <a:xfrm>
                <a:off x="10401300" y="2838450"/>
                <a:ext cx="685800" cy="6858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grpSp>
            <p:nvGrpSpPr>
              <p:cNvPr id="54" name="Group 54"/>
              <p:cNvGrpSpPr/>
              <p:nvPr/>
            </p:nvGrpSpPr>
            <p:grpSpPr>
              <a:xfrm>
                <a:off x="10601325" y="3038475"/>
                <a:ext cx="285751" cy="285751"/>
                <a:chOff x="10601325" y="3038475"/>
                <a:chExt cx="285751" cy="285751"/>
              </a:xfrm>
            </p:grpSpPr>
            <p:sp>
              <p:nvSpPr>
                <p:cNvPr id="52" name="Freeform 52"/>
                <p:cNvSpPr/>
                <p:nvPr/>
              </p:nvSpPr>
              <p:spPr>
                <a:xfrm>
                  <a:off x="10601325" y="3038475"/>
                  <a:ext cx="285751" cy="285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751" h="285751">
                      <a:moveTo>
                        <a:pt x="0" y="142875"/>
                      </a:moveTo>
                      <a:cubicBezTo>
                        <a:pt x="0" y="221783"/>
                        <a:pt x="63967" y="285751"/>
                        <a:pt x="142875" y="285751"/>
                      </a:cubicBezTo>
                      <a:cubicBezTo>
                        <a:pt x="221783" y="285751"/>
                        <a:pt x="285751" y="221783"/>
                        <a:pt x="285751" y="142875"/>
                      </a:cubicBezTo>
                      <a:cubicBezTo>
                        <a:pt x="285751" y="63967"/>
                        <a:pt x="221783" y="0"/>
                        <a:pt x="142875" y="0"/>
                      </a:cubicBezTo>
                      <a:cubicBezTo>
                        <a:pt x="63967" y="0"/>
                        <a:pt x="0" y="63967"/>
                        <a:pt x="0" y="142875"/>
                      </a:cubicBez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  <p:sp>
              <p:nvSpPr>
                <p:cNvPr id="53" name="Freeform 53"/>
                <p:cNvSpPr/>
                <p:nvPr/>
              </p:nvSpPr>
              <p:spPr>
                <a:xfrm>
                  <a:off x="10696575" y="3149600"/>
                  <a:ext cx="95250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63500">
                      <a:moveTo>
                        <a:pt x="0" y="31750"/>
                      </a:moveTo>
                      <a:lnTo>
                        <a:pt x="31750" y="63500"/>
                      </a:lnTo>
                      <a:lnTo>
                        <a:pt x="95250" y="0"/>
                      </a:lnTo>
                    </a:path>
                  </a:pathLst>
                </a:custGeom>
                <a:noFill/>
                <a:ln w="31750">
                  <a:solidFill>
                    <a:srgbClr val="FFFFFF"/>
                  </a:solidFill>
                </a:ln>
              </p:spPr>
            </p:sp>
          </p:grpSp>
          <p:sp>
            <p:nvSpPr>
              <p:cNvPr id="55" name="TextBox 55"/>
              <p:cNvSpPr txBox="1"/>
              <p:nvPr/>
            </p:nvSpPr>
            <p:spPr>
              <a:xfrm>
                <a:off x="10137141" y="3710940"/>
                <a:ext cx="121411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5 · 재실행</a:t>
                </a:r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9955873" y="4083368"/>
                <a:ext cx="15766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정상 부분까지 확인</a:t>
                </a:r>
              </a:p>
            </p:txBody>
          </p:sp>
        </p:grpSp>
      </p:grpSp>
      <p:grpSp>
        <p:nvGrpSpPr>
          <p:cNvPr id="62" name="Group 62"/>
          <p:cNvGrpSpPr/>
          <p:nvPr/>
        </p:nvGrpSpPr>
        <p:grpSpPr>
          <a:xfrm>
            <a:off x="914400" y="4876800"/>
            <a:ext cx="10363200" cy="990600"/>
            <a:chOff x="914400" y="4876800"/>
            <a:chExt cx="10363200" cy="990600"/>
          </a:xfrm>
        </p:grpSpPr>
        <p:sp>
          <p:nvSpPr>
            <p:cNvPr id="59" name="Rectangle 59"/>
            <p:cNvSpPr/>
            <p:nvPr/>
          </p:nvSpPr>
          <p:spPr>
            <a:xfrm>
              <a:off x="914400" y="4876800"/>
              <a:ext cx="10363200" cy="990600"/>
            </a:xfrm>
            <a:prstGeom prst="roundRect">
              <a:avLst>
                <a:gd name="adj" fmla="val 13462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1211580" y="5095875"/>
              <a:ext cx="519474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바로 고치지 말고 원인과 바꿀 파일을 먼저 설명해주세요.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211580" y="5419725"/>
              <a:ext cx="591159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3182F6"/>
                  </a:solidFill>
                  <a:latin typeface="Consolas"/>
                  <a:ea typeface="Microsoft YaHei"/>
                  <a:cs typeface="Consolas"/>
                </a:rPr>
                <a:t>정상인 영역과 링크는 유지하고, 가장 작은 수정만 제안해주세요.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63" name="TextBox 63"/>
            <p:cNvSpPr txBox="1"/>
            <p:nvPr/>
          </p:nvSpPr>
          <p:spPr>
            <a:xfrm>
              <a:off x="527304" y="6423660"/>
              <a:ext cx="28795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나빠지면 첫 정상 버전으로 돌아갑니다.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100030" cy="1222057"/>
            <a:chOff x="517398" y="384810"/>
            <a:chExt cx="7100030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맞춤 수정과 검수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70103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PC·모바일·링크·사실 검수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0954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방문자가 읽고 누르고 연락할 수 있어야 완성입니다.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33400" y="1924050"/>
            <a:ext cx="8077200" cy="3467100"/>
            <a:chOff x="533400" y="1924050"/>
            <a:chExt cx="8077200" cy="3467100"/>
          </a:xfrm>
        </p:grpSpPr>
        <p:grpSp>
          <p:nvGrpSpPr>
            <p:cNvPr id="18" name="Group 18"/>
            <p:cNvGrpSpPr/>
            <p:nvPr/>
          </p:nvGrpSpPr>
          <p:grpSpPr>
            <a:xfrm>
              <a:off x="533400" y="1924050"/>
              <a:ext cx="5276850" cy="3467100"/>
              <a:chOff x="533400" y="1924050"/>
              <a:chExt cx="5276850" cy="346710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533400" y="1924050"/>
                <a:ext cx="5276850" cy="3181350"/>
              </a:xfrm>
              <a:prstGeom prst="roundRect">
                <a:avLst>
                  <a:gd name="adj" fmla="val 4790"/>
                </a:avLst>
              </a:prstGeom>
              <a:solidFill>
                <a:srgbClr val="FFFFFF"/>
              </a:solidFill>
              <a:ln w="19050">
                <a:solidFill>
                  <a:srgbClr val="191F28"/>
                </a:solidFill>
              </a:ln>
            </p:spPr>
          </p:sp>
          <p:sp>
            <p:nvSpPr>
              <p:cNvPr id="7" name="Rectangle 7"/>
              <p:cNvSpPr/>
              <p:nvPr/>
            </p:nvSpPr>
            <p:spPr>
              <a:xfrm>
                <a:off x="533400" y="1924050"/>
                <a:ext cx="5276850" cy="361950"/>
              </a:xfrm>
              <a:prstGeom prst="roundRect">
                <a:avLst>
                  <a:gd name="adj" fmla="val 42105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8" name="Rectangle 8"/>
              <p:cNvSpPr/>
              <p:nvPr/>
            </p:nvSpPr>
            <p:spPr>
              <a:xfrm>
                <a:off x="533400" y="2133600"/>
                <a:ext cx="5276850" cy="152400"/>
              </a:xfrm>
              <a:prstGeom prst="rect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838200" y="2609850"/>
                <a:ext cx="2724150" cy="209550"/>
              </a:xfrm>
              <a:prstGeom prst="roundRect">
                <a:avLst>
                  <a:gd name="adj" fmla="val 27273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838200" y="2971800"/>
                <a:ext cx="3848100" cy="95250"/>
              </a:xfrm>
              <a:prstGeom prst="roundRect">
                <a:avLst>
                  <a:gd name="adj" fmla="val 50000"/>
                </a:avLst>
              </a:prstGeom>
              <a:solidFill>
                <a:srgbClr val="E5E8EB"/>
              </a:solidFill>
              <a:ln>
                <a:noFill/>
              </a:ln>
            </p:spPr>
          </p:sp>
          <p:sp>
            <p:nvSpPr>
              <p:cNvPr id="11" name="Rectangle 11"/>
              <p:cNvSpPr/>
              <p:nvPr/>
            </p:nvSpPr>
            <p:spPr>
              <a:xfrm>
                <a:off x="838200" y="3181350"/>
                <a:ext cx="3429000" cy="95250"/>
              </a:xfrm>
              <a:prstGeom prst="roundRect">
                <a:avLst>
                  <a:gd name="adj" fmla="val 50000"/>
                </a:avLst>
              </a:prstGeom>
              <a:solidFill>
                <a:srgbClr val="E5E8EB"/>
              </a:solidFill>
              <a:ln>
                <a:noFill/>
              </a:ln>
            </p:spPr>
          </p:sp>
          <p:sp>
            <p:nvSpPr>
              <p:cNvPr id="12" name="Rectangle 12"/>
              <p:cNvSpPr/>
              <p:nvPr/>
            </p:nvSpPr>
            <p:spPr>
              <a:xfrm>
                <a:off x="838200" y="3600450"/>
                <a:ext cx="1352550" cy="400050"/>
              </a:xfrm>
              <a:prstGeom prst="roundRect">
                <a:avLst>
                  <a:gd name="adj" fmla="val 2381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3" name="Rectangle 13"/>
              <p:cNvSpPr/>
              <p:nvPr/>
            </p:nvSpPr>
            <p:spPr>
              <a:xfrm>
                <a:off x="3905250" y="2571750"/>
                <a:ext cx="1504950" cy="1504950"/>
              </a:xfrm>
              <a:prstGeom prst="roundRect">
                <a:avLst>
                  <a:gd name="adj" fmla="val 7595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838200" y="4381500"/>
                <a:ext cx="4572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572000" h="9525">
                    <a:moveTo>
                      <a:pt x="0" y="0"/>
                    </a:moveTo>
                    <a:lnTo>
                      <a:pt x="4572000" y="0"/>
                    </a:lnTo>
                  </a:path>
                </a:pathLst>
              </a:custGeom>
              <a:noFill/>
              <a:ln w="14288">
                <a:solidFill>
                  <a:srgbClr val="E5E8EB"/>
                </a:solidFill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830580" y="4600575"/>
                <a:ext cx="2221916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PC · 전체 흐름과 링크</a:t>
                </a:r>
              </a:p>
            </p:txBody>
          </p:sp>
          <p:sp>
            <p:nvSpPr>
              <p:cNvPr id="16" name="Rectangle 16"/>
              <p:cNvSpPr/>
              <p:nvPr/>
            </p:nvSpPr>
            <p:spPr>
              <a:xfrm>
                <a:off x="2381250" y="5105400"/>
                <a:ext cx="1581150" cy="152400"/>
              </a:xfrm>
              <a:prstGeom prst="roundRect">
                <a:avLst>
                  <a:gd name="adj" fmla="val 5000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7" name="Rectangle 17"/>
              <p:cNvSpPr/>
              <p:nvPr/>
            </p:nvSpPr>
            <p:spPr>
              <a:xfrm>
                <a:off x="2800350" y="5257800"/>
                <a:ext cx="742950" cy="133350"/>
              </a:xfrm>
              <a:prstGeom prst="roundRect">
                <a:avLst>
                  <a:gd name="adj" fmla="val 42857"/>
                </a:avLst>
              </a:prstGeom>
              <a:solidFill>
                <a:srgbClr val="191F28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6286500" y="1924050"/>
              <a:ext cx="2324100" cy="3467100"/>
              <a:chOff x="6286500" y="1924050"/>
              <a:chExt cx="2324100" cy="34671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6286500" y="1924050"/>
                <a:ext cx="2324100" cy="3467100"/>
              </a:xfrm>
              <a:prstGeom prst="roundRect">
                <a:avLst>
                  <a:gd name="adj" fmla="val 12295"/>
                </a:avLst>
              </a:prstGeom>
              <a:solidFill>
                <a:srgbClr val="FFFFFF"/>
              </a:solidFill>
              <a:ln w="19050">
                <a:solidFill>
                  <a:srgbClr val="191F28"/>
                </a:solidFill>
              </a:ln>
            </p:spPr>
          </p:sp>
          <p:sp>
            <p:nvSpPr>
              <p:cNvPr id="20" name="Rectangle 20"/>
              <p:cNvSpPr/>
              <p:nvPr/>
            </p:nvSpPr>
            <p:spPr>
              <a:xfrm>
                <a:off x="7105650" y="2038350"/>
                <a:ext cx="685800" cy="76200"/>
              </a:xfrm>
              <a:prstGeom prst="roundRect">
                <a:avLst>
                  <a:gd name="adj" fmla="val 5000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1" name="Rectangle 21"/>
              <p:cNvSpPr/>
              <p:nvPr/>
            </p:nvSpPr>
            <p:spPr>
              <a:xfrm>
                <a:off x="6534150" y="2343150"/>
                <a:ext cx="1828800" cy="781050"/>
              </a:xfrm>
              <a:prstGeom prst="roundRect">
                <a:avLst>
                  <a:gd name="adj" fmla="val 14634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22" name="Rectangle 22"/>
              <p:cNvSpPr/>
              <p:nvPr/>
            </p:nvSpPr>
            <p:spPr>
              <a:xfrm>
                <a:off x="6534150" y="3295650"/>
                <a:ext cx="1485900" cy="152400"/>
              </a:xfrm>
              <a:prstGeom prst="roundRect">
                <a:avLst>
                  <a:gd name="adj" fmla="val 37500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3" name="Rectangle 23"/>
              <p:cNvSpPr/>
              <p:nvPr/>
            </p:nvSpPr>
            <p:spPr>
              <a:xfrm>
                <a:off x="6534150" y="3600450"/>
                <a:ext cx="1771650" cy="76200"/>
              </a:xfrm>
              <a:prstGeom prst="roundRect">
                <a:avLst>
                  <a:gd name="adj" fmla="val 50000"/>
                </a:avLst>
              </a:prstGeom>
              <a:solidFill>
                <a:srgbClr val="E5E8EB"/>
              </a:solidFill>
              <a:ln>
                <a:noFill/>
              </a:ln>
            </p:spPr>
          </p:sp>
          <p:sp>
            <p:nvSpPr>
              <p:cNvPr id="24" name="Rectangle 24"/>
              <p:cNvSpPr/>
              <p:nvPr/>
            </p:nvSpPr>
            <p:spPr>
              <a:xfrm>
                <a:off x="6534150" y="3771900"/>
                <a:ext cx="1524000" cy="76200"/>
              </a:xfrm>
              <a:prstGeom prst="roundRect">
                <a:avLst>
                  <a:gd name="adj" fmla="val 50000"/>
                </a:avLst>
              </a:prstGeom>
              <a:solidFill>
                <a:srgbClr val="E5E8EB"/>
              </a:solidFill>
              <a:ln>
                <a:noFill/>
              </a:ln>
            </p:spPr>
          </p:sp>
          <p:sp>
            <p:nvSpPr>
              <p:cNvPr id="25" name="Rectangle 25"/>
              <p:cNvSpPr/>
              <p:nvPr/>
            </p:nvSpPr>
            <p:spPr>
              <a:xfrm>
                <a:off x="6534150" y="4114800"/>
                <a:ext cx="1104900" cy="381000"/>
              </a:xfrm>
              <a:prstGeom prst="roundRect">
                <a:avLst>
                  <a:gd name="adj" fmla="val 2500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6545118" y="4867275"/>
                <a:ext cx="1806864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모바일 · 넘침 없음</a:t>
                </a:r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9010650" y="1924050"/>
            <a:ext cx="2700757" cy="3467100"/>
            <a:chOff x="9010650" y="1924050"/>
            <a:chExt cx="2700757" cy="3467100"/>
          </a:xfrm>
        </p:grpSpPr>
        <p:sp>
          <p:nvSpPr>
            <p:cNvPr id="29" name="Rectangle 29"/>
            <p:cNvSpPr/>
            <p:nvPr/>
          </p:nvSpPr>
          <p:spPr>
            <a:xfrm>
              <a:off x="9010650" y="1924050"/>
              <a:ext cx="2647950" cy="3467100"/>
            </a:xfrm>
            <a:prstGeom prst="roundRect">
              <a:avLst>
                <a:gd name="adj" fmla="val 5755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9398794" y="2295525"/>
              <a:ext cx="250030" cy="283369"/>
              <a:chOff x="9398794" y="2295525"/>
              <a:chExt cx="250030" cy="283369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9398794" y="2295525"/>
                <a:ext cx="20002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266700">
                    <a:moveTo>
                      <a:pt x="76926" y="266700"/>
                    </a:moveTo>
                    <a:lnTo>
                      <a:pt x="33338" y="266700"/>
                    </a:lnTo>
                    <a:cubicBezTo>
                      <a:pt x="14926" y="266700"/>
                      <a:pt x="0" y="251774"/>
                      <a:pt x="0" y="233362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66688" y="0"/>
                    </a:lnTo>
                    <a:cubicBezTo>
                      <a:pt x="185099" y="0"/>
                      <a:pt x="200025" y="14926"/>
                      <a:pt x="200025" y="33338"/>
                    </a:cubicBezTo>
                    <a:lnTo>
                      <a:pt x="200025" y="166688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548812" y="2512219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33338"/>
                    </a:moveTo>
                    <a:lnTo>
                      <a:pt x="33338" y="66675"/>
                    </a:ln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465469" y="2362200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9465469" y="2428875"/>
                <a:ext cx="333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9525">
                    <a:moveTo>
                      <a:pt x="0" y="0"/>
                    </a:moveTo>
                    <a:lnTo>
                      <a:pt x="33338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9303258" y="2827020"/>
              <a:ext cx="11176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PASS 4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306306" y="3348990"/>
              <a:ext cx="15448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사진이 보인다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306306" y="374904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가로 스크롤이 없다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306306" y="414909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연락 링크가 열린다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306306" y="4549140"/>
              <a:ext cx="24051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문구·경력이 사실이다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315450" y="4991100"/>
              <a:ext cx="1943100" cy="247650"/>
            </a:xfrm>
            <a:prstGeom prst="roundRect">
              <a:avLst>
                <a:gd name="adj" fmla="val 30769"/>
              </a:avLst>
            </a:prstGeom>
            <a:solidFill>
              <a:srgbClr val="0EAD69"/>
            </a:solidFill>
            <a:ln>
              <a:noFill/>
            </a:ln>
          </p:spPr>
        </p:sp>
      </p:grpSp>
      <p:grpSp>
        <p:nvGrpSpPr>
          <p:cNvPr id="45" name="Group 45"/>
          <p:cNvGrpSpPr/>
          <p:nvPr/>
        </p:nvGrpSpPr>
        <p:grpSpPr>
          <a:xfrm>
            <a:off x="525780" y="5743575"/>
            <a:ext cx="11138916" cy="914781"/>
            <a:chOff x="525780" y="5743575"/>
            <a:chExt cx="11138916" cy="914781"/>
          </a:xfrm>
        </p:grpSpPr>
        <p:sp>
          <p:nvSpPr>
            <p:cNvPr id="42" name="TextBox 42"/>
            <p:cNvSpPr txBox="1"/>
            <p:nvPr/>
          </p:nvSpPr>
          <p:spPr>
            <a:xfrm>
              <a:off x="525780" y="5743575"/>
              <a:ext cx="524629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실습 · 전화·이메일·SNS 링크를 실제로 눌러보세요.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27304" y="6423660"/>
              <a:ext cx="35742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검수 결과가 하나라도 실패하면 공개를 멈춥니다.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099584" cy="1222057"/>
            <a:chOff x="517398" y="384810"/>
            <a:chExt cx="809958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맞춤 수정과 검수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02069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 전 개인정보·저작권 점검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0950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노출해도 되는 정보와 사용할 권리가 있는 자료만 남깁니다.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33400" y="1866900"/>
            <a:ext cx="5219700" cy="3581400"/>
            <a:chOff x="533400" y="1866900"/>
            <a:chExt cx="5219700" cy="3581400"/>
          </a:xfrm>
        </p:grpSpPr>
        <p:sp>
          <p:nvSpPr>
            <p:cNvPr id="6" name="Rectangle 6"/>
            <p:cNvSpPr/>
            <p:nvPr/>
          </p:nvSpPr>
          <p:spPr>
            <a:xfrm>
              <a:off x="533400" y="1866900"/>
              <a:ext cx="5219700" cy="3581400"/>
            </a:xfrm>
            <a:prstGeom prst="roundRect">
              <a:avLst>
                <a:gd name="adj" fmla="val 4255"/>
              </a:avLst>
            </a:prstGeom>
            <a:solidFill>
              <a:srgbClr val="FFFFFF"/>
            </a:solidFill>
            <a:ln w="19050">
              <a:solidFill>
                <a:srgbClr val="0EAD69"/>
              </a:solidFill>
            </a:ln>
          </p:spPr>
        </p:sp>
        <p:grpSp>
          <p:nvGrpSpPr>
            <p:cNvPr id="9" name="Group 9"/>
            <p:cNvGrpSpPr/>
            <p:nvPr/>
          </p:nvGrpSpPr>
          <p:grpSpPr>
            <a:xfrm>
              <a:off x="888206" y="2240756"/>
              <a:ext cx="300038" cy="300038"/>
              <a:chOff x="888206" y="2240756"/>
              <a:chExt cx="300038" cy="3000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888206" y="2240756"/>
                <a:ext cx="300038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300038">
                    <a:moveTo>
                      <a:pt x="0" y="150019"/>
                    </a:moveTo>
                    <a:cubicBezTo>
                      <a:pt x="0" y="232872"/>
                      <a:pt x="67166" y="300038"/>
                      <a:pt x="150019" y="300038"/>
                    </a:cubicBezTo>
                    <a:cubicBezTo>
                      <a:pt x="232872" y="300038"/>
                      <a:pt x="300038" y="232872"/>
                      <a:pt x="300038" y="150019"/>
                    </a:cubicBezTo>
                    <a:cubicBezTo>
                      <a:pt x="300038" y="67166"/>
                      <a:pt x="232872" y="0"/>
                      <a:pt x="150019" y="0"/>
                    </a:cubicBezTo>
                    <a:cubicBezTo>
                      <a:pt x="67166" y="0"/>
                      <a:pt x="0" y="67166"/>
                      <a:pt x="0" y="150019"/>
                    </a:cubicBezTo>
                  </a:path>
                </a:pathLst>
              </a:custGeom>
              <a:noFill/>
              <a:ln w="33338">
                <a:solidFill>
                  <a:srgbClr val="0EAD69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988219" y="2357438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33338"/>
                    </a:moveTo>
                    <a:lnTo>
                      <a:pt x="33338" y="66675"/>
                    </a:ln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0EAD69"/>
                </a:solidFill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826008" y="278892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 가능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368040"/>
              <a:ext cx="26595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본인이 작성한 소개 문구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787140"/>
              <a:ext cx="24777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확인 가능한 경력·활동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4206240"/>
              <a:ext cx="32895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본인 촬영 또는 사용 허가 사진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4625340"/>
              <a:ext cx="27834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공개용 연락처·SNS 링크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31342" y="5073968"/>
              <a:ext cx="24126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모든 항목은 본인이 최종 승인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096000" y="1866900"/>
            <a:ext cx="5562600" cy="3581400"/>
            <a:chOff x="6096000" y="1866900"/>
            <a:chExt cx="5562600" cy="3581400"/>
          </a:xfrm>
        </p:grpSpPr>
        <p:sp>
          <p:nvSpPr>
            <p:cNvPr id="17" name="Rectangle 17"/>
            <p:cNvSpPr/>
            <p:nvPr/>
          </p:nvSpPr>
          <p:spPr>
            <a:xfrm>
              <a:off x="6096000" y="1866900"/>
              <a:ext cx="5562600" cy="3581400"/>
            </a:xfrm>
            <a:prstGeom prst="roundRect">
              <a:avLst>
                <a:gd name="adj" fmla="val 4255"/>
              </a:avLst>
            </a:prstGeom>
            <a:solidFill>
              <a:srgbClr val="FFFFFF"/>
            </a:solidFill>
            <a:ln w="19050">
              <a:solidFill>
                <a:srgbClr val="F04452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6443865" y="2240756"/>
              <a:ext cx="313921" cy="300038"/>
              <a:chOff x="6443865" y="2240756"/>
              <a:chExt cx="313921" cy="30003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443865" y="2240756"/>
                <a:ext cx="31392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13921" h="300038">
                    <a:moveTo>
                      <a:pt x="156960" y="0"/>
                    </a:moveTo>
                    <a:cubicBezTo>
                      <a:pt x="195896" y="34447"/>
                      <a:pt x="246713" y="52383"/>
                      <a:pt x="298645" y="50006"/>
                    </a:cubicBezTo>
                    <a:cubicBezTo>
                      <a:pt x="313921" y="101972"/>
                      <a:pt x="307470" y="157910"/>
                      <a:pt x="280766" y="205034"/>
                    </a:cubicBezTo>
                    <a:cubicBezTo>
                      <a:pt x="254062" y="252158"/>
                      <a:pt x="209390" y="286438"/>
                      <a:pt x="156960" y="300038"/>
                    </a:cubicBezTo>
                    <a:cubicBezTo>
                      <a:pt x="104531" y="286438"/>
                      <a:pt x="59858" y="252158"/>
                      <a:pt x="33155" y="205034"/>
                    </a:cubicBezTo>
                    <a:cubicBezTo>
                      <a:pt x="6451" y="157910"/>
                      <a:pt x="0" y="101972"/>
                      <a:pt x="15276" y="50006"/>
                    </a:cubicBezTo>
                    <a:cubicBezTo>
                      <a:pt x="67208" y="52383"/>
                      <a:pt x="118025" y="34447"/>
                      <a:pt x="156960" y="0"/>
                    </a:cubicBez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584156" y="2357438"/>
                <a:ext cx="33338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33338">
                    <a:moveTo>
                      <a:pt x="0" y="16669"/>
                    </a:moveTo>
                    <a:cubicBezTo>
                      <a:pt x="0" y="25875"/>
                      <a:pt x="7463" y="33338"/>
                      <a:pt x="16669" y="33338"/>
                    </a:cubicBezTo>
                    <a:cubicBezTo>
                      <a:pt x="25875" y="33338"/>
                      <a:pt x="33338" y="25875"/>
                      <a:pt x="33338" y="16669"/>
                    </a:cubicBezTo>
                    <a:cubicBezTo>
                      <a:pt x="33338" y="7463"/>
                      <a:pt x="25875" y="0"/>
                      <a:pt x="16669" y="0"/>
                    </a:cubicBezTo>
                    <a:cubicBezTo>
                      <a:pt x="7463" y="0"/>
                      <a:pt x="0" y="7463"/>
                      <a:pt x="0" y="16669"/>
                    </a:cubicBez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6600825" y="2390775"/>
                <a:ext cx="9525" cy="4167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1672">
                    <a:moveTo>
                      <a:pt x="0" y="0"/>
                    </a:moveTo>
                    <a:lnTo>
                      <a:pt x="0" y="41672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6388608" y="278892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즉시 제외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91656" y="3368040"/>
              <a:ext cx="30394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비밀번호·인증번호·API 키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391656" y="378714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개인정보·고객정보·비공개 연락처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391656" y="4206240"/>
              <a:ext cx="38347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내 컴퓨터의 절대 경로·개인 파일명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391656" y="4625340"/>
              <a:ext cx="35803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권한이 불명확한 사진·로고·문구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393942" y="5073968"/>
              <a:ext cx="25398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하나라도 남으면 공개하지 않음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33400" y="5695950"/>
            <a:ext cx="11125200" cy="400050"/>
            <a:chOff x="533400" y="5695950"/>
            <a:chExt cx="11125200" cy="400050"/>
          </a:xfrm>
        </p:grpSpPr>
        <p:sp>
          <p:nvSpPr>
            <p:cNvPr id="29" name="Rectangle 29"/>
            <p:cNvSpPr/>
            <p:nvPr/>
          </p:nvSpPr>
          <p:spPr>
            <a:xfrm>
              <a:off x="533400" y="5695950"/>
              <a:ext cx="11125200" cy="400050"/>
            </a:xfrm>
            <a:prstGeom prst="roundRect">
              <a:avLst>
                <a:gd name="adj" fmla="val 23810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2860277" y="5800725"/>
              <a:ext cx="647144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교육생이 “이 내용으로 공개합니다”라고 승인한 뒤에만 배포합니다.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2" name="TextBox 32"/>
            <p:cNvSpPr txBox="1"/>
            <p:nvPr/>
          </p:nvSpPr>
          <p:spPr>
            <a:xfrm>
              <a:off x="527304" y="6423660"/>
              <a:ext cx="37034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사진·문구·로고의 출처와 사용 권한을 기록하세요.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402925" cy="1222057"/>
            <a:chOff x="517398" y="384810"/>
            <a:chExt cx="7402925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저장과 공개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58929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GitHub에 첫 정상 버전 저장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3983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커밋은 정상인 시점을 이름 붙여 보관하는 방법입니다.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07910" y="2838450"/>
            <a:ext cx="10112483" cy="1966151"/>
            <a:chOff x="1107910" y="2838450"/>
            <a:chExt cx="10112483" cy="1966151"/>
          </a:xfrm>
        </p:grpSpPr>
        <p:sp>
          <p:nvSpPr>
            <p:cNvPr id="6" name="Line 6"/>
            <p:cNvSpPr/>
            <p:nvPr/>
          </p:nvSpPr>
          <p:spPr>
            <a:xfrm>
              <a:off x="1714500" y="3429000"/>
              <a:ext cx="8763000" cy="9525"/>
            </a:xfrm>
            <a:custGeom>
              <a:avLst/>
              <a:gdLst/>
              <a:ahLst/>
              <a:cxnLst/>
              <a:rect l="l" t="t" r="r" b="b"/>
              <a:pathLst>
                <a:path w="8763000" h="9525">
                  <a:moveTo>
                    <a:pt x="0" y="0"/>
                  </a:moveTo>
                  <a:lnTo>
                    <a:pt x="876300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1107910" y="2838450"/>
              <a:ext cx="1213180" cy="1966151"/>
              <a:chOff x="1107910" y="2838450"/>
              <a:chExt cx="1213180" cy="1966151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1123950" y="2838450"/>
                <a:ext cx="1181100" cy="11811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500188" y="3238500"/>
                <a:ext cx="428625" cy="357188"/>
              </a:xfrm>
              <a:custGeom>
                <a:avLst/>
                <a:gdLst/>
                <a:ahLst/>
                <a:cxnLst/>
                <a:rect l="l" t="t" r="r" b="b"/>
                <a:pathLst>
                  <a:path w="428625" h="357188">
                    <a:moveTo>
                      <a:pt x="47625" y="0"/>
                    </a:moveTo>
                    <a:lnTo>
                      <a:pt x="142875" y="0"/>
                    </a:lnTo>
                    <a:lnTo>
                      <a:pt x="214312" y="71438"/>
                    </a:lnTo>
                    <a:lnTo>
                      <a:pt x="381000" y="71438"/>
                    </a:lnTo>
                    <a:cubicBezTo>
                      <a:pt x="407303" y="71438"/>
                      <a:pt x="428625" y="92760"/>
                      <a:pt x="428625" y="119062"/>
                    </a:cubicBezTo>
                    <a:lnTo>
                      <a:pt x="428625" y="309562"/>
                    </a:lnTo>
                    <a:cubicBezTo>
                      <a:pt x="428625" y="335865"/>
                      <a:pt x="407303" y="357188"/>
                      <a:pt x="381000" y="357188"/>
                    </a:cubicBezTo>
                    <a:lnTo>
                      <a:pt x="47625" y="357188"/>
                    </a:lnTo>
                    <a:cubicBezTo>
                      <a:pt x="21322" y="357188"/>
                      <a:pt x="0" y="335865"/>
                      <a:pt x="0" y="309562"/>
                    </a:cubicBezTo>
                    <a:lnTo>
                      <a:pt x="0" y="47625"/>
                    </a:lnTo>
                    <a:cubicBezTo>
                      <a:pt x="0" y="21322"/>
                      <a:pt x="21322" y="0"/>
                      <a:pt x="47625" y="0"/>
                    </a:cubicBezTo>
                  </a:path>
                </a:pathLst>
              </a:custGeom>
              <a:noFill/>
              <a:ln w="47625">
                <a:solidFill>
                  <a:srgbClr val="3182F6"/>
                </a:solidFill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1158328" y="41871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작업 폴더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107910" y="454056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정상 실행 상태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912641" y="2838450"/>
              <a:ext cx="1394917" cy="1966151"/>
              <a:chOff x="3912641" y="2838450"/>
              <a:chExt cx="1394917" cy="1966151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4019550" y="2838450"/>
                <a:ext cx="1181100" cy="11811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E5E8EB"/>
                </a:solidFill>
              </a:ln>
            </p:spPr>
          </p:sp>
          <p:grpSp>
            <p:nvGrpSpPr>
              <p:cNvPr id="17" name="Group 17"/>
              <p:cNvGrpSpPr/>
              <p:nvPr/>
            </p:nvGrpSpPr>
            <p:grpSpPr>
              <a:xfrm>
                <a:off x="4443412" y="3238500"/>
                <a:ext cx="357188" cy="404812"/>
                <a:chOff x="4443412" y="3238500"/>
                <a:chExt cx="357188" cy="404812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4443412" y="3238500"/>
                  <a:ext cx="285750" cy="381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750" h="381000">
                      <a:moveTo>
                        <a:pt x="109895" y="381000"/>
                      </a:moveTo>
                      <a:lnTo>
                        <a:pt x="47625" y="381000"/>
                      </a:lnTo>
                      <a:cubicBezTo>
                        <a:pt x="21322" y="381000"/>
                        <a:pt x="0" y="359678"/>
                        <a:pt x="0" y="333375"/>
                      </a:cubicBezTo>
                      <a:lnTo>
                        <a:pt x="0" y="47625"/>
                      </a:lnTo>
                      <a:cubicBezTo>
                        <a:pt x="0" y="21322"/>
                        <a:pt x="21322" y="0"/>
                        <a:pt x="47625" y="0"/>
                      </a:cubicBezTo>
                      <a:lnTo>
                        <a:pt x="238125" y="0"/>
                      </a:lnTo>
                      <a:cubicBezTo>
                        <a:pt x="264428" y="0"/>
                        <a:pt x="285750" y="21322"/>
                        <a:pt x="285750" y="47625"/>
                      </a:cubicBezTo>
                      <a:lnTo>
                        <a:pt x="285750" y="238125"/>
                      </a:lnTo>
                    </a:path>
                  </a:pathLst>
                </a:custGeom>
                <a:noFill/>
                <a:ln w="47625">
                  <a:solidFill>
                    <a:srgbClr val="191F28"/>
                  </a:solidFill>
                </a:ln>
              </p:spPr>
            </p:sp>
            <p:sp>
              <p:nvSpPr>
                <p:cNvPr id="14" name="Freeform 14"/>
                <p:cNvSpPr/>
                <p:nvPr/>
              </p:nvSpPr>
              <p:spPr>
                <a:xfrm>
                  <a:off x="4657725" y="3548062"/>
                  <a:ext cx="142875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75" h="95250">
                      <a:moveTo>
                        <a:pt x="0" y="47625"/>
                      </a:moveTo>
                      <a:lnTo>
                        <a:pt x="47625" y="95250"/>
                      </a:lnTo>
                      <a:lnTo>
                        <a:pt x="142875" y="0"/>
                      </a:lnTo>
                    </a:path>
                  </a:pathLst>
                </a:custGeom>
                <a:noFill/>
                <a:ln w="47625">
                  <a:solidFill>
                    <a:srgbClr val="191F28"/>
                  </a:solidFill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4538662" y="3333750"/>
                  <a:ext cx="952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9525">
                      <a:moveTo>
                        <a:pt x="0" y="0"/>
                      </a:moveTo>
                      <a:lnTo>
                        <a:pt x="95250" y="0"/>
                      </a:lnTo>
                    </a:path>
                  </a:pathLst>
                </a:custGeom>
                <a:noFill/>
                <a:ln w="47625">
                  <a:solidFill>
                    <a:srgbClr val="191F28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4538662" y="3429000"/>
                  <a:ext cx="476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noFill/>
                <a:ln w="47625">
                  <a:solidFill>
                    <a:srgbClr val="191F28"/>
                  </a:solidFill>
                </a:ln>
              </p:spPr>
            </p:sp>
          </p:grpSp>
          <p:sp>
            <p:nvSpPr>
              <p:cNvPr id="18" name="TextBox 18"/>
              <p:cNvSpPr txBox="1"/>
              <p:nvPr/>
            </p:nvSpPr>
            <p:spPr>
              <a:xfrm>
                <a:off x="4053928" y="41871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변경 확인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912641" y="4540568"/>
                <a:ext cx="13949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올릴 파일만 선택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915150" y="2838450"/>
              <a:ext cx="1181100" cy="1966151"/>
              <a:chOff x="6915150" y="2838450"/>
              <a:chExt cx="1181100" cy="1966151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6915150" y="2838450"/>
                <a:ext cx="1181100" cy="11811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24" name="Group 24"/>
              <p:cNvGrpSpPr/>
              <p:nvPr/>
            </p:nvGrpSpPr>
            <p:grpSpPr>
              <a:xfrm>
                <a:off x="7291388" y="3214688"/>
                <a:ext cx="428625" cy="428625"/>
                <a:chOff x="7291388" y="3214688"/>
                <a:chExt cx="428625" cy="428625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7291388" y="3214688"/>
                  <a:ext cx="428625" cy="428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625" h="428625">
                      <a:moveTo>
                        <a:pt x="0" y="214312"/>
                      </a:moveTo>
                      <a:cubicBezTo>
                        <a:pt x="0" y="332674"/>
                        <a:pt x="95951" y="428625"/>
                        <a:pt x="214312" y="428625"/>
                      </a:cubicBezTo>
                      <a:cubicBezTo>
                        <a:pt x="332674" y="428625"/>
                        <a:pt x="428625" y="332674"/>
                        <a:pt x="428625" y="214312"/>
                      </a:cubicBezTo>
                      <a:cubicBezTo>
                        <a:pt x="428625" y="95951"/>
                        <a:pt x="332674" y="0"/>
                        <a:pt x="214312" y="0"/>
                      </a:cubicBezTo>
                      <a:cubicBezTo>
                        <a:pt x="95951" y="0"/>
                        <a:pt x="0" y="95951"/>
                        <a:pt x="0" y="214312"/>
                      </a:cubicBezTo>
                    </a:path>
                  </a:pathLst>
                </a:custGeom>
                <a:noFill/>
                <a:ln w="47625">
                  <a:solidFill>
                    <a:srgbClr val="FFFFFF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7434262" y="3381375"/>
                  <a:ext cx="142875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75" h="95250">
                      <a:moveTo>
                        <a:pt x="0" y="47625"/>
                      </a:moveTo>
                      <a:lnTo>
                        <a:pt x="47625" y="95250"/>
                      </a:lnTo>
                      <a:lnTo>
                        <a:pt x="142875" y="0"/>
                      </a:lnTo>
                    </a:path>
                  </a:pathLst>
                </a:custGeom>
                <a:noFill/>
                <a:ln w="47625">
                  <a:solidFill>
                    <a:srgbClr val="FFFFFF"/>
                  </a:solidFill>
                </a:ln>
              </p:spPr>
            </p:sp>
          </p:grpSp>
          <p:sp>
            <p:nvSpPr>
              <p:cNvPr id="25" name="TextBox 25"/>
              <p:cNvSpPr txBox="1"/>
              <p:nvPr/>
            </p:nvSpPr>
            <p:spPr>
              <a:xfrm>
                <a:off x="7057661" y="4187190"/>
                <a:ext cx="89607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commit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6989978" y="4540568"/>
                <a:ext cx="103144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첫 정상 버전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9734607" y="2838450"/>
              <a:ext cx="1485786" cy="1966151"/>
              <a:chOff x="9734607" y="2838450"/>
              <a:chExt cx="1485786" cy="1966151"/>
            </a:xfrm>
          </p:grpSpPr>
          <p:sp>
            <p:nvSpPr>
              <p:cNvPr id="28" name="Ellipse 28"/>
              <p:cNvSpPr/>
              <p:nvPr/>
            </p:nvSpPr>
            <p:spPr>
              <a:xfrm>
                <a:off x="9886950" y="2838450"/>
                <a:ext cx="1181100" cy="1181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0263188" y="3209925"/>
                <a:ext cx="404812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404812" h="433388">
                    <a:moveTo>
                      <a:pt x="142875" y="385762"/>
                    </a:moveTo>
                    <a:cubicBezTo>
                      <a:pt x="40481" y="419100"/>
                      <a:pt x="40481" y="326231"/>
                      <a:pt x="0" y="314325"/>
                    </a:cubicBezTo>
                    <a:moveTo>
                      <a:pt x="285750" y="433388"/>
                    </a:moveTo>
                    <a:lnTo>
                      <a:pt x="285750" y="350044"/>
                    </a:lnTo>
                    <a:cubicBezTo>
                      <a:pt x="285750" y="326231"/>
                      <a:pt x="288131" y="316706"/>
                      <a:pt x="273844" y="302419"/>
                    </a:cubicBezTo>
                    <a:cubicBezTo>
                      <a:pt x="340519" y="295275"/>
                      <a:pt x="404812" y="269081"/>
                      <a:pt x="404812" y="159544"/>
                    </a:cubicBezTo>
                    <a:cubicBezTo>
                      <a:pt x="404784" y="131087"/>
                      <a:pt x="393681" y="103758"/>
                      <a:pt x="373856" y="83344"/>
                    </a:cubicBezTo>
                    <a:cubicBezTo>
                      <a:pt x="383154" y="58626"/>
                      <a:pt x="382298" y="31233"/>
                      <a:pt x="371475" y="7144"/>
                    </a:cubicBezTo>
                    <a:cubicBezTo>
                      <a:pt x="371475" y="7144"/>
                      <a:pt x="345281" y="0"/>
                      <a:pt x="288131" y="38100"/>
                    </a:cubicBezTo>
                    <a:cubicBezTo>
                      <a:pt x="239726" y="25493"/>
                      <a:pt x="188899" y="25493"/>
                      <a:pt x="140494" y="38100"/>
                    </a:cubicBezTo>
                    <a:cubicBezTo>
                      <a:pt x="83344" y="0"/>
                      <a:pt x="57150" y="7144"/>
                      <a:pt x="57150" y="7144"/>
                    </a:cubicBezTo>
                    <a:cubicBezTo>
                      <a:pt x="46327" y="31233"/>
                      <a:pt x="45471" y="58626"/>
                      <a:pt x="54769" y="83344"/>
                    </a:cubicBezTo>
                    <a:cubicBezTo>
                      <a:pt x="34944" y="103758"/>
                      <a:pt x="23841" y="131087"/>
                      <a:pt x="23812" y="159544"/>
                    </a:cubicBezTo>
                    <a:cubicBezTo>
                      <a:pt x="23812" y="269081"/>
                      <a:pt x="88106" y="295275"/>
                      <a:pt x="154781" y="302419"/>
                    </a:cubicBezTo>
                    <a:cubicBezTo>
                      <a:pt x="140494" y="316706"/>
                      <a:pt x="140494" y="330994"/>
                      <a:pt x="142875" y="350044"/>
                    </a:cubicBezTo>
                    <a:lnTo>
                      <a:pt x="142875" y="433388"/>
                    </a:lnTo>
                  </a:path>
                </a:pathLst>
              </a:custGeom>
              <a:noFill/>
              <a:ln w="47625">
                <a:solidFill>
                  <a:srgbClr val="FFFFFF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10073027" y="4187190"/>
                <a:ext cx="80894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GitHub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9734607" y="4540568"/>
                <a:ext cx="148578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push 후 파일 열기</a:t>
                </a:r>
              </a:p>
            </p:txBody>
          </p:sp>
        </p:grpSp>
      </p:grpSp>
      <p:grpSp>
        <p:nvGrpSpPr>
          <p:cNvPr id="39" name="Group 39"/>
          <p:cNvGrpSpPr/>
          <p:nvPr/>
        </p:nvGrpSpPr>
        <p:grpSpPr>
          <a:xfrm>
            <a:off x="1714500" y="5219700"/>
            <a:ext cx="9303230" cy="647700"/>
            <a:chOff x="1714500" y="5219700"/>
            <a:chExt cx="9303230" cy="647700"/>
          </a:xfrm>
        </p:grpSpPr>
        <p:sp>
          <p:nvSpPr>
            <p:cNvPr id="34" name="Rectangle 34"/>
            <p:cNvSpPr/>
            <p:nvPr/>
          </p:nvSpPr>
          <p:spPr>
            <a:xfrm>
              <a:off x="1714500" y="5219700"/>
              <a:ext cx="8763000" cy="647700"/>
            </a:xfrm>
            <a:prstGeom prst="roundRect">
              <a:avLst>
                <a:gd name="adj" fmla="val 17647"/>
              </a:avLst>
            </a:prstGeom>
            <a:solidFill>
              <a:srgbClr val="FFFFFF"/>
            </a:solidFill>
            <a:ln w="14288">
              <a:solidFill>
                <a:srgbClr val="0EAD69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2019300" y="5429250"/>
              <a:ext cx="228599" cy="228599"/>
              <a:chOff x="2019300" y="5429250"/>
              <a:chExt cx="228599" cy="228599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2019300" y="5429250"/>
                <a:ext cx="2285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228599">
                    <a:moveTo>
                      <a:pt x="0" y="114300"/>
                    </a:moveTo>
                    <a:cubicBezTo>
                      <a:pt x="0" y="177426"/>
                      <a:pt x="51174" y="228599"/>
                      <a:pt x="114300" y="228599"/>
                    </a:cubicBezTo>
                    <a:cubicBezTo>
                      <a:pt x="177426" y="228599"/>
                      <a:pt x="228599" y="177426"/>
                      <a:pt x="228599" y="114300"/>
                    </a:cubicBezTo>
                    <a:cubicBezTo>
                      <a:pt x="228599" y="51174"/>
                      <a:pt x="177426" y="0"/>
                      <a:pt x="114300" y="0"/>
                    </a:cubicBezTo>
                    <a:cubicBezTo>
                      <a:pt x="51174" y="0"/>
                      <a:pt x="0" y="51174"/>
                      <a:pt x="0" y="114300"/>
                    </a:cubicBezTo>
                  </a:path>
                </a:pathLst>
              </a:custGeom>
              <a:noFill/>
              <a:ln w="25400">
                <a:solidFill>
                  <a:srgbClr val="0EAD69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2095500" y="5518150"/>
                <a:ext cx="762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50800">
                    <a:moveTo>
                      <a:pt x="0" y="25400"/>
                    </a:moveTo>
                    <a:lnTo>
                      <a:pt x="25400" y="50800"/>
                    </a:lnTo>
                    <a:lnTo>
                      <a:pt x="76200" y="0"/>
                    </a:lnTo>
                  </a:path>
                </a:pathLst>
              </a:custGeom>
              <a:noFill/>
              <a:ln w="25400">
                <a:solidFill>
                  <a:srgbClr val="0EAD69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2467356" y="5425440"/>
              <a:ext cx="85503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성공 · GitHub에서 HTML·CSS·JavaScript와 이미지 파일을 직접 엽니다.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0" name="TextBox 40"/>
            <p:cNvSpPr txBox="1"/>
            <p:nvPr/>
          </p:nvSpPr>
          <p:spPr>
            <a:xfrm>
              <a:off x="527304" y="6423660"/>
              <a:ext cx="42204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비밀정보·개인 파일·불필요한 원본은 push하지 않습니다.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124444" cy="1222057"/>
            <a:chOff x="517398" y="384810"/>
            <a:chExt cx="812444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저장과 공개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25718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GitHub Pages 공개 URL 만들기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1198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설정을 저장한 뒤 별도 브라우저에서 실제 URL을 엽니다.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61011" y="2057400"/>
            <a:ext cx="9344989" cy="874395"/>
            <a:chOff x="561011" y="2057400"/>
            <a:chExt cx="9344989" cy="874395"/>
          </a:xfrm>
        </p:grpSpPr>
        <p:grpSp>
          <p:nvGrpSpPr>
            <p:cNvPr id="9" name="Group 9"/>
            <p:cNvGrpSpPr/>
            <p:nvPr/>
          </p:nvGrpSpPr>
          <p:grpSpPr>
            <a:xfrm>
              <a:off x="561011" y="2057400"/>
              <a:ext cx="859179" cy="874395"/>
              <a:chOff x="561011" y="2057400"/>
              <a:chExt cx="859179" cy="874395"/>
            </a:xfrm>
          </p:grpSpPr>
          <p:sp>
            <p:nvSpPr>
              <p:cNvPr id="6" name="Ellipse 6"/>
              <p:cNvSpPr/>
              <p:nvPr/>
            </p:nvSpPr>
            <p:spPr>
              <a:xfrm>
                <a:off x="742950" y="2057400"/>
                <a:ext cx="495300" cy="4953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924673" y="221932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561011" y="2638425"/>
                <a:ext cx="859179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Settings</a:t>
                </a:r>
              </a:p>
            </p:txBody>
          </p:sp>
        </p:grpSp>
        <p:sp>
          <p:nvSpPr>
            <p:cNvPr id="10" name="Line 10"/>
            <p:cNvSpPr/>
            <p:nvPr/>
          </p:nvSpPr>
          <p:spPr>
            <a:xfrm>
              <a:off x="1257300" y="2305050"/>
              <a:ext cx="1200150" cy="9525"/>
            </a:xfrm>
            <a:custGeom>
              <a:avLst/>
              <a:gdLst/>
              <a:ahLst/>
              <a:cxnLst/>
              <a:rect l="l" t="t" r="r" b="b"/>
              <a:pathLst>
                <a:path w="1200150" h="9525">
                  <a:moveTo>
                    <a:pt x="0" y="0"/>
                  </a:moveTo>
                  <a:lnTo>
                    <a:pt x="120015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2435733" y="2057400"/>
              <a:ext cx="576834" cy="874395"/>
              <a:chOff x="2435733" y="2057400"/>
              <a:chExt cx="576834" cy="874395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2476500" y="2057400"/>
                <a:ext cx="495300" cy="4953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2658223" y="221932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435733" y="2638425"/>
                <a:ext cx="576834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Pages</a:t>
                </a:r>
              </a:p>
            </p:txBody>
          </p:sp>
        </p:grpSp>
        <p:sp>
          <p:nvSpPr>
            <p:cNvPr id="15" name="Line 15"/>
            <p:cNvSpPr/>
            <p:nvPr/>
          </p:nvSpPr>
          <p:spPr>
            <a:xfrm>
              <a:off x="2990850" y="2305050"/>
              <a:ext cx="1200150" cy="9525"/>
            </a:xfrm>
            <a:custGeom>
              <a:avLst/>
              <a:gdLst/>
              <a:ahLst/>
              <a:cxnLst/>
              <a:rect l="l" t="t" r="r" b="b"/>
              <a:pathLst>
                <a:path w="1200150" h="9525">
                  <a:moveTo>
                    <a:pt x="0" y="0"/>
                  </a:moveTo>
                  <a:lnTo>
                    <a:pt x="120015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3520897" y="2057400"/>
              <a:ext cx="1873606" cy="861251"/>
              <a:chOff x="3520897" y="2057400"/>
              <a:chExt cx="1873606" cy="861251"/>
            </a:xfrm>
          </p:grpSpPr>
          <p:sp>
            <p:nvSpPr>
              <p:cNvPr id="16" name="Ellipse 16"/>
              <p:cNvSpPr/>
              <p:nvPr/>
            </p:nvSpPr>
            <p:spPr>
              <a:xfrm>
                <a:off x="4210050" y="2057400"/>
                <a:ext cx="495300" cy="4953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4391773" y="221932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3520897" y="2654618"/>
                <a:ext cx="187360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Deploy from a branch</a:t>
                </a:r>
              </a:p>
            </p:txBody>
          </p:sp>
        </p:grpSp>
        <p:sp>
          <p:nvSpPr>
            <p:cNvPr id="20" name="Line 20"/>
            <p:cNvSpPr/>
            <p:nvPr/>
          </p:nvSpPr>
          <p:spPr>
            <a:xfrm>
              <a:off x="4724400" y="2305050"/>
              <a:ext cx="1200150" cy="9525"/>
            </a:xfrm>
            <a:custGeom>
              <a:avLst/>
              <a:gdLst/>
              <a:ahLst/>
              <a:cxnLst/>
              <a:rect l="l" t="t" r="r" b="b"/>
              <a:pathLst>
                <a:path w="1200150" h="9525">
                  <a:moveTo>
                    <a:pt x="0" y="0"/>
                  </a:moveTo>
                  <a:lnTo>
                    <a:pt x="120015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5648516" y="2057400"/>
              <a:ext cx="1085469" cy="874395"/>
              <a:chOff x="5648516" y="2057400"/>
              <a:chExt cx="1085469" cy="874395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5943600" y="2057400"/>
                <a:ext cx="495300" cy="4953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6125323" y="221932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4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648516" y="2638425"/>
                <a:ext cx="1085469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브랜치 선택</a:t>
                </a:r>
              </a:p>
            </p:txBody>
          </p:sp>
        </p:grpSp>
        <p:sp>
          <p:nvSpPr>
            <p:cNvPr id="25" name="Line 25"/>
            <p:cNvSpPr/>
            <p:nvPr/>
          </p:nvSpPr>
          <p:spPr>
            <a:xfrm>
              <a:off x="6457950" y="2305050"/>
              <a:ext cx="1200150" cy="9525"/>
            </a:xfrm>
            <a:custGeom>
              <a:avLst/>
              <a:gdLst/>
              <a:ahLst/>
              <a:cxnLst/>
              <a:rect l="l" t="t" r="r" b="b"/>
              <a:pathLst>
                <a:path w="1200150" h="9525">
                  <a:moveTo>
                    <a:pt x="0" y="0"/>
                  </a:moveTo>
                  <a:lnTo>
                    <a:pt x="120015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7528465" y="2057400"/>
              <a:ext cx="792670" cy="874395"/>
              <a:chOff x="7528465" y="2057400"/>
              <a:chExt cx="792670" cy="874395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7677150" y="2057400"/>
                <a:ext cx="495300" cy="4953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858873" y="221932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5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528465" y="2638425"/>
                <a:ext cx="79267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191F28"/>
                    </a:solidFill>
                    <a:latin typeface="Consolas"/>
                    <a:ea typeface="Consolas"/>
                    <a:cs typeface="Consolas"/>
                  </a:rPr>
                  <a:t>/(root)</a:t>
                </a:r>
              </a:p>
            </p:txBody>
          </p:sp>
        </p:grpSp>
        <p:sp>
          <p:nvSpPr>
            <p:cNvPr id="30" name="Line 30"/>
            <p:cNvSpPr/>
            <p:nvPr/>
          </p:nvSpPr>
          <p:spPr>
            <a:xfrm>
              <a:off x="8191500" y="2305050"/>
              <a:ext cx="1200150" cy="9525"/>
            </a:xfrm>
            <a:custGeom>
              <a:avLst/>
              <a:gdLst/>
              <a:ahLst/>
              <a:cxnLst/>
              <a:rect l="l" t="t" r="r" b="b"/>
              <a:pathLst>
                <a:path w="1200150" h="9525">
                  <a:moveTo>
                    <a:pt x="0" y="0"/>
                  </a:moveTo>
                  <a:lnTo>
                    <a:pt x="120015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9410700" y="2057400"/>
              <a:ext cx="495300" cy="874395"/>
              <a:chOff x="9410700" y="2057400"/>
              <a:chExt cx="495300" cy="874395"/>
            </a:xfrm>
          </p:grpSpPr>
          <p:sp>
            <p:nvSpPr>
              <p:cNvPr id="31" name="Ellipse 31"/>
              <p:cNvSpPr/>
              <p:nvPr/>
            </p:nvSpPr>
            <p:spPr>
              <a:xfrm>
                <a:off x="9410700" y="2057400"/>
                <a:ext cx="495300" cy="4953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9592423" y="221932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6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9425464" y="2638425"/>
                <a:ext cx="465773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Save</a:t>
                </a:r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533400" y="3238500"/>
            <a:ext cx="4648200" cy="2209800"/>
            <a:chOff x="533400" y="3238500"/>
            <a:chExt cx="4648200" cy="2209800"/>
          </a:xfrm>
        </p:grpSpPr>
        <p:sp>
          <p:nvSpPr>
            <p:cNvPr id="36" name="Rectangle 36"/>
            <p:cNvSpPr/>
            <p:nvPr/>
          </p:nvSpPr>
          <p:spPr>
            <a:xfrm>
              <a:off x="533400" y="3238500"/>
              <a:ext cx="4648200" cy="2209800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41" name="Group 41"/>
            <p:cNvGrpSpPr/>
            <p:nvPr/>
          </p:nvGrpSpPr>
          <p:grpSpPr>
            <a:xfrm>
              <a:off x="921544" y="3612356"/>
              <a:ext cx="233362" cy="300038"/>
              <a:chOff x="921544" y="3612356"/>
              <a:chExt cx="233362" cy="300038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1071562" y="3612356"/>
                <a:ext cx="83344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83344" h="83344">
                    <a:moveTo>
                      <a:pt x="0" y="0"/>
                    </a:moveTo>
                    <a:lnTo>
                      <a:pt x="0" y="66675"/>
                    </a:lnTo>
                    <a:cubicBezTo>
                      <a:pt x="0" y="75881"/>
                      <a:pt x="7463" y="83344"/>
                      <a:pt x="16669" y="83344"/>
                    </a:cubicBezTo>
                    <a:lnTo>
                      <a:pt x="83344" y="83344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921544" y="3612356"/>
                <a:ext cx="233362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233362" h="300038">
                    <a:moveTo>
                      <a:pt x="200025" y="300038"/>
                    </a:moveTo>
                    <a:lnTo>
                      <a:pt x="33338" y="300038"/>
                    </a:lnTo>
                    <a:cubicBezTo>
                      <a:pt x="14926" y="300038"/>
                      <a:pt x="0" y="285112"/>
                      <a:pt x="0" y="266700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50019" y="0"/>
                    </a:lnTo>
                    <a:lnTo>
                      <a:pt x="233362" y="83344"/>
                    </a:lnTo>
                    <a:lnTo>
                      <a:pt x="233362" y="266700"/>
                    </a:lnTo>
                    <a:cubicBezTo>
                      <a:pt x="233362" y="285112"/>
                      <a:pt x="218437" y="300038"/>
                      <a:pt x="200025" y="300038"/>
                    </a:cubicBez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88219" y="3779044"/>
                <a:ext cx="16669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6669" h="66675">
                    <a:moveTo>
                      <a:pt x="16669" y="0"/>
                    </a:moveTo>
                    <a:lnTo>
                      <a:pt x="0" y="33338"/>
                    </a:lnTo>
                    <a:lnTo>
                      <a:pt x="16669" y="66675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1071562" y="3779044"/>
                <a:ext cx="16669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6669" h="66675">
                    <a:moveTo>
                      <a:pt x="0" y="0"/>
                    </a:moveTo>
                    <a:lnTo>
                      <a:pt x="16669" y="33338"/>
                    </a:lnTo>
                    <a:lnTo>
                      <a:pt x="0" y="66675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</p:grpSp>
        <p:sp>
          <p:nvSpPr>
            <p:cNvPr id="42" name="TextBox 42"/>
            <p:cNvSpPr txBox="1"/>
            <p:nvPr/>
          </p:nvSpPr>
          <p:spPr>
            <a:xfrm>
              <a:off x="826008" y="4141470"/>
              <a:ext cx="22633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게시 원본 확인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29056" y="4625340"/>
              <a:ext cx="23445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선택한 폴더 최상단에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29056" y="4987290"/>
              <a:ext cx="12783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index.html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5524500" y="3238500"/>
            <a:ext cx="6134100" cy="2209800"/>
            <a:chOff x="5524500" y="3238500"/>
            <a:chExt cx="6134100" cy="2209800"/>
          </a:xfrm>
        </p:grpSpPr>
        <p:sp>
          <p:nvSpPr>
            <p:cNvPr id="46" name="Rectangle 46"/>
            <p:cNvSpPr/>
            <p:nvPr/>
          </p:nvSpPr>
          <p:spPr>
            <a:xfrm>
              <a:off x="5524500" y="3238500"/>
              <a:ext cx="6134100" cy="2209800"/>
            </a:xfrm>
            <a:prstGeom prst="roundRect">
              <a:avLst>
                <a:gd name="adj" fmla="val 6897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5879306" y="3612356"/>
              <a:ext cx="300038" cy="300038"/>
              <a:chOff x="5879306" y="3612356"/>
              <a:chExt cx="300038" cy="300038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5879306" y="3612356"/>
                <a:ext cx="300038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300038">
                    <a:moveTo>
                      <a:pt x="0" y="150019"/>
                    </a:moveTo>
                    <a:cubicBezTo>
                      <a:pt x="0" y="232872"/>
                      <a:pt x="67166" y="300038"/>
                      <a:pt x="150019" y="300038"/>
                    </a:cubicBezTo>
                    <a:cubicBezTo>
                      <a:pt x="232872" y="300038"/>
                      <a:pt x="300038" y="232872"/>
                      <a:pt x="300038" y="150019"/>
                    </a:cubicBezTo>
                    <a:cubicBezTo>
                      <a:pt x="300038" y="67166"/>
                      <a:pt x="232872" y="0"/>
                      <a:pt x="150019" y="0"/>
                    </a:cubicBezTo>
                    <a:cubicBezTo>
                      <a:pt x="67166" y="0"/>
                      <a:pt x="0" y="67166"/>
                      <a:pt x="0" y="150019"/>
                    </a:cubicBez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5889308" y="3712369"/>
                <a:ext cx="28003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9525">
                    <a:moveTo>
                      <a:pt x="0" y="0"/>
                    </a:moveTo>
                    <a:lnTo>
                      <a:pt x="280035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5889308" y="3812381"/>
                <a:ext cx="28003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9525">
                    <a:moveTo>
                      <a:pt x="0" y="0"/>
                    </a:moveTo>
                    <a:lnTo>
                      <a:pt x="280035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5963699" y="3612356"/>
                <a:ext cx="5729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57291" h="300038">
                    <a:moveTo>
                      <a:pt x="57291" y="0"/>
                    </a:moveTo>
                    <a:cubicBezTo>
                      <a:pt x="0" y="91808"/>
                      <a:pt x="0" y="208230"/>
                      <a:pt x="57291" y="300038"/>
                    </a:cubicBez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6037659" y="3612356"/>
                <a:ext cx="5729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57291" h="300038">
                    <a:moveTo>
                      <a:pt x="0" y="0"/>
                    </a:moveTo>
                    <a:cubicBezTo>
                      <a:pt x="57291" y="91808"/>
                      <a:pt x="57291" y="208230"/>
                      <a:pt x="0" y="300038"/>
                    </a:cubicBez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</p:grpSp>
        <p:sp>
          <p:nvSpPr>
            <p:cNvPr id="53" name="TextBox 53"/>
            <p:cNvSpPr txBox="1"/>
            <p:nvPr/>
          </p:nvSpPr>
          <p:spPr>
            <a:xfrm>
              <a:off x="5817108" y="4141470"/>
              <a:ext cx="34475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공개 URL이 최종 증거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5821680" y="4657725"/>
              <a:ext cx="379133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3182F6"/>
                  </a:solidFill>
                  <a:latin typeface="Consolas"/>
                  <a:ea typeface="Consolas"/>
                  <a:cs typeface="Consolas"/>
                </a:rPr>
                <a:t>https://username.github.io/project/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5821680" y="5019675"/>
              <a:ext cx="41548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로그인하지 않은 별도 브라우저에서 직접 열기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27304" y="5775960"/>
            <a:ext cx="11137392" cy="882396"/>
            <a:chOff x="527304" y="5775960"/>
            <a:chExt cx="11137392" cy="882396"/>
          </a:xfrm>
        </p:grpSpPr>
        <p:sp>
          <p:nvSpPr>
            <p:cNvPr id="57" name="TextBox 57"/>
            <p:cNvSpPr txBox="1"/>
            <p:nvPr/>
          </p:nvSpPr>
          <p:spPr>
            <a:xfrm>
              <a:off x="527304" y="5775960"/>
              <a:ext cx="60054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변경 반영은 최대 10분 걸릴 수 있습니다. 즉시 안 열리면 잠시 후 다시 확인합니다.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527304" y="6061710"/>
              <a:ext cx="41961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출처 · docs.github.com/pages · 2026-08-28 확인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796689" cy="1222057"/>
            <a:chOff x="517398" y="384810"/>
            <a:chExt cx="7796689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저장과 공개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77580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휴대전화 확인과 혼자 재배포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79211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문구 하나를 혼자 바꾸고 다시 공개하면 진짜 졸업입니다.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33400" y="1809750"/>
            <a:ext cx="7239000" cy="3829050"/>
            <a:chOff x="533400" y="1809750"/>
            <a:chExt cx="7239000" cy="382905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7239000" cy="3829050"/>
            </a:xfrm>
            <a:prstGeom prst="roundRect">
              <a:avLst>
                <a:gd name="adj" fmla="val 398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1143000" y="2419350"/>
              <a:ext cx="9525" cy="2590800"/>
            </a:xfrm>
            <a:custGeom>
              <a:avLst/>
              <a:gdLst/>
              <a:ahLst/>
              <a:cxnLst/>
              <a:rect l="l" t="t" r="r" b="b"/>
              <a:pathLst>
                <a:path w="9525" h="2590800">
                  <a:moveTo>
                    <a:pt x="0" y="0"/>
                  </a:moveTo>
                  <a:lnTo>
                    <a:pt x="0" y="259080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952500" y="2190750"/>
              <a:ext cx="381000" cy="3810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836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52956" y="2263140"/>
              <a:ext cx="16975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문구 하나 수정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88130" y="2295525"/>
              <a:ext cx="13479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다른 영역 유지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952500" y="2724150"/>
              <a:ext cx="381000" cy="3810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3665" y="28451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52956" y="279654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로컬 실행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088130" y="2828925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브라우저에서 확인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952500" y="3257550"/>
              <a:ext cx="381000" cy="3810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83665" y="33785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52956" y="3329940"/>
              <a:ext cx="18866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PC·모바일 검수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088130" y="3362325"/>
              <a:ext cx="144894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링크·사실·넘침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952500" y="3790950"/>
              <a:ext cx="381000" cy="3810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83665" y="39119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52956" y="3863340"/>
              <a:ext cx="8960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commit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088130" y="3895725"/>
              <a:ext cx="13479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정상 시점 저장</a:t>
              </a:r>
            </a:p>
          </p:txBody>
        </p:sp>
        <p:sp>
          <p:nvSpPr>
            <p:cNvPr id="24" name="Ellipse 24"/>
            <p:cNvSpPr/>
            <p:nvPr/>
          </p:nvSpPr>
          <p:spPr>
            <a:xfrm>
              <a:off x="952500" y="4324350"/>
              <a:ext cx="381000" cy="3810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83665" y="44453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52956" y="4396740"/>
              <a:ext cx="578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push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088130" y="4429125"/>
              <a:ext cx="158915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GitHub 원본 갱신</a:t>
              </a:r>
            </a:p>
          </p:txBody>
        </p:sp>
        <p:sp>
          <p:nvSpPr>
            <p:cNvPr id="28" name="Ellipse 28"/>
            <p:cNvSpPr/>
            <p:nvPr/>
          </p:nvSpPr>
          <p:spPr>
            <a:xfrm>
              <a:off x="952500" y="4857750"/>
              <a:ext cx="381000" cy="3810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83665" y="4978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6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552956" y="4930140"/>
              <a:ext cx="22361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휴대전화 공개 URL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088130" y="4962525"/>
              <a:ext cx="88353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최종 성공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115300" y="1809750"/>
            <a:ext cx="3629254" cy="3829050"/>
            <a:chOff x="8115300" y="1809750"/>
            <a:chExt cx="3629254" cy="3829050"/>
          </a:xfrm>
        </p:grpSpPr>
        <p:sp>
          <p:nvSpPr>
            <p:cNvPr id="33" name="Rectangle 33"/>
            <p:cNvSpPr/>
            <p:nvPr/>
          </p:nvSpPr>
          <p:spPr>
            <a:xfrm>
              <a:off x="8115300" y="1809750"/>
              <a:ext cx="3543300" cy="3829050"/>
            </a:xfrm>
            <a:prstGeom prst="roundRect">
              <a:avLst>
                <a:gd name="adj" fmla="val 4301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8582025" y="2252663"/>
              <a:ext cx="247650" cy="371476"/>
              <a:chOff x="8582025" y="2252663"/>
              <a:chExt cx="247650" cy="371476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8582025" y="2252663"/>
                <a:ext cx="247650" cy="371476"/>
              </a:xfrm>
              <a:custGeom>
                <a:avLst/>
                <a:gdLst/>
                <a:ahLst/>
                <a:cxnLst/>
                <a:rect l="l" t="t" r="r" b="b"/>
                <a:pathLst>
                  <a:path w="247650" h="371476">
                    <a:moveTo>
                      <a:pt x="0" y="41275"/>
                    </a:moveTo>
                    <a:cubicBezTo>
                      <a:pt x="0" y="18479"/>
                      <a:pt x="18479" y="0"/>
                      <a:pt x="41275" y="0"/>
                    </a:cubicBezTo>
                    <a:lnTo>
                      <a:pt x="206375" y="0"/>
                    </a:lnTo>
                    <a:cubicBezTo>
                      <a:pt x="229171" y="0"/>
                      <a:pt x="247650" y="18479"/>
                      <a:pt x="247650" y="41275"/>
                    </a:cubicBezTo>
                    <a:lnTo>
                      <a:pt x="247650" y="330201"/>
                    </a:lnTo>
                    <a:cubicBezTo>
                      <a:pt x="247650" y="352996"/>
                      <a:pt x="229171" y="371476"/>
                      <a:pt x="206375" y="371476"/>
                    </a:cubicBezTo>
                    <a:lnTo>
                      <a:pt x="41275" y="371476"/>
                    </a:lnTo>
                    <a:cubicBezTo>
                      <a:pt x="18479" y="371476"/>
                      <a:pt x="0" y="352996"/>
                      <a:pt x="0" y="330201"/>
                    </a:cubicBezTo>
                    <a:lnTo>
                      <a:pt x="0" y="41275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8685213" y="2273300"/>
                <a:ext cx="412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1275" h="9525">
                    <a:moveTo>
                      <a:pt x="0" y="0"/>
                    </a:moveTo>
                    <a:lnTo>
                      <a:pt x="41275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8705850" y="2541588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206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8442198" y="2860358"/>
              <a:ext cx="92251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완주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449056" y="350139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내 손으로 수정하고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449056" y="3863340"/>
              <a:ext cx="32954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공개 URL에서 확인했습니다.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8458200" y="4476750"/>
              <a:ext cx="2819400" cy="9525"/>
            </a:xfrm>
            <a:custGeom>
              <a:avLst/>
              <a:gdLst/>
              <a:ahLst/>
              <a:cxnLst/>
              <a:rect l="l" t="t" r="r" b="b"/>
              <a:pathLst>
                <a:path w="2819400" h="9525">
                  <a:moveTo>
                    <a:pt x="0" y="0"/>
                  </a:moveTo>
                  <a:lnTo>
                    <a:pt x="28194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8451342" y="4750118"/>
              <a:ext cx="1423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OpenAI Codex 앱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451342" y="5054918"/>
              <a:ext cx="15638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GitHub Pages 문서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27304" y="5928360"/>
            <a:ext cx="11137392" cy="729996"/>
            <a:chOff x="527304" y="5928360"/>
            <a:chExt cx="11137392" cy="729996"/>
          </a:xfrm>
        </p:grpSpPr>
        <p:sp>
          <p:nvSpPr>
            <p:cNvPr id="45" name="TextBox 45"/>
            <p:cNvSpPr txBox="1"/>
            <p:nvPr/>
          </p:nvSpPr>
          <p:spPr>
            <a:xfrm>
              <a:off x="527304" y="5928360"/>
              <a:ext cx="47615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developers.openai.com/codex/app · docs.github.com/pages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27304" y="6423660"/>
              <a:ext cx="43900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다음 과제 · 사진 또는 문구 1개를 혼자 바꾸고 다시 공개하기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2026-08-28T08:09:15Z</dcterms:created>
  <dcterms:modified xsi:type="dcterms:W3CDTF">2026-08-28T08:09:15Z</dcterms:modified>
  <cp:category/>
  <cp:contentStatus/>
</cp:coreProperties>
</file>