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0525023cb7143b3c.jpg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_rels/slide1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02742" y="533400"/>
            <a:ext cx="4393578" cy="785051"/>
            <a:chOff x="602742" y="533400"/>
            <a:chExt cx="4393578" cy="785051"/>
          </a:xfrm>
        </p:grpSpPr>
        <p:sp>
          <p:nvSpPr>
            <p:cNvPr id="2" name="Rectangle 2"/>
            <p:cNvSpPr/>
            <p:nvPr/>
          </p:nvSpPr>
          <p:spPr>
            <a:xfrm>
              <a:off x="609600" y="533400"/>
              <a:ext cx="1962150" cy="342900"/>
            </a:xfrm>
            <a:prstGeom prst="roundRect">
              <a:avLst>
                <a:gd name="adj" fmla="val 33333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774192" y="625792"/>
              <a:ext cx="191241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1B64DA"/>
                  </a:solidFill>
                  <a:latin typeface="Pretendard"/>
                  <a:ea typeface="Pretendard"/>
                  <a:cs typeface="Pretendard"/>
                </a:rPr>
                <a:t>3시간 · 1대1 · 실습형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02742" y="1054418"/>
              <a:ext cx="439357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코딩을 몰라도 직접 플레이하고 공개하는 첫 게임 제작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0550" y="1844040"/>
            <a:ext cx="6572493" cy="2485644"/>
            <a:chOff x="590550" y="1844040"/>
            <a:chExt cx="6572493" cy="2485644"/>
          </a:xfrm>
        </p:grpSpPr>
        <p:sp>
          <p:nvSpPr>
            <p:cNvPr id="6" name="TextBox 6"/>
            <p:cNvSpPr txBox="1"/>
            <p:nvPr/>
          </p:nvSpPr>
          <p:spPr>
            <a:xfrm>
              <a:off x="590550" y="1844040"/>
              <a:ext cx="4875569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48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Codex로 나만의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2625090"/>
              <a:ext cx="3634069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4800" b="1" dirty="0">
                  <a:solidFill>
                    <a:srgbClr val="3182F6"/>
                  </a:solidFill>
                  <a:latin typeface="Pretendard ExtraBold"/>
                  <a:ea typeface="Pretendard ExtraBold"/>
                  <a:cs typeface="Pretendard ExtraBold"/>
                </a:rPr>
                <a:t>게임 만들기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36270" y="3509962"/>
              <a:ext cx="652677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선택하고 · 플레이하고 · 고치고 · 공개합니다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38556" y="3977640"/>
              <a:ext cx="57864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HTML · CSS · JavaScript · Canvas · GitHub Pages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239000" y="1409700"/>
            <a:ext cx="4267200" cy="3829050"/>
            <a:chOff x="7239000" y="1409700"/>
            <a:chExt cx="4267200" cy="3829050"/>
          </a:xfrm>
        </p:grpSpPr>
        <p:sp>
          <p:nvSpPr>
            <p:cNvPr id="11" name="Rectangle 11"/>
            <p:cNvSpPr/>
            <p:nvPr/>
          </p:nvSpPr>
          <p:spPr>
            <a:xfrm>
              <a:off x="7239000" y="1409700"/>
              <a:ext cx="1962150" cy="3829050"/>
            </a:xfrm>
            <a:prstGeom prst="roundRect">
              <a:avLst>
                <a:gd name="adj" fmla="val 7767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479030" y="1647825"/>
              <a:ext cx="92695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블록 퍼즐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7524750" y="2114550"/>
              <a:ext cx="1390650" cy="2476500"/>
            </a:xfrm>
            <a:prstGeom prst="roundRect">
              <a:avLst>
                <a:gd name="adj" fmla="val 6849"/>
              </a:avLst>
            </a:prstGeom>
            <a:solidFill>
              <a:srgbClr val="FFFFFF">
                <a:alpha val="8000"/>
              </a:srgbClr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677150" y="3790950"/>
              <a:ext cx="266700" cy="266700"/>
            </a:xfrm>
            <a:prstGeom prst="roundRect">
              <a:avLst>
                <a:gd name="adj" fmla="val 14286"/>
              </a:avLst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7962900" y="3790950"/>
              <a:ext cx="266700" cy="266700"/>
            </a:xfrm>
            <a:prstGeom prst="roundRect">
              <a:avLst>
                <a:gd name="adj" fmla="val 14286"/>
              </a:avLst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248650" y="3790950"/>
              <a:ext cx="266700" cy="266700"/>
            </a:xfrm>
            <a:prstGeom prst="roundRect">
              <a:avLst>
                <a:gd name="adj" fmla="val 14286"/>
              </a:avLst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7962900" y="3505200"/>
              <a:ext cx="266700" cy="266700"/>
            </a:xfrm>
            <a:prstGeom prst="roundRect">
              <a:avLst>
                <a:gd name="adj" fmla="val 14286"/>
              </a:avLst>
            </a:prstGeom>
            <a:solidFill>
              <a:srgbClr val="1B64DA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7677150" y="4095750"/>
              <a:ext cx="266700" cy="266700"/>
            </a:xfrm>
            <a:prstGeom prst="roundRect">
              <a:avLst>
                <a:gd name="adj" fmla="val 14286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7962900" y="4095750"/>
              <a:ext cx="266700" cy="266700"/>
            </a:xfrm>
            <a:prstGeom prst="roundRect">
              <a:avLst>
                <a:gd name="adj" fmla="val 14286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248650" y="4095750"/>
              <a:ext cx="266700" cy="266700"/>
            </a:xfrm>
            <a:prstGeom prst="roundRect">
              <a:avLst>
                <a:gd name="adj" fmla="val 14286"/>
              </a:avLst>
            </a:prstGeom>
            <a:solidFill>
              <a:srgbClr val="8B95A1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8534400" y="4095750"/>
              <a:ext cx="266700" cy="266700"/>
            </a:xfrm>
            <a:prstGeom prst="roundRect">
              <a:avLst>
                <a:gd name="adj" fmla="val 14286"/>
              </a:avLst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479792" y="4826318"/>
              <a:ext cx="175839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줄 · 점수 · 다시 시작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9429750" y="1409700"/>
              <a:ext cx="2076450" cy="3829050"/>
            </a:xfrm>
            <a:prstGeom prst="roundRect">
              <a:avLst>
                <a:gd name="adj" fmla="val 7339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669780" y="1647825"/>
              <a:ext cx="86334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미로찾기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9715500" y="2266950"/>
              <a:ext cx="1524000" cy="2171700"/>
            </a:xfrm>
            <a:custGeom>
              <a:avLst/>
              <a:gdLst/>
              <a:ahLst/>
              <a:cxnLst/>
              <a:rect l="l" t="t" r="r" b="b"/>
              <a:pathLst>
                <a:path w="1524000" h="2171700">
                  <a:moveTo>
                    <a:pt x="0" y="0"/>
                  </a:moveTo>
                  <a:lnTo>
                    <a:pt x="1504950" y="0"/>
                  </a:lnTo>
                  <a:lnTo>
                    <a:pt x="1504950" y="419100"/>
                  </a:lnTo>
                  <a:lnTo>
                    <a:pt x="285750" y="419100"/>
                  </a:lnTo>
                  <a:lnTo>
                    <a:pt x="285750" y="838200"/>
                  </a:lnTo>
                  <a:lnTo>
                    <a:pt x="1238250" y="838200"/>
                  </a:lnTo>
                  <a:lnTo>
                    <a:pt x="1238250" y="1257300"/>
                  </a:lnTo>
                  <a:lnTo>
                    <a:pt x="285750" y="1257300"/>
                  </a:lnTo>
                  <a:lnTo>
                    <a:pt x="285750" y="1676400"/>
                  </a:lnTo>
                  <a:lnTo>
                    <a:pt x="1524000" y="1676400"/>
                  </a:lnTo>
                  <a:lnTo>
                    <a:pt x="1524000" y="2171700"/>
                  </a:lnTo>
                  <a:lnTo>
                    <a:pt x="0" y="2171700"/>
                  </a:lnTo>
                  <a:close/>
                </a:path>
              </a:pathLst>
            </a:custGeom>
            <a:noFill/>
            <a:ln w="95250">
              <a:solidFill>
                <a:srgbClr val="191F28"/>
              </a:solidFill>
              <a:round/>
            </a:ln>
          </p:spPr>
        </p:sp>
        <p:sp>
          <p:nvSpPr>
            <p:cNvPr id="26" name="Ellipse 26"/>
            <p:cNvSpPr/>
            <p:nvPr/>
          </p:nvSpPr>
          <p:spPr>
            <a:xfrm>
              <a:off x="9734550" y="2286000"/>
              <a:ext cx="190500" cy="19050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11010900" y="4210050"/>
              <a:ext cx="190500" cy="190500"/>
            </a:xfrm>
            <a:prstGeom prst="ellipse">
              <a:avLst/>
            </a:prstGeom>
            <a:solidFill>
              <a:srgbClr val="0EAD69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670542" y="4826318"/>
              <a:ext cx="170387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이동 · 타이머 · 도착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02742" y="5867400"/>
            <a:ext cx="10986516" cy="480251"/>
            <a:chOff x="602742" y="5867400"/>
            <a:chExt cx="10986516" cy="480251"/>
          </a:xfrm>
        </p:grpSpPr>
        <p:sp>
          <p:nvSpPr>
            <p:cNvPr id="30" name="Line 30"/>
            <p:cNvSpPr/>
            <p:nvPr/>
          </p:nvSpPr>
          <p:spPr>
            <a:xfrm>
              <a:off x="609600" y="58674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02742" y="6083618"/>
              <a:ext cx="261564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최종 결과 · 공개 게임 URL 1개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0875855" y="6083618"/>
              <a:ext cx="71340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2026.08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6948583" cy="1222057"/>
            <a:chOff x="517398" y="384810"/>
            <a:chExt cx="6948583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7330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01 · 시작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3415947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오늘의 완료 기준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694401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직접 플레이·수정·공개 확인까지 해야 완주입니다.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33400" y="1809750"/>
            <a:ext cx="7239000" cy="4038600"/>
            <a:chOff x="533400" y="1809750"/>
            <a:chExt cx="7239000" cy="4038600"/>
          </a:xfrm>
        </p:grpSpPr>
        <p:sp>
          <p:nvSpPr>
            <p:cNvPr id="6" name="Rectangle 6"/>
            <p:cNvSpPr/>
            <p:nvPr/>
          </p:nvSpPr>
          <p:spPr>
            <a:xfrm>
              <a:off x="533400" y="1809750"/>
              <a:ext cx="7239000" cy="4038600"/>
            </a:xfrm>
            <a:prstGeom prst="roundRect">
              <a:avLst>
                <a:gd name="adj" fmla="val 3774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829056" y="2110740"/>
              <a:ext cx="44042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① 목표·조작·성공·실패 조건을 설명한다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29056" y="2606040"/>
              <a:ext cx="389022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② Codex 제작 계획을 읽고 승인한다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29056" y="3101340"/>
              <a:ext cx="40770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③ 브라우저에서 첫 버전을 플레이한다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9056" y="3596640"/>
              <a:ext cx="44769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④ 제목·색상·배경·모양 중 하나를 바꾼다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29056" y="4091940"/>
              <a:ext cx="439209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⑤ 키보드와 모바일 버튼을 모두 확인한다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29056" y="4587240"/>
              <a:ext cx="457382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⑥ 점수/타이머·종료·재시작을 발생시킨다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29056" y="5082540"/>
              <a:ext cx="489569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0EAD69"/>
                  </a:solidFill>
                  <a:latin typeface="Pretendard"/>
                  <a:ea typeface="Pretendard"/>
                  <a:cs typeface="Pretendard"/>
                </a:rPr>
                <a:t>⑦ 공개 URL을 PC·휴대전화에서 플레이한다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115300" y="1809750"/>
            <a:ext cx="3543300" cy="4038600"/>
            <a:chOff x="8115300" y="1809750"/>
            <a:chExt cx="3543300" cy="4038600"/>
          </a:xfrm>
        </p:grpSpPr>
        <p:sp>
          <p:nvSpPr>
            <p:cNvPr id="15" name="Rectangle 15"/>
            <p:cNvSpPr/>
            <p:nvPr/>
          </p:nvSpPr>
          <p:spPr>
            <a:xfrm>
              <a:off x="8115300" y="1809750"/>
              <a:ext cx="3543300" cy="4038600"/>
            </a:xfrm>
            <a:prstGeom prst="roundRect">
              <a:avLst>
                <a:gd name="adj" fmla="val 4301"/>
              </a:avLst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22" name="Group 22"/>
            <p:cNvGrpSpPr/>
            <p:nvPr/>
          </p:nvGrpSpPr>
          <p:grpSpPr>
            <a:xfrm>
              <a:off x="8520113" y="2273300"/>
              <a:ext cx="371475" cy="360363"/>
              <a:chOff x="8520113" y="2273300"/>
              <a:chExt cx="371475" cy="360363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8623300" y="2624138"/>
                <a:ext cx="1651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65100" h="9525">
                    <a:moveTo>
                      <a:pt x="0" y="0"/>
                    </a:moveTo>
                    <a:lnTo>
                      <a:pt x="165100" y="0"/>
                    </a:lnTo>
                  </a:path>
                </a:pathLst>
              </a:custGeom>
              <a:noFill/>
              <a:ln w="41275">
                <a:solidFill>
                  <a:srgbClr val="FFFFFF"/>
                </a:solidFill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8705850" y="2541588"/>
                <a:ext cx="9525" cy="825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82550">
                    <a:moveTo>
                      <a:pt x="0" y="0"/>
                    </a:moveTo>
                    <a:lnTo>
                      <a:pt x="0" y="82550"/>
                    </a:lnTo>
                  </a:path>
                </a:pathLst>
              </a:custGeom>
              <a:noFill/>
              <a:ln w="41275">
                <a:solidFill>
                  <a:srgbClr val="FFFFFF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8602663" y="2273300"/>
                <a:ext cx="2063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06375" h="9525">
                    <a:moveTo>
                      <a:pt x="0" y="0"/>
                    </a:moveTo>
                    <a:lnTo>
                      <a:pt x="206375" y="0"/>
                    </a:lnTo>
                  </a:path>
                </a:pathLst>
              </a:custGeom>
              <a:noFill/>
              <a:ln w="41275">
                <a:solidFill>
                  <a:srgbClr val="FFFFFF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8602663" y="2273300"/>
                <a:ext cx="206375" cy="268288"/>
              </a:xfrm>
              <a:custGeom>
                <a:avLst/>
                <a:gdLst/>
                <a:ahLst/>
                <a:cxnLst/>
                <a:rect l="l" t="t" r="r" b="b"/>
                <a:pathLst>
                  <a:path w="206375" h="268288">
                    <a:moveTo>
                      <a:pt x="206375" y="0"/>
                    </a:moveTo>
                    <a:lnTo>
                      <a:pt x="206375" y="165100"/>
                    </a:lnTo>
                    <a:cubicBezTo>
                      <a:pt x="206375" y="222089"/>
                      <a:pt x="160177" y="268288"/>
                      <a:pt x="103188" y="268288"/>
                    </a:cubicBezTo>
                    <a:cubicBezTo>
                      <a:pt x="46199" y="268288"/>
                      <a:pt x="0" y="222089"/>
                      <a:pt x="0" y="165100"/>
                    </a:cubicBezTo>
                    <a:lnTo>
                      <a:pt x="0" y="0"/>
                    </a:lnTo>
                  </a:path>
                </a:pathLst>
              </a:custGeom>
              <a:noFill/>
              <a:ln w="41275">
                <a:solidFill>
                  <a:srgbClr val="FFFFFF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8520113" y="2335213"/>
                <a:ext cx="82550" cy="82550"/>
              </a:xfrm>
              <a:custGeom>
                <a:avLst/>
                <a:gdLst/>
                <a:ahLst/>
                <a:cxnLst/>
                <a:rect l="l" t="t" r="r" b="b"/>
                <a:pathLst>
                  <a:path w="82550" h="82550">
                    <a:moveTo>
                      <a:pt x="0" y="41275"/>
                    </a:moveTo>
                    <a:cubicBezTo>
                      <a:pt x="0" y="64071"/>
                      <a:pt x="18479" y="82550"/>
                      <a:pt x="41275" y="82550"/>
                    </a:cubicBezTo>
                    <a:cubicBezTo>
                      <a:pt x="64071" y="82550"/>
                      <a:pt x="82550" y="64071"/>
                      <a:pt x="82550" y="41275"/>
                    </a:cubicBezTo>
                    <a:cubicBezTo>
                      <a:pt x="82550" y="18479"/>
                      <a:pt x="64071" y="0"/>
                      <a:pt x="41275" y="0"/>
                    </a:cubicBezTo>
                    <a:cubicBezTo>
                      <a:pt x="18479" y="0"/>
                      <a:pt x="0" y="18479"/>
                      <a:pt x="0" y="41275"/>
                    </a:cubicBezTo>
                  </a:path>
                </a:pathLst>
              </a:custGeom>
              <a:noFill/>
              <a:ln w="41275">
                <a:solidFill>
                  <a:srgbClr val="FFFFFF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8809038" y="2335213"/>
                <a:ext cx="82550" cy="82550"/>
              </a:xfrm>
              <a:custGeom>
                <a:avLst/>
                <a:gdLst/>
                <a:ahLst/>
                <a:cxnLst/>
                <a:rect l="l" t="t" r="r" b="b"/>
                <a:pathLst>
                  <a:path w="82550" h="82550">
                    <a:moveTo>
                      <a:pt x="0" y="41275"/>
                    </a:moveTo>
                    <a:cubicBezTo>
                      <a:pt x="0" y="64071"/>
                      <a:pt x="18479" y="82550"/>
                      <a:pt x="41275" y="82550"/>
                    </a:cubicBezTo>
                    <a:cubicBezTo>
                      <a:pt x="64071" y="82550"/>
                      <a:pt x="82550" y="64071"/>
                      <a:pt x="82550" y="41275"/>
                    </a:cubicBezTo>
                    <a:cubicBezTo>
                      <a:pt x="82550" y="18479"/>
                      <a:pt x="64071" y="0"/>
                      <a:pt x="41275" y="0"/>
                    </a:cubicBezTo>
                    <a:cubicBezTo>
                      <a:pt x="18479" y="0"/>
                      <a:pt x="0" y="18479"/>
                      <a:pt x="0" y="41275"/>
                    </a:cubicBezTo>
                  </a:path>
                </a:pathLst>
              </a:custGeom>
              <a:noFill/>
              <a:ln w="41275">
                <a:solidFill>
                  <a:srgbClr val="FFFFFF"/>
                </a:solidFill>
              </a:ln>
            </p:spPr>
          </p:sp>
        </p:grpSp>
        <p:sp>
          <p:nvSpPr>
            <p:cNvPr id="23" name="TextBox 23"/>
            <p:cNvSpPr txBox="1"/>
            <p:nvPr/>
          </p:nvSpPr>
          <p:spPr>
            <a:xfrm>
              <a:off x="8442198" y="2917508"/>
              <a:ext cx="1946603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FFFFFF"/>
                  </a:solidFill>
                  <a:latin typeface="Pretendard ExtraBold"/>
                  <a:ea typeface="Pretendard ExtraBold"/>
                  <a:cs typeface="Pretendard ExtraBold"/>
                </a:rPr>
                <a:t>졸업 조건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449056" y="3615690"/>
              <a:ext cx="24172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강사의 직접 조작 없이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449056" y="3996690"/>
              <a:ext cx="26595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시각 요소 하나를 바꾸고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449056" y="4377690"/>
              <a:ext cx="29754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공개 URL에서 다시 플레이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8458200" y="4991100"/>
              <a:ext cx="2819400" cy="9525"/>
            </a:xfrm>
            <a:custGeom>
              <a:avLst/>
              <a:gdLst/>
              <a:ahLst/>
              <a:cxnLst/>
              <a:rect l="l" t="t" r="r" b="b"/>
              <a:pathLst>
                <a:path w="2819400" h="9525">
                  <a:moveTo>
                    <a:pt x="0" y="0"/>
                  </a:moveTo>
                  <a:lnTo>
                    <a:pt x="2819400" y="0"/>
                  </a:lnTo>
                </a:path>
              </a:pathLst>
            </a:custGeom>
            <a:noFill/>
            <a:ln w="14288">
              <a:solidFill>
                <a:srgbClr val="6B7684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8450580" y="5229225"/>
              <a:ext cx="227792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0EAD69"/>
                  </a:solidFill>
                  <a:latin typeface="Pretendard SemiBold"/>
                  <a:ea typeface="Pretendard SemiBold"/>
                  <a:cs typeface="Pretendard SemiBold"/>
                </a:rPr>
                <a:t>전 과정 재현하면 PASS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30" name="TextBox 30"/>
            <p:cNvSpPr txBox="1"/>
            <p:nvPr/>
          </p:nvSpPr>
          <p:spPr>
            <a:xfrm>
              <a:off x="527304" y="6423660"/>
              <a:ext cx="491947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로그인·DB·순위표·멀티플레이·결제는 첫 과정에서 제외합니다.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6963728" cy="1222057"/>
            <a:chOff x="517398" y="384810"/>
            <a:chExt cx="6963728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7330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01 · 시작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3260107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180분 전체 지도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695915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선택→계획→제작→수정→검수→공개의 순서로 갑니다.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62376" y="2698432"/>
            <a:ext cx="11617357" cy="1725169"/>
            <a:chOff x="262376" y="2698432"/>
            <a:chExt cx="11617357" cy="1725169"/>
          </a:xfrm>
        </p:grpSpPr>
        <p:sp>
          <p:nvSpPr>
            <p:cNvPr id="6" name="Line 6"/>
            <p:cNvSpPr/>
            <p:nvPr/>
          </p:nvSpPr>
          <p:spPr>
            <a:xfrm>
              <a:off x="914400" y="3467100"/>
              <a:ext cx="10363200" cy="9525"/>
            </a:xfrm>
            <a:custGeom>
              <a:avLst/>
              <a:gdLst/>
              <a:ahLst/>
              <a:cxnLst/>
              <a:rect l="l" t="t" r="r" b="b"/>
              <a:pathLst>
                <a:path w="10363200" h="9525">
                  <a:moveTo>
                    <a:pt x="0" y="0"/>
                  </a:moveTo>
                  <a:lnTo>
                    <a:pt x="10363200" y="0"/>
                  </a:lnTo>
                </a:path>
              </a:pathLst>
            </a:custGeom>
            <a:noFill/>
            <a:ln w="38100">
              <a:solidFill>
                <a:srgbClr val="E5E8EB"/>
              </a:solidFill>
            </a:ln>
          </p:spPr>
        </p:sp>
        <p:grpSp>
          <p:nvGrpSpPr>
            <p:cNvPr id="11" name="Group 11"/>
            <p:cNvGrpSpPr/>
            <p:nvPr/>
          </p:nvGrpSpPr>
          <p:grpSpPr>
            <a:xfrm>
              <a:off x="262376" y="2698432"/>
              <a:ext cx="1304049" cy="1725169"/>
              <a:chOff x="262376" y="2698432"/>
              <a:chExt cx="1304049" cy="1725169"/>
            </a:xfrm>
          </p:grpSpPr>
          <p:sp>
            <p:nvSpPr>
              <p:cNvPr id="7" name="Ellipse 7"/>
              <p:cNvSpPr/>
              <p:nvPr/>
            </p:nvSpPr>
            <p:spPr>
              <a:xfrm>
                <a:off x="800100" y="3352800"/>
                <a:ext cx="228600" cy="2286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672789" y="2698432"/>
                <a:ext cx="48322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선택</a:t>
                </a:r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707631" y="3854768"/>
                <a:ext cx="41353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0–10</a:t>
                </a:r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262376" y="4159568"/>
                <a:ext cx="130404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게임·제목·색상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758248" y="2698432"/>
              <a:ext cx="1207905" cy="1725169"/>
              <a:chOff x="1758248" y="2698432"/>
              <a:chExt cx="1207905" cy="1725169"/>
            </a:xfrm>
          </p:grpSpPr>
          <p:sp>
            <p:nvSpPr>
              <p:cNvPr id="12" name="Ellipse 12"/>
              <p:cNvSpPr/>
              <p:nvPr/>
            </p:nvSpPr>
            <p:spPr>
              <a:xfrm>
                <a:off x="2247900" y="3352800"/>
                <a:ext cx="228600" cy="2286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1758248" y="2698432"/>
                <a:ext cx="1207905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Codex 준비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2105454" y="3854768"/>
                <a:ext cx="51349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10–30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1823761" y="4159568"/>
                <a:ext cx="107687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앱·전용 폴더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462776" y="2698432"/>
              <a:ext cx="1304049" cy="1725169"/>
              <a:chOff x="3462776" y="2698432"/>
              <a:chExt cx="1304049" cy="1725169"/>
            </a:xfrm>
          </p:grpSpPr>
          <p:sp>
            <p:nvSpPr>
              <p:cNvPr id="17" name="Ellipse 17"/>
              <p:cNvSpPr/>
              <p:nvPr/>
            </p:nvSpPr>
            <p:spPr>
              <a:xfrm>
                <a:off x="4000500" y="3352800"/>
                <a:ext cx="228600" cy="2286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3575822" y="2698432"/>
                <a:ext cx="1077957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규칙·계획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3858054" y="3854768"/>
                <a:ext cx="51349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30–60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3462776" y="4159568"/>
                <a:ext cx="130404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목표·조작·승인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5736507" y="2698432"/>
              <a:ext cx="795185" cy="1725169"/>
              <a:chOff x="5736507" y="2698432"/>
              <a:chExt cx="795185" cy="1725169"/>
            </a:xfrm>
          </p:grpSpPr>
          <p:sp>
            <p:nvSpPr>
              <p:cNvPr id="22" name="Ellipse 22"/>
              <p:cNvSpPr/>
              <p:nvPr/>
            </p:nvSpPr>
            <p:spPr>
              <a:xfrm>
                <a:off x="6000750" y="3333750"/>
                <a:ext cx="266700" cy="2667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5892489" y="2698432"/>
                <a:ext cx="48322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제작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5877354" y="3854768"/>
                <a:ext cx="51349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60–95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5736507" y="4159568"/>
                <a:ext cx="79518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첫 플레이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7351928" y="2698432"/>
              <a:ext cx="1031443" cy="1725169"/>
              <a:chOff x="7351928" y="2698432"/>
              <a:chExt cx="1031443" cy="1725169"/>
            </a:xfrm>
          </p:grpSpPr>
          <p:sp>
            <p:nvSpPr>
              <p:cNvPr id="27" name="Ellipse 27"/>
              <p:cNvSpPr/>
              <p:nvPr/>
            </p:nvSpPr>
            <p:spPr>
              <a:xfrm>
                <a:off x="7753350" y="3352800"/>
                <a:ext cx="228600" cy="2286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7626039" y="2698432"/>
                <a:ext cx="48322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맞춤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560926" y="3854768"/>
                <a:ext cx="61344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95–120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7351928" y="4159568"/>
                <a:ext cx="103144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한 요소 변경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8949176" y="2698432"/>
              <a:ext cx="1304049" cy="1725169"/>
              <a:chOff x="8949176" y="2698432"/>
              <a:chExt cx="1304049" cy="1725169"/>
            </a:xfrm>
          </p:grpSpPr>
          <p:sp>
            <p:nvSpPr>
              <p:cNvPr id="32" name="Ellipse 32"/>
              <p:cNvSpPr/>
              <p:nvPr/>
            </p:nvSpPr>
            <p:spPr>
              <a:xfrm>
                <a:off x="9486900" y="3352800"/>
                <a:ext cx="228600" cy="2286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9062222" y="2698432"/>
                <a:ext cx="1077957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검수·수정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9244498" y="3854768"/>
                <a:ext cx="71340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120–140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8949176" y="4159568"/>
                <a:ext cx="130404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입력·규칙·오류</a:t>
                </a:r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10675468" y="2698432"/>
              <a:ext cx="1204265" cy="1725169"/>
              <a:chOff x="10675468" y="2698432"/>
              <a:chExt cx="1204265" cy="1725169"/>
            </a:xfrm>
          </p:grpSpPr>
          <p:sp>
            <p:nvSpPr>
              <p:cNvPr id="37" name="Ellipse 37"/>
              <p:cNvSpPr/>
              <p:nvPr/>
            </p:nvSpPr>
            <p:spPr>
              <a:xfrm>
                <a:off x="11144250" y="3333750"/>
                <a:ext cx="266700" cy="266700"/>
              </a:xfrm>
              <a:prstGeom prst="ellipse">
                <a:avLst/>
              </a:prstGeom>
              <a:solidFill>
                <a:srgbClr val="0EAD69"/>
              </a:solidFill>
              <a:ln>
                <a:noFill/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10738622" y="2698432"/>
                <a:ext cx="1077957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공개·복습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10920898" y="3854768"/>
                <a:ext cx="71340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140–180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10675468" y="4159568"/>
                <a:ext cx="120426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191F28"/>
                    </a:solidFill>
                    <a:latin typeface="Pretendard"/>
                    <a:ea typeface="Pretendard"/>
                    <a:cs typeface="Pretendard"/>
                  </a:rPr>
                  <a:t>URL·휴대전화</a:t>
                </a:r>
              </a:p>
            </p:txBody>
          </p:sp>
        </p:grpSp>
      </p:grpSp>
      <p:grpSp>
        <p:nvGrpSpPr>
          <p:cNvPr id="48" name="Group 48"/>
          <p:cNvGrpSpPr/>
          <p:nvPr/>
        </p:nvGrpSpPr>
        <p:grpSpPr>
          <a:xfrm>
            <a:off x="914400" y="4953000"/>
            <a:ext cx="10363200" cy="819150"/>
            <a:chOff x="914400" y="4953000"/>
            <a:chExt cx="10363200" cy="819150"/>
          </a:xfrm>
        </p:grpSpPr>
        <p:sp>
          <p:nvSpPr>
            <p:cNvPr id="43" name="Rectangle 43"/>
            <p:cNvSpPr/>
            <p:nvPr/>
          </p:nvSpPr>
          <p:spPr>
            <a:xfrm>
              <a:off x="914400" y="4953000"/>
              <a:ext cx="10363200" cy="819150"/>
            </a:xfrm>
            <a:prstGeom prst="roundRect">
              <a:avLst>
                <a:gd name="adj" fmla="val 13953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1172718" y="5136832"/>
              <a:ext cx="162604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세 번 멈춰 확인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173480" y="5457825"/>
              <a:ext cx="153981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60분 · 계획 승인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3992880" y="5457825"/>
              <a:ext cx="153981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95분 · 첫 플레이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6812280" y="5457825"/>
              <a:ext cx="307695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180분 · 공개 URL 모바일 플레이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49" name="TextBox 49"/>
            <p:cNvSpPr txBox="1"/>
            <p:nvPr/>
          </p:nvSpPr>
          <p:spPr>
            <a:xfrm>
              <a:off x="527304" y="6423660"/>
              <a:ext cx="394578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설치 문제가 길어지면 준비 예제로 흐름을 이어갑니다.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5797582" cy="1222057"/>
            <a:chOff x="517398" y="384810"/>
            <a:chExt cx="5797582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7330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01 · 시작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3415947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안전한 작업 범위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57930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폴더 범위와 최종 승인은 사람이 정합니다.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14350" y="1960245"/>
            <a:ext cx="3900737" cy="3975544"/>
            <a:chOff x="514350" y="1960245"/>
            <a:chExt cx="3900737" cy="3975544"/>
          </a:xfrm>
        </p:grpSpPr>
        <p:grpSp>
          <p:nvGrpSpPr>
            <p:cNvPr id="9" name="Group 9"/>
            <p:cNvGrpSpPr/>
            <p:nvPr/>
          </p:nvGrpSpPr>
          <p:grpSpPr>
            <a:xfrm>
              <a:off x="514350" y="1960245"/>
              <a:ext cx="2004327" cy="1441894"/>
              <a:chOff x="514350" y="1960245"/>
              <a:chExt cx="2004327" cy="1441894"/>
            </a:xfrm>
          </p:grpSpPr>
          <p:sp>
            <p:nvSpPr>
              <p:cNvPr id="6" name="TextBox 6"/>
              <p:cNvSpPr txBox="1"/>
              <p:nvPr/>
            </p:nvSpPr>
            <p:spPr>
              <a:xfrm>
                <a:off x="514350" y="1960245"/>
                <a:ext cx="644496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900" b="1" dirty="0">
                    <a:solidFill>
                      <a:srgbClr val="3182F6"/>
                    </a:solidFill>
                    <a:latin typeface="Pretendard ExtraBold"/>
                    <a:ea typeface="Pretendard ExtraBold"/>
                    <a:cs typeface="Pretendard ExtraBold"/>
                  </a:rPr>
                  <a:t>01</a:t>
                </a:r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523494" y="2666048"/>
                <a:ext cx="183899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9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전용 게임 폴더</a:t>
                </a:r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525018" y="3079432"/>
                <a:ext cx="1993659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다른 업무 파일 제외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514350" y="3560445"/>
              <a:ext cx="2961132" cy="1441894"/>
              <a:chOff x="514350" y="3560445"/>
              <a:chExt cx="2961132" cy="1441894"/>
            </a:xfrm>
          </p:grpSpPr>
          <p:sp>
            <p:nvSpPr>
              <p:cNvPr id="10" name="TextBox 10"/>
              <p:cNvSpPr txBox="1"/>
              <p:nvPr/>
            </p:nvSpPr>
            <p:spPr>
              <a:xfrm>
                <a:off x="514350" y="3560445"/>
                <a:ext cx="644496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900" b="1" dirty="0">
                    <a:solidFill>
                      <a:srgbClr val="191F28"/>
                    </a:solidFill>
                    <a:latin typeface="Pretendard ExtraBold"/>
                    <a:ea typeface="Pretendard ExtraBold"/>
                    <a:cs typeface="Pretendard ExtraBold"/>
                  </a:rPr>
                  <a:t>02</a:t>
                </a:r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523494" y="4266248"/>
                <a:ext cx="183899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9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기능 범위 잠금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525018" y="4679632"/>
                <a:ext cx="2950464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로그인·DB·멀티플레이 제외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514350" y="5160645"/>
              <a:ext cx="3900737" cy="775144"/>
              <a:chOff x="514350" y="5160645"/>
              <a:chExt cx="3900737" cy="775144"/>
            </a:xfrm>
          </p:grpSpPr>
          <p:sp>
            <p:nvSpPr>
              <p:cNvPr id="14" name="TextBox 14"/>
              <p:cNvSpPr txBox="1"/>
              <p:nvPr/>
            </p:nvSpPr>
            <p:spPr>
              <a:xfrm>
                <a:off x="514350" y="5160645"/>
                <a:ext cx="644496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900" b="1" dirty="0">
                    <a:solidFill>
                      <a:srgbClr val="0EAD69"/>
                    </a:solidFill>
                    <a:latin typeface="Pretendard ExtraBold"/>
                    <a:ea typeface="Pretendard ExtraBold"/>
                    <a:cs typeface="Pretendard ExtraBold"/>
                  </a:rPr>
                  <a:t>03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1666494" y="5218748"/>
                <a:ext cx="2748593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9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최종 공개는 직접 승인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1668018" y="5613082"/>
                <a:ext cx="1993659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플레이 검수 후 결정</a:t>
                </a:r>
              </a:p>
            </p:txBody>
          </p:sp>
        </p:grpSp>
      </p:grpSp>
      <p:grpSp>
        <p:nvGrpSpPr>
          <p:cNvPr id="24" name="Group 24"/>
          <p:cNvGrpSpPr/>
          <p:nvPr/>
        </p:nvGrpSpPr>
        <p:grpSpPr>
          <a:xfrm>
            <a:off x="4495800" y="1752600"/>
            <a:ext cx="7162800" cy="4171950"/>
            <a:chOff x="4495800" y="1752600"/>
            <a:chExt cx="7162800" cy="4171950"/>
          </a:xfrm>
        </p:grpSpPr>
        <p:sp>
          <p:nvSpPr>
            <p:cNvPr id="19" name="Rectangle 19"/>
            <p:cNvSpPr/>
            <p:nvPr/>
          </p:nvSpPr>
          <p:spPr>
            <a:xfrm>
              <a:off x="4495800" y="1752600"/>
              <a:ext cx="7162800" cy="4171950"/>
            </a:xfrm>
            <a:prstGeom prst="roundRect">
              <a:avLst>
                <a:gd name="adj" fmla="val 2740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pic>
          <p:nvPicPr>
            <p:cNvPr id="20" name="Image 2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30140" y="1866900"/>
              <a:ext cx="6294120" cy="3933825"/>
            </a:xfrm>
            <a:prstGeom prst="rect">
              <a:avLst/>
            </a:prstGeom>
          </p:spPr>
        </p:pic>
        <p:sp>
          <p:nvSpPr>
            <p:cNvPr id="21" name="Rectangle 21"/>
            <p:cNvSpPr/>
            <p:nvPr/>
          </p:nvSpPr>
          <p:spPr>
            <a:xfrm>
              <a:off x="9048750" y="5105400"/>
              <a:ext cx="2266950" cy="495300"/>
            </a:xfrm>
            <a:prstGeom prst="roundRect">
              <a:avLst>
                <a:gd name="adj" fmla="val 23077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22" name="Freeform 22"/>
            <p:cNvSpPr/>
            <p:nvPr/>
          </p:nvSpPr>
          <p:spPr>
            <a:xfrm>
              <a:off x="9272588" y="5264150"/>
              <a:ext cx="200026" cy="166688"/>
            </a:xfrm>
            <a:custGeom>
              <a:avLst/>
              <a:gdLst/>
              <a:ahLst/>
              <a:cxnLst/>
              <a:rect l="l" t="t" r="r" b="b"/>
              <a:pathLst>
                <a:path w="200026" h="166688">
                  <a:moveTo>
                    <a:pt x="22225" y="0"/>
                  </a:moveTo>
                  <a:lnTo>
                    <a:pt x="66675" y="0"/>
                  </a:lnTo>
                  <a:lnTo>
                    <a:pt x="100013" y="33338"/>
                  </a:lnTo>
                  <a:lnTo>
                    <a:pt x="177801" y="33338"/>
                  </a:lnTo>
                  <a:cubicBezTo>
                    <a:pt x="190075" y="33338"/>
                    <a:pt x="200026" y="43288"/>
                    <a:pt x="200026" y="55563"/>
                  </a:cubicBezTo>
                  <a:lnTo>
                    <a:pt x="200026" y="144463"/>
                  </a:lnTo>
                  <a:cubicBezTo>
                    <a:pt x="200026" y="156737"/>
                    <a:pt x="190075" y="166688"/>
                    <a:pt x="177801" y="166688"/>
                  </a:cubicBezTo>
                  <a:lnTo>
                    <a:pt x="22225" y="166688"/>
                  </a:lnTo>
                  <a:cubicBezTo>
                    <a:pt x="9950" y="166688"/>
                    <a:pt x="0" y="156737"/>
                    <a:pt x="0" y="144463"/>
                  </a:cubicBezTo>
                  <a:lnTo>
                    <a:pt x="0" y="22225"/>
                  </a:lnTo>
                  <a:cubicBezTo>
                    <a:pt x="0" y="9950"/>
                    <a:pt x="9950" y="0"/>
                    <a:pt x="22225" y="0"/>
                  </a:cubicBezTo>
                </a:path>
              </a:pathLst>
            </a:custGeom>
            <a:noFill/>
            <a:ln w="22225">
              <a:solidFill>
                <a:srgbClr val="FFFFFF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651492" y="5283518"/>
              <a:ext cx="165480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의도한 폴더만 보임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27304" y="6099810"/>
            <a:ext cx="11137392" cy="558546"/>
            <a:chOff x="527304" y="6099810"/>
            <a:chExt cx="11137392" cy="558546"/>
          </a:xfrm>
        </p:grpSpPr>
        <p:sp>
          <p:nvSpPr>
            <p:cNvPr id="25" name="TextBox 25"/>
            <p:cNvSpPr txBox="1"/>
            <p:nvPr/>
          </p:nvSpPr>
          <p:spPr>
            <a:xfrm>
              <a:off x="527304" y="6099810"/>
              <a:ext cx="52614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F04452"/>
                  </a:solidFill>
                  <a:latin typeface="Pretendard"/>
                  <a:ea typeface="Pretendard"/>
                  <a:cs typeface="Pretendard"/>
                </a:rPr>
                <a:t>비밀번호·인증번호·API 키는 강사나 Codex 대화에 입력하지 않습니다.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27304" y="6423660"/>
              <a:ext cx="504428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공식 출처 · developers.openai.com/codex/app · 2026-08-28 확인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7811834" cy="1222057"/>
            <a:chOff x="517398" y="384810"/>
            <a:chExt cx="7811834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6829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02 · 게임 선택과 기획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5909379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블록 퍼즐과 미로의 규칙 비교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780726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블록 퍼즐은 줄·점수, 미로는 이동·타이머가 핵심입니다.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533400" y="1809750"/>
            <a:ext cx="11125200" cy="3829050"/>
            <a:chOff x="533400" y="1809750"/>
            <a:chExt cx="11125200" cy="3829050"/>
          </a:xfrm>
        </p:grpSpPr>
        <p:sp>
          <p:nvSpPr>
            <p:cNvPr id="6" name="Rectangle 6"/>
            <p:cNvSpPr/>
            <p:nvPr/>
          </p:nvSpPr>
          <p:spPr>
            <a:xfrm>
              <a:off x="533400" y="1809750"/>
              <a:ext cx="11125200" cy="3829050"/>
            </a:xfrm>
            <a:prstGeom prst="roundRect">
              <a:avLst>
                <a:gd name="adj" fmla="val 3980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7" name="Rectangle 7"/>
            <p:cNvSpPr/>
            <p:nvPr/>
          </p:nvSpPr>
          <p:spPr>
            <a:xfrm>
              <a:off x="533400" y="1809750"/>
              <a:ext cx="11125200" cy="704850"/>
            </a:xfrm>
            <a:prstGeom prst="roundRect">
              <a:avLst>
                <a:gd name="adj" fmla="val 21622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533400" y="2286000"/>
              <a:ext cx="11125200" cy="228600"/>
            </a:xfrm>
            <a:prstGeom prst="rect">
              <a:avLst/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810768" y="206978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규칙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3412331" y="2040731"/>
              <a:ext cx="242888" cy="242888"/>
            </a:xfrm>
            <a:custGeom>
              <a:avLst/>
              <a:gdLst/>
              <a:ahLst/>
              <a:cxnLst/>
              <a:rect l="l" t="t" r="r" b="b"/>
              <a:pathLst>
                <a:path w="242888" h="242888">
                  <a:moveTo>
                    <a:pt x="13494" y="53975"/>
                  </a:moveTo>
                  <a:lnTo>
                    <a:pt x="53975" y="53975"/>
                  </a:lnTo>
                  <a:cubicBezTo>
                    <a:pt x="61428" y="53975"/>
                    <a:pt x="67469" y="47934"/>
                    <a:pt x="67469" y="40481"/>
                  </a:cubicBezTo>
                  <a:lnTo>
                    <a:pt x="67469" y="26988"/>
                  </a:lnTo>
                  <a:cubicBezTo>
                    <a:pt x="67469" y="12083"/>
                    <a:pt x="79552" y="0"/>
                    <a:pt x="94456" y="0"/>
                  </a:cubicBezTo>
                  <a:cubicBezTo>
                    <a:pt x="109361" y="0"/>
                    <a:pt x="121444" y="12083"/>
                    <a:pt x="121444" y="26988"/>
                  </a:cubicBezTo>
                  <a:lnTo>
                    <a:pt x="121444" y="40481"/>
                  </a:lnTo>
                  <a:cubicBezTo>
                    <a:pt x="121444" y="47934"/>
                    <a:pt x="127485" y="53975"/>
                    <a:pt x="134938" y="53975"/>
                  </a:cubicBezTo>
                  <a:lnTo>
                    <a:pt x="175419" y="53975"/>
                  </a:lnTo>
                  <a:cubicBezTo>
                    <a:pt x="182872" y="53975"/>
                    <a:pt x="188913" y="60016"/>
                    <a:pt x="188913" y="67469"/>
                  </a:cubicBezTo>
                  <a:lnTo>
                    <a:pt x="188913" y="107950"/>
                  </a:lnTo>
                  <a:cubicBezTo>
                    <a:pt x="188913" y="115403"/>
                    <a:pt x="194954" y="121444"/>
                    <a:pt x="202407" y="121444"/>
                  </a:cubicBezTo>
                  <a:lnTo>
                    <a:pt x="215901" y="121444"/>
                  </a:lnTo>
                  <a:cubicBezTo>
                    <a:pt x="230805" y="121444"/>
                    <a:pt x="242888" y="133527"/>
                    <a:pt x="242888" y="148432"/>
                  </a:cubicBezTo>
                  <a:cubicBezTo>
                    <a:pt x="242888" y="163336"/>
                    <a:pt x="230805" y="175419"/>
                    <a:pt x="215901" y="175419"/>
                  </a:cubicBezTo>
                  <a:lnTo>
                    <a:pt x="202407" y="175419"/>
                  </a:lnTo>
                  <a:cubicBezTo>
                    <a:pt x="194954" y="175419"/>
                    <a:pt x="188913" y="181461"/>
                    <a:pt x="188913" y="188913"/>
                  </a:cubicBezTo>
                  <a:lnTo>
                    <a:pt x="188913" y="229394"/>
                  </a:lnTo>
                  <a:cubicBezTo>
                    <a:pt x="188913" y="236847"/>
                    <a:pt x="182872" y="242888"/>
                    <a:pt x="175419" y="242888"/>
                  </a:cubicBezTo>
                  <a:lnTo>
                    <a:pt x="134938" y="242888"/>
                  </a:lnTo>
                  <a:cubicBezTo>
                    <a:pt x="127485" y="242888"/>
                    <a:pt x="121444" y="236847"/>
                    <a:pt x="121444" y="229394"/>
                  </a:cubicBezTo>
                  <a:lnTo>
                    <a:pt x="121444" y="215901"/>
                  </a:lnTo>
                  <a:cubicBezTo>
                    <a:pt x="121444" y="200996"/>
                    <a:pt x="109361" y="188913"/>
                    <a:pt x="94456" y="188913"/>
                  </a:cubicBezTo>
                  <a:cubicBezTo>
                    <a:pt x="79552" y="188913"/>
                    <a:pt x="67469" y="200996"/>
                    <a:pt x="67469" y="215901"/>
                  </a:cubicBezTo>
                  <a:lnTo>
                    <a:pt x="67469" y="229394"/>
                  </a:lnTo>
                  <a:cubicBezTo>
                    <a:pt x="67469" y="236847"/>
                    <a:pt x="61428" y="242888"/>
                    <a:pt x="53975" y="242888"/>
                  </a:cubicBezTo>
                  <a:lnTo>
                    <a:pt x="13494" y="242888"/>
                  </a:lnTo>
                  <a:cubicBezTo>
                    <a:pt x="6041" y="242888"/>
                    <a:pt x="0" y="236847"/>
                    <a:pt x="0" y="229394"/>
                  </a:cubicBezTo>
                  <a:lnTo>
                    <a:pt x="0" y="188913"/>
                  </a:lnTo>
                  <a:cubicBezTo>
                    <a:pt x="0" y="181461"/>
                    <a:pt x="6041" y="175419"/>
                    <a:pt x="13494" y="175419"/>
                  </a:cubicBezTo>
                  <a:lnTo>
                    <a:pt x="26988" y="175419"/>
                  </a:lnTo>
                  <a:cubicBezTo>
                    <a:pt x="41892" y="175419"/>
                    <a:pt x="53975" y="163336"/>
                    <a:pt x="53975" y="148432"/>
                  </a:cubicBezTo>
                  <a:cubicBezTo>
                    <a:pt x="53975" y="133527"/>
                    <a:pt x="41892" y="121444"/>
                    <a:pt x="26988" y="121444"/>
                  </a:cubicBezTo>
                  <a:lnTo>
                    <a:pt x="13494" y="121444"/>
                  </a:lnTo>
                  <a:cubicBezTo>
                    <a:pt x="6041" y="121444"/>
                    <a:pt x="0" y="115403"/>
                    <a:pt x="0" y="107950"/>
                  </a:cubicBezTo>
                  <a:lnTo>
                    <a:pt x="0" y="67469"/>
                  </a:lnTo>
                  <a:cubicBezTo>
                    <a:pt x="0" y="60016"/>
                    <a:pt x="6041" y="53975"/>
                    <a:pt x="13494" y="53975"/>
                  </a:cubicBezTo>
                </a:path>
              </a:pathLst>
            </a:custGeom>
            <a:noFill/>
            <a:ln w="26988">
              <a:solidFill>
                <a:srgbClr val="3182F6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3839718" y="2069782"/>
              <a:ext cx="101964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블록 퍼즐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7889081" y="2040731"/>
              <a:ext cx="242888" cy="242888"/>
              <a:chOff x="7889081" y="2040731"/>
              <a:chExt cx="242888" cy="24288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7889081" y="2229644"/>
                <a:ext cx="53975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53975" h="53975">
                    <a:moveTo>
                      <a:pt x="0" y="26988"/>
                    </a:moveTo>
                    <a:cubicBezTo>
                      <a:pt x="0" y="41892"/>
                      <a:pt x="12083" y="53975"/>
                      <a:pt x="26988" y="53975"/>
                    </a:cubicBezTo>
                    <a:cubicBezTo>
                      <a:pt x="41892" y="53975"/>
                      <a:pt x="53975" y="41892"/>
                      <a:pt x="53975" y="26988"/>
                    </a:cubicBezTo>
                    <a:cubicBezTo>
                      <a:pt x="53975" y="12083"/>
                      <a:pt x="41892" y="0"/>
                      <a:pt x="26988" y="0"/>
                    </a:cubicBezTo>
                    <a:cubicBezTo>
                      <a:pt x="12083" y="0"/>
                      <a:pt x="0" y="12083"/>
                      <a:pt x="0" y="26988"/>
                    </a:cubicBezTo>
                  </a:path>
                </a:pathLst>
              </a:custGeom>
              <a:noFill/>
              <a:ln w="26988">
                <a:solidFill>
                  <a:srgbClr val="0EAD69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8077994" y="2040731"/>
                <a:ext cx="53975" cy="53975"/>
              </a:xfrm>
              <a:custGeom>
                <a:avLst/>
                <a:gdLst/>
                <a:ahLst/>
                <a:cxnLst/>
                <a:rect l="l" t="t" r="r" b="b"/>
                <a:pathLst>
                  <a:path w="53975" h="53975">
                    <a:moveTo>
                      <a:pt x="26988" y="53975"/>
                    </a:moveTo>
                    <a:cubicBezTo>
                      <a:pt x="41892" y="53975"/>
                      <a:pt x="53975" y="41892"/>
                      <a:pt x="53975" y="26988"/>
                    </a:cubicBezTo>
                    <a:cubicBezTo>
                      <a:pt x="53975" y="12083"/>
                      <a:pt x="41892" y="0"/>
                      <a:pt x="26988" y="0"/>
                    </a:cubicBezTo>
                    <a:cubicBezTo>
                      <a:pt x="12083" y="0"/>
                      <a:pt x="0" y="12083"/>
                      <a:pt x="0" y="26988"/>
                    </a:cubicBezTo>
                    <a:cubicBezTo>
                      <a:pt x="0" y="41892"/>
                      <a:pt x="12083" y="53975"/>
                      <a:pt x="26988" y="53975"/>
                    </a:cubicBezTo>
                  </a:path>
                </a:pathLst>
              </a:custGeom>
              <a:noFill/>
              <a:ln w="26988">
                <a:solidFill>
                  <a:srgbClr val="0EAD69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7916069" y="2067719"/>
                <a:ext cx="202407" cy="188913"/>
              </a:xfrm>
              <a:custGeom>
                <a:avLst/>
                <a:gdLst/>
                <a:ahLst/>
                <a:cxnLst/>
                <a:rect l="l" t="t" r="r" b="b"/>
                <a:pathLst>
                  <a:path w="202407" h="188913">
                    <a:moveTo>
                      <a:pt x="80963" y="188913"/>
                    </a:moveTo>
                    <a:lnTo>
                      <a:pt x="155178" y="188913"/>
                    </a:lnTo>
                    <a:cubicBezTo>
                      <a:pt x="181262" y="188913"/>
                      <a:pt x="202407" y="167768"/>
                      <a:pt x="202407" y="141685"/>
                    </a:cubicBezTo>
                    <a:cubicBezTo>
                      <a:pt x="202407" y="115601"/>
                      <a:pt x="181262" y="94456"/>
                      <a:pt x="155178" y="94456"/>
                    </a:cubicBezTo>
                    <a:lnTo>
                      <a:pt x="47228" y="94456"/>
                    </a:lnTo>
                    <a:cubicBezTo>
                      <a:pt x="21145" y="94456"/>
                      <a:pt x="0" y="73312"/>
                      <a:pt x="0" y="47228"/>
                    </a:cubicBezTo>
                    <a:cubicBezTo>
                      <a:pt x="0" y="21145"/>
                      <a:pt x="21145" y="0"/>
                      <a:pt x="47228" y="0"/>
                    </a:cubicBezTo>
                    <a:lnTo>
                      <a:pt x="107950" y="0"/>
                    </a:lnTo>
                  </a:path>
                </a:pathLst>
              </a:custGeom>
              <a:noFill/>
              <a:ln w="26988">
                <a:solidFill>
                  <a:srgbClr val="0EAD69"/>
                </a:solidFill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8316468" y="2069782"/>
              <a:ext cx="94968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미로찾기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2857500" y="2514600"/>
              <a:ext cx="9525" cy="3124200"/>
            </a:xfrm>
            <a:custGeom>
              <a:avLst/>
              <a:gdLst/>
              <a:ahLst/>
              <a:cxnLst/>
              <a:rect l="l" t="t" r="r" b="b"/>
              <a:pathLst>
                <a:path w="9525" h="3124200">
                  <a:moveTo>
                    <a:pt x="0" y="0"/>
                  </a:moveTo>
                  <a:lnTo>
                    <a:pt x="0" y="312420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8" name="Line 18"/>
            <p:cNvSpPr/>
            <p:nvPr/>
          </p:nvSpPr>
          <p:spPr>
            <a:xfrm>
              <a:off x="7334250" y="2514600"/>
              <a:ext cx="9525" cy="3124200"/>
            </a:xfrm>
            <a:custGeom>
              <a:avLst/>
              <a:gdLst/>
              <a:ahLst/>
              <a:cxnLst/>
              <a:rect l="l" t="t" r="r" b="b"/>
              <a:pathLst>
                <a:path w="9525" h="3124200">
                  <a:moveTo>
                    <a:pt x="0" y="0"/>
                  </a:moveTo>
                  <a:lnTo>
                    <a:pt x="0" y="312420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9" name="Line 19"/>
            <p:cNvSpPr/>
            <p:nvPr/>
          </p:nvSpPr>
          <p:spPr>
            <a:xfrm>
              <a:off x="533400" y="329565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20" name="Line 20"/>
            <p:cNvSpPr/>
            <p:nvPr/>
          </p:nvSpPr>
          <p:spPr>
            <a:xfrm>
              <a:off x="533400" y="407670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21" name="Line 21"/>
            <p:cNvSpPr/>
            <p:nvPr/>
          </p:nvSpPr>
          <p:spPr>
            <a:xfrm>
              <a:off x="533400" y="4857750"/>
              <a:ext cx="11125200" cy="9525"/>
            </a:xfrm>
            <a:custGeom>
              <a:avLst/>
              <a:gdLst/>
              <a:ahLst/>
              <a:cxnLst/>
              <a:rect l="l" t="t" r="r" b="b"/>
              <a:pathLst>
                <a:path w="11125200" h="9525">
                  <a:moveTo>
                    <a:pt x="0" y="0"/>
                  </a:moveTo>
                  <a:lnTo>
                    <a:pt x="111252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10768" y="283178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목표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134868" y="2831782"/>
              <a:ext cx="221578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블록을 쌓아 줄을 제거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11618" y="2831782"/>
              <a:ext cx="281551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출발점에서 도착점까지 이동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10768" y="361283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조작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134868" y="3612832"/>
              <a:ext cx="232684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좌우·회전·빠른 내리기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11618" y="3612832"/>
              <a:ext cx="141613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상하좌우 이동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10768" y="439388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성공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3134868" y="4393882"/>
              <a:ext cx="199365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줄 제거로 점수 증가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11618" y="4393882"/>
              <a:ext cx="141613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도착점에 도달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810768" y="5174932"/>
              <a:ext cx="4832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실패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3134868" y="5174932"/>
              <a:ext cx="192702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블록이 위까지 쌓임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11618" y="5174932"/>
              <a:ext cx="199365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시간 초과 또는 포기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33400" y="5867400"/>
            <a:ext cx="11125200" cy="346901"/>
            <a:chOff x="533400" y="5867400"/>
            <a:chExt cx="11125200" cy="346901"/>
          </a:xfrm>
        </p:grpSpPr>
        <p:sp>
          <p:nvSpPr>
            <p:cNvPr id="35" name="Rectangle 35"/>
            <p:cNvSpPr/>
            <p:nvPr/>
          </p:nvSpPr>
          <p:spPr>
            <a:xfrm>
              <a:off x="533400" y="5867400"/>
              <a:ext cx="11125200" cy="342900"/>
            </a:xfrm>
            <a:prstGeom prst="roundRect">
              <a:avLst>
                <a:gd name="adj" fmla="val 27778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3035960" y="5950268"/>
              <a:ext cx="612007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지금 하나를 선택하고 목표·조작·성공·실패를 자신의 말로 설명하세요.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38" name="TextBox 38"/>
            <p:cNvSpPr txBox="1"/>
            <p:nvPr/>
          </p:nvSpPr>
          <p:spPr>
            <a:xfrm>
              <a:off x="527304" y="6423660"/>
              <a:ext cx="255651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두 게임을 동시에 만들지 않습니다.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7720965" cy="1222057"/>
            <a:chOff x="517398" y="384810"/>
            <a:chExt cx="7720965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6829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02 · 게임 선택과 기획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4128356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내 게임 한 장 기획서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771639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제목·색상·배경·모양을 먼저 정하면 요청이 쉬워집니다.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33400" y="1752600"/>
            <a:ext cx="7429500" cy="4171950"/>
            <a:chOff x="533400" y="1752600"/>
            <a:chExt cx="7429500" cy="4171950"/>
          </a:xfrm>
        </p:grpSpPr>
        <p:sp>
          <p:nvSpPr>
            <p:cNvPr id="6" name="Rectangle 6"/>
            <p:cNvSpPr/>
            <p:nvPr/>
          </p:nvSpPr>
          <p:spPr>
            <a:xfrm>
              <a:off x="533400" y="1752600"/>
              <a:ext cx="7429500" cy="4171950"/>
            </a:xfrm>
            <a:prstGeom prst="roundRect">
              <a:avLst>
                <a:gd name="adj" fmla="val 2740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7" name="Rectangle 7"/>
            <p:cNvSpPr/>
            <p:nvPr/>
          </p:nvSpPr>
          <p:spPr>
            <a:xfrm>
              <a:off x="533400" y="1752600"/>
              <a:ext cx="7429500" cy="552450"/>
            </a:xfrm>
            <a:prstGeom prst="roundRect">
              <a:avLst>
                <a:gd name="adj" fmla="val 20690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533400" y="2133600"/>
              <a:ext cx="7429500" cy="171450"/>
            </a:xfrm>
            <a:prstGeom prst="rect">
              <a:avLst/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791718" y="1936432"/>
              <a:ext cx="155607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게임 기획 입력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2628900" y="2305050"/>
              <a:ext cx="9525" cy="3619500"/>
            </a:xfrm>
            <a:custGeom>
              <a:avLst/>
              <a:gdLst/>
              <a:ahLst/>
              <a:cxnLst/>
              <a:rect l="l" t="t" r="r" b="b"/>
              <a:pathLst>
                <a:path w="9525" h="3619500">
                  <a:moveTo>
                    <a:pt x="0" y="0"/>
                  </a:moveTo>
                  <a:lnTo>
                    <a:pt x="0" y="361950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533400" y="2819400"/>
              <a:ext cx="7429500" cy="9525"/>
            </a:xfrm>
            <a:custGeom>
              <a:avLst/>
              <a:gdLst/>
              <a:ahLst/>
              <a:cxnLst/>
              <a:rect l="l" t="t" r="r" b="b"/>
              <a:pathLst>
                <a:path w="7429500" h="9525">
                  <a:moveTo>
                    <a:pt x="0" y="0"/>
                  </a:moveTo>
                  <a:lnTo>
                    <a:pt x="74295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533400" y="3333750"/>
              <a:ext cx="7429500" cy="9525"/>
            </a:xfrm>
            <a:custGeom>
              <a:avLst/>
              <a:gdLst/>
              <a:ahLst/>
              <a:cxnLst/>
              <a:rect l="l" t="t" r="r" b="b"/>
              <a:pathLst>
                <a:path w="7429500" h="9525">
                  <a:moveTo>
                    <a:pt x="0" y="0"/>
                  </a:moveTo>
                  <a:lnTo>
                    <a:pt x="74295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533400" y="3848100"/>
              <a:ext cx="7429500" cy="9525"/>
            </a:xfrm>
            <a:custGeom>
              <a:avLst/>
              <a:gdLst/>
              <a:ahLst/>
              <a:cxnLst/>
              <a:rect l="l" t="t" r="r" b="b"/>
              <a:pathLst>
                <a:path w="7429500" h="9525">
                  <a:moveTo>
                    <a:pt x="0" y="0"/>
                  </a:moveTo>
                  <a:lnTo>
                    <a:pt x="74295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533400" y="4362450"/>
              <a:ext cx="7429500" cy="9525"/>
            </a:xfrm>
            <a:custGeom>
              <a:avLst/>
              <a:gdLst/>
              <a:ahLst/>
              <a:cxnLst/>
              <a:rect l="l" t="t" r="r" b="b"/>
              <a:pathLst>
                <a:path w="7429500" h="9525">
                  <a:moveTo>
                    <a:pt x="0" y="0"/>
                  </a:moveTo>
                  <a:lnTo>
                    <a:pt x="74295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5" name="Line 15"/>
            <p:cNvSpPr/>
            <p:nvPr/>
          </p:nvSpPr>
          <p:spPr>
            <a:xfrm>
              <a:off x="533400" y="4876800"/>
              <a:ext cx="7429500" cy="9525"/>
            </a:xfrm>
            <a:custGeom>
              <a:avLst/>
              <a:gdLst/>
              <a:ahLst/>
              <a:cxnLst/>
              <a:rect l="l" t="t" r="r" b="b"/>
              <a:pathLst>
                <a:path w="7429500" h="9525">
                  <a:moveTo>
                    <a:pt x="0" y="0"/>
                  </a:moveTo>
                  <a:lnTo>
                    <a:pt x="74295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6" name="Line 16"/>
            <p:cNvSpPr/>
            <p:nvPr/>
          </p:nvSpPr>
          <p:spPr>
            <a:xfrm>
              <a:off x="533400" y="5391150"/>
              <a:ext cx="7429500" cy="9525"/>
            </a:xfrm>
            <a:custGeom>
              <a:avLst/>
              <a:gdLst/>
              <a:ahLst/>
              <a:cxnLst/>
              <a:rect l="l" t="t" r="r" b="b"/>
              <a:pathLst>
                <a:path w="7429500" h="9525">
                  <a:moveTo>
                    <a:pt x="0" y="0"/>
                  </a:moveTo>
                  <a:lnTo>
                    <a:pt x="74295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92480" y="2486025"/>
              <a:ext cx="92695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게임 제목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983230" y="2486025"/>
              <a:ext cx="142875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[ 나만의 제목 ]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92480" y="3000375"/>
              <a:ext cx="97996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목표·성공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983230" y="3000375"/>
              <a:ext cx="195376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무엇을 하면 이기는가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92480" y="3514725"/>
              <a:ext cx="43929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조작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983230" y="3514725"/>
              <a:ext cx="18023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키보드·모바일 버튼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92480" y="4029075"/>
              <a:ext cx="119198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점수·타이머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983230" y="4029075"/>
              <a:ext cx="201434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표시 방식과 증가 조건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92480" y="4543425"/>
              <a:ext cx="119198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종료·재시작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983230" y="4543425"/>
              <a:ext cx="268071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언제 끝나고 어떻게 다시 시작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92480" y="5057775"/>
              <a:ext cx="92695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시각 요소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983230" y="5057775"/>
              <a:ext cx="263023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색상·배경·캐릭터/블록 모양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92480" y="5572125"/>
              <a:ext cx="92695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제외 기능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2983230" y="5572125"/>
              <a:ext cx="297351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04452"/>
                  </a:solidFill>
                  <a:latin typeface="Pretendard"/>
                  <a:ea typeface="Pretendard"/>
                  <a:cs typeface="Pretendard"/>
                </a:rPr>
                <a:t>로그인·순위표·멀티플레이·결제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305800" y="1752600"/>
            <a:ext cx="3352800" cy="4171950"/>
            <a:chOff x="8305800" y="1752600"/>
            <a:chExt cx="3352800" cy="4171950"/>
          </a:xfrm>
        </p:grpSpPr>
        <p:sp>
          <p:nvSpPr>
            <p:cNvPr id="32" name="Rectangle 32"/>
            <p:cNvSpPr/>
            <p:nvPr/>
          </p:nvSpPr>
          <p:spPr>
            <a:xfrm>
              <a:off x="8305800" y="1752600"/>
              <a:ext cx="3352800" cy="4171950"/>
            </a:xfrm>
            <a:prstGeom prst="roundRect">
              <a:avLst>
                <a:gd name="adj" fmla="val 4545"/>
              </a:avLst>
            </a:prstGeom>
            <a:solidFill>
              <a:srgbClr val="EAF3FF"/>
            </a:solidFill>
            <a:ln w="14288">
              <a:solidFill>
                <a:srgbClr val="3182F6"/>
              </a:solidFill>
            </a:ln>
          </p:spPr>
        </p:sp>
        <p:grpSp>
          <p:nvGrpSpPr>
            <p:cNvPr id="37" name="Group 37"/>
            <p:cNvGrpSpPr/>
            <p:nvPr/>
          </p:nvGrpSpPr>
          <p:grpSpPr>
            <a:xfrm>
              <a:off x="8736012" y="2241550"/>
              <a:ext cx="261938" cy="296862"/>
              <a:chOff x="8736012" y="2241550"/>
              <a:chExt cx="261938" cy="296862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8736012" y="2241550"/>
                <a:ext cx="209550" cy="279399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279399">
                    <a:moveTo>
                      <a:pt x="80589" y="279399"/>
                    </a:moveTo>
                    <a:lnTo>
                      <a:pt x="34925" y="279399"/>
                    </a:lnTo>
                    <a:cubicBezTo>
                      <a:pt x="15636" y="279399"/>
                      <a:pt x="0" y="263763"/>
                      <a:pt x="0" y="244475"/>
                    </a:cubicBezTo>
                    <a:lnTo>
                      <a:pt x="0" y="34925"/>
                    </a:lnTo>
                    <a:cubicBezTo>
                      <a:pt x="0" y="15636"/>
                      <a:pt x="15636" y="0"/>
                      <a:pt x="34925" y="0"/>
                    </a:cubicBezTo>
                    <a:lnTo>
                      <a:pt x="174625" y="0"/>
                    </a:lnTo>
                    <a:cubicBezTo>
                      <a:pt x="193913" y="0"/>
                      <a:pt x="209550" y="15636"/>
                      <a:pt x="209550" y="34925"/>
                    </a:cubicBezTo>
                    <a:lnTo>
                      <a:pt x="209550" y="174625"/>
                    </a:lnTo>
                  </a:path>
                </a:pathLst>
              </a:custGeom>
              <a:noFill/>
              <a:ln w="34925">
                <a:solidFill>
                  <a:srgbClr val="3182F6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8893175" y="2468562"/>
                <a:ext cx="104775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69850">
                    <a:moveTo>
                      <a:pt x="0" y="34925"/>
                    </a:moveTo>
                    <a:lnTo>
                      <a:pt x="34925" y="69850"/>
                    </a:lnTo>
                    <a:lnTo>
                      <a:pt x="104775" y="0"/>
                    </a:lnTo>
                  </a:path>
                </a:pathLst>
              </a:custGeom>
              <a:noFill/>
              <a:ln w="34925">
                <a:solidFill>
                  <a:srgbClr val="3182F6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8805862" y="2311400"/>
                <a:ext cx="698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9525">
                    <a:moveTo>
                      <a:pt x="0" y="0"/>
                    </a:moveTo>
                    <a:lnTo>
                      <a:pt x="69850" y="0"/>
                    </a:lnTo>
                  </a:path>
                </a:pathLst>
              </a:custGeom>
              <a:noFill/>
              <a:ln w="34925">
                <a:solidFill>
                  <a:srgbClr val="3182F6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8805862" y="2381250"/>
                <a:ext cx="349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4925" h="9525">
                    <a:moveTo>
                      <a:pt x="0" y="0"/>
                    </a:moveTo>
                    <a:lnTo>
                      <a:pt x="34925" y="0"/>
                    </a:lnTo>
                  </a:path>
                </a:pathLst>
              </a:custGeom>
              <a:noFill/>
              <a:ln w="34925">
                <a:solidFill>
                  <a:srgbClr val="3182F6"/>
                </a:solidFill>
              </a:ln>
            </p:spPr>
          </p:sp>
        </p:grpSp>
        <p:sp>
          <p:nvSpPr>
            <p:cNvPr id="38" name="TextBox 38"/>
            <p:cNvSpPr txBox="1"/>
            <p:nvPr/>
          </p:nvSpPr>
          <p:spPr>
            <a:xfrm>
              <a:off x="8636508" y="2750820"/>
              <a:ext cx="14831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성공 판정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639556" y="3329940"/>
              <a:ext cx="234452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게임 하나를 선택했다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8639556" y="3749040"/>
              <a:ext cx="29745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핵심 규칙이 비어 있지 않다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8639556" y="4168140"/>
              <a:ext cx="21022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맞춤 요소를 정했다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639556" y="4587240"/>
              <a:ext cx="21022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제외 기능을 잠갔다</a:t>
              </a:r>
            </a:p>
          </p:txBody>
        </p:sp>
        <p:sp>
          <p:nvSpPr>
            <p:cNvPr id="43" name="Line 43"/>
            <p:cNvSpPr/>
            <p:nvPr/>
          </p:nvSpPr>
          <p:spPr>
            <a:xfrm>
              <a:off x="8648700" y="5162550"/>
              <a:ext cx="2628900" cy="9525"/>
            </a:xfrm>
            <a:custGeom>
              <a:avLst/>
              <a:gdLst/>
              <a:ahLst/>
              <a:cxnLst/>
              <a:rect l="l" t="t" r="r" b="b"/>
              <a:pathLst>
                <a:path w="2628900" h="9525">
                  <a:moveTo>
                    <a:pt x="0" y="0"/>
                  </a:moveTo>
                  <a:lnTo>
                    <a:pt x="2628900" y="0"/>
                  </a:lnTo>
                </a:path>
              </a:pathLst>
            </a:custGeom>
            <a:noFill/>
            <a:ln w="14288">
              <a:solidFill>
                <a:srgbClr val="3182F6"/>
              </a:solidFill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8641842" y="5378768"/>
              <a:ext cx="29714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한 문장으로 결과를 설명할 수 있음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46" name="TextBox 46"/>
            <p:cNvSpPr txBox="1"/>
            <p:nvPr/>
          </p:nvSpPr>
          <p:spPr>
            <a:xfrm>
              <a:off x="527304" y="6423660"/>
              <a:ext cx="41073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기획서가 완성되기 전에는 제작 요청을 보내지 않습니다.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493347" cy="1222057"/>
            <a:chOff x="517398" y="384810"/>
            <a:chExt cx="8493347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6829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02 · 게임 선택과 기획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4692570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Codex에 계획 요청하기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84887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바로 만들라고 하기 전에 규칙과 파일 계획을 먼저 확인합니다.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33400" y="1752600"/>
            <a:ext cx="7239000" cy="4171950"/>
            <a:chOff x="533400" y="1752600"/>
            <a:chExt cx="7239000" cy="4171950"/>
          </a:xfrm>
        </p:grpSpPr>
        <p:sp>
          <p:nvSpPr>
            <p:cNvPr id="6" name="Rectangle 6"/>
            <p:cNvSpPr/>
            <p:nvPr/>
          </p:nvSpPr>
          <p:spPr>
            <a:xfrm>
              <a:off x="533400" y="1752600"/>
              <a:ext cx="7239000" cy="4171950"/>
            </a:xfrm>
            <a:prstGeom prst="roundRect">
              <a:avLst>
                <a:gd name="adj" fmla="val 3653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762000" y="1981200"/>
              <a:ext cx="1104900" cy="323850"/>
            </a:xfrm>
            <a:prstGeom prst="roundRect">
              <a:avLst>
                <a:gd name="adj" fmla="val 29412"/>
              </a:avLst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06497" y="2054542"/>
              <a:ext cx="121590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복사해서 시작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54380" y="2543175"/>
              <a:ext cx="393268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[블록 퍼즐/미로] 게임을 만들고 싶습니다.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54380" y="2924175"/>
              <a:ext cx="19032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E5E8EB"/>
                  </a:solidFill>
                  <a:latin typeface="Consolas"/>
                  <a:ea typeface="Microsoft YaHei"/>
                  <a:cs typeface="Consolas"/>
                </a:rPr>
                <a:t>제목·목표·조작: [ ]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54380" y="3248025"/>
              <a:ext cx="282206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E5E8EB"/>
                  </a:solidFill>
                  <a:latin typeface="Consolas"/>
                  <a:ea typeface="Microsoft YaHei"/>
                  <a:cs typeface="Consolas"/>
                </a:rPr>
                <a:t>점수/타이머·종료·재시작: [ ]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54380" y="3571875"/>
              <a:ext cx="19032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E5E8EB"/>
                  </a:solidFill>
                  <a:latin typeface="Consolas"/>
                  <a:ea typeface="Microsoft YaHei"/>
                  <a:cs typeface="Consolas"/>
                </a:rPr>
                <a:t>색상·배경·모양: [ ]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54380" y="4010025"/>
              <a:ext cx="589118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HTML·CSS·JavaScript·Canvas로 브라우저에서 실행해주세요.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54380" y="4391025"/>
              <a:ext cx="556575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키보드와 모바일 Pointer Events 버튼을 함께 계획해주세요.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54380" y="4772025"/>
              <a:ext cx="581063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3182F6"/>
                  </a:solidFill>
                  <a:latin typeface="Consolas"/>
                  <a:ea typeface="Microsoft YaHei"/>
                  <a:cs typeface="Consolas"/>
                </a:rPr>
                <a:t>아직 만들지 말고 규칙·파일·테스트·제외 기능을 계획해주세요.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762000" y="5238750"/>
              <a:ext cx="6705600" cy="9525"/>
            </a:xfrm>
            <a:custGeom>
              <a:avLst/>
              <a:gdLst/>
              <a:ahLst/>
              <a:cxnLst/>
              <a:rect l="l" t="t" r="r" b="b"/>
              <a:pathLst>
                <a:path w="6705600" h="9525">
                  <a:moveTo>
                    <a:pt x="0" y="0"/>
                  </a:moveTo>
                  <a:lnTo>
                    <a:pt x="6705600" y="0"/>
                  </a:lnTo>
                </a:path>
              </a:pathLst>
            </a:custGeom>
            <a:noFill/>
            <a:ln w="14288">
              <a:solidFill>
                <a:srgbClr val="6B7684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55142" y="5454968"/>
              <a:ext cx="380293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Consolas"/>
                  <a:ea typeface="Microsoft YaHei"/>
                  <a:cs typeface="Consolas"/>
                </a:rPr>
                <a:t>외부 게임 자산·로고·음악은 사용하지 마세요.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115300" y="1752600"/>
            <a:ext cx="3543300" cy="4171950"/>
            <a:chOff x="8115300" y="1752600"/>
            <a:chExt cx="3543300" cy="4171950"/>
          </a:xfrm>
        </p:grpSpPr>
        <p:sp>
          <p:nvSpPr>
            <p:cNvPr id="19" name="Rectangle 19"/>
            <p:cNvSpPr/>
            <p:nvPr/>
          </p:nvSpPr>
          <p:spPr>
            <a:xfrm>
              <a:off x="8115300" y="1752600"/>
              <a:ext cx="3543300" cy="4171950"/>
            </a:xfrm>
            <a:prstGeom prst="roundRect">
              <a:avLst>
                <a:gd name="adj" fmla="val 4301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8541544" y="2200275"/>
              <a:ext cx="250030" cy="283369"/>
              <a:chOff x="8541544" y="2200275"/>
              <a:chExt cx="250030" cy="283369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8541544" y="2200275"/>
                <a:ext cx="200025" cy="2667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266700">
                    <a:moveTo>
                      <a:pt x="76926" y="266700"/>
                    </a:moveTo>
                    <a:lnTo>
                      <a:pt x="33338" y="266700"/>
                    </a:lnTo>
                    <a:cubicBezTo>
                      <a:pt x="14926" y="266700"/>
                      <a:pt x="0" y="251774"/>
                      <a:pt x="0" y="233362"/>
                    </a:cubicBezTo>
                    <a:lnTo>
                      <a:pt x="0" y="33338"/>
                    </a:lnTo>
                    <a:cubicBezTo>
                      <a:pt x="0" y="14926"/>
                      <a:pt x="14926" y="0"/>
                      <a:pt x="33338" y="0"/>
                    </a:cubicBezTo>
                    <a:lnTo>
                      <a:pt x="166688" y="0"/>
                    </a:lnTo>
                    <a:cubicBezTo>
                      <a:pt x="185099" y="0"/>
                      <a:pt x="200025" y="14926"/>
                      <a:pt x="200025" y="33338"/>
                    </a:cubicBezTo>
                    <a:lnTo>
                      <a:pt x="200025" y="166688"/>
                    </a:ln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8691562" y="2416969"/>
                <a:ext cx="100012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100012" h="66675">
                    <a:moveTo>
                      <a:pt x="0" y="33338"/>
                    </a:moveTo>
                    <a:lnTo>
                      <a:pt x="33338" y="66675"/>
                    </a:lnTo>
                    <a:lnTo>
                      <a:pt x="100012" y="0"/>
                    </a:ln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8608219" y="2266950"/>
                <a:ext cx="666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9525">
                    <a:moveTo>
                      <a:pt x="0" y="0"/>
                    </a:moveTo>
                    <a:lnTo>
                      <a:pt x="66675" y="0"/>
                    </a:ln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8608219" y="2333625"/>
                <a:ext cx="3333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3338" h="9525">
                    <a:moveTo>
                      <a:pt x="0" y="0"/>
                    </a:moveTo>
                    <a:lnTo>
                      <a:pt x="33338" y="0"/>
                    </a:ln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8446008" y="2693670"/>
              <a:ext cx="236515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승인 전 네 가지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449056" y="3291840"/>
              <a:ext cx="235663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목표·조작·성공·실패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449056" y="3787140"/>
              <a:ext cx="18598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필요 파일과 역할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449056" y="4282440"/>
              <a:ext cx="240510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키보드·모바일 테스트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449056" y="4777740"/>
              <a:ext cx="167815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제외 기능·자산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8458200" y="5314950"/>
              <a:ext cx="2857500" cy="419100"/>
            </a:xfrm>
            <a:prstGeom prst="roundRect">
              <a:avLst>
                <a:gd name="adj" fmla="val 22727"/>
              </a:avLst>
            </a:prstGeom>
            <a:solidFill>
              <a:srgbClr val="0EAD69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8882805" y="5429250"/>
              <a:ext cx="200828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5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“계획을 승인합니다”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33" name="TextBox 33"/>
            <p:cNvSpPr txBox="1"/>
            <p:nvPr/>
          </p:nvSpPr>
          <p:spPr>
            <a:xfrm>
              <a:off x="527304" y="6423660"/>
              <a:ext cx="271805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승인 전에는 파일을 만들지 않습니다.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781098" cy="1222057"/>
            <a:chOff x="517398" y="384810"/>
            <a:chExt cx="8781098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6829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03 · 첫 버전과 플레이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6799890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첫 버전은 플레이 가능해야 합니다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877652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예쁜 화면보다 움직이고 시작·종료되는 최소 버전이 먼저입니다.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533400" y="2095500"/>
            <a:ext cx="11125200" cy="2762250"/>
            <a:chOff x="533400" y="2095500"/>
            <a:chExt cx="11125200" cy="2762250"/>
          </a:xfrm>
        </p:grpSpPr>
        <p:sp>
          <p:nvSpPr>
            <p:cNvPr id="6" name="Line 6"/>
            <p:cNvSpPr/>
            <p:nvPr/>
          </p:nvSpPr>
          <p:spPr>
            <a:xfrm>
              <a:off x="1866900" y="3714750"/>
              <a:ext cx="7181850" cy="9525"/>
            </a:xfrm>
            <a:custGeom>
              <a:avLst/>
              <a:gdLst/>
              <a:ahLst/>
              <a:cxnLst/>
              <a:rect l="l" t="t" r="r" b="b"/>
              <a:pathLst>
                <a:path w="7181850" h="9525">
                  <a:moveTo>
                    <a:pt x="0" y="0"/>
                  </a:moveTo>
                  <a:lnTo>
                    <a:pt x="7181850" y="0"/>
                  </a:lnTo>
                </a:path>
              </a:pathLst>
            </a:custGeom>
            <a:noFill/>
            <a:ln w="38100">
              <a:solidFill>
                <a:srgbClr val="E5E8EB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533400" y="2381250"/>
              <a:ext cx="2095500" cy="2190750"/>
              <a:chOff x="533400" y="2381250"/>
              <a:chExt cx="2095500" cy="219075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533400" y="2381250"/>
                <a:ext cx="2095500" cy="2190750"/>
              </a:xfrm>
              <a:prstGeom prst="roundRect">
                <a:avLst>
                  <a:gd name="adj" fmla="val 7273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grpSp>
            <p:nvGrpSpPr>
              <p:cNvPr id="12" name="Group 12"/>
              <p:cNvGrpSpPr/>
              <p:nvPr/>
            </p:nvGrpSpPr>
            <p:grpSpPr>
              <a:xfrm>
                <a:off x="883444" y="2755106"/>
                <a:ext cx="233362" cy="300038"/>
                <a:chOff x="883444" y="2755106"/>
                <a:chExt cx="233362" cy="300038"/>
              </a:xfrm>
            </p:grpSpPr>
            <p:sp>
              <p:nvSpPr>
                <p:cNvPr id="8" name="Freeform 8"/>
                <p:cNvSpPr/>
                <p:nvPr/>
              </p:nvSpPr>
              <p:spPr>
                <a:xfrm>
                  <a:off x="1033462" y="2755106"/>
                  <a:ext cx="83344" cy="833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344" h="83344">
                      <a:moveTo>
                        <a:pt x="0" y="0"/>
                      </a:moveTo>
                      <a:lnTo>
                        <a:pt x="0" y="66675"/>
                      </a:lnTo>
                      <a:cubicBezTo>
                        <a:pt x="0" y="75881"/>
                        <a:pt x="7463" y="83344"/>
                        <a:pt x="16669" y="83344"/>
                      </a:cubicBezTo>
                      <a:lnTo>
                        <a:pt x="83344" y="83344"/>
                      </a:lnTo>
                    </a:path>
                  </a:pathLst>
                </a:custGeom>
                <a:noFill/>
                <a:ln w="33338">
                  <a:solidFill>
                    <a:srgbClr val="3182F6"/>
                  </a:solidFill>
                </a:ln>
              </p:spPr>
            </p:sp>
            <p:sp>
              <p:nvSpPr>
                <p:cNvPr id="9" name="Freeform 9"/>
                <p:cNvSpPr/>
                <p:nvPr/>
              </p:nvSpPr>
              <p:spPr>
                <a:xfrm>
                  <a:off x="883444" y="2755106"/>
                  <a:ext cx="233362" cy="3000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3362" h="300038">
                      <a:moveTo>
                        <a:pt x="200025" y="300038"/>
                      </a:moveTo>
                      <a:lnTo>
                        <a:pt x="33338" y="300038"/>
                      </a:lnTo>
                      <a:cubicBezTo>
                        <a:pt x="14926" y="300038"/>
                        <a:pt x="0" y="285112"/>
                        <a:pt x="0" y="266700"/>
                      </a:cubicBezTo>
                      <a:lnTo>
                        <a:pt x="0" y="33338"/>
                      </a:lnTo>
                      <a:cubicBezTo>
                        <a:pt x="0" y="14926"/>
                        <a:pt x="14926" y="0"/>
                        <a:pt x="33338" y="0"/>
                      </a:cubicBezTo>
                      <a:lnTo>
                        <a:pt x="150019" y="0"/>
                      </a:lnTo>
                      <a:lnTo>
                        <a:pt x="233362" y="83344"/>
                      </a:lnTo>
                      <a:lnTo>
                        <a:pt x="233362" y="266700"/>
                      </a:lnTo>
                      <a:cubicBezTo>
                        <a:pt x="233362" y="285112"/>
                        <a:pt x="218437" y="300038"/>
                        <a:pt x="200025" y="300038"/>
                      </a:cubicBezTo>
                    </a:path>
                  </a:pathLst>
                </a:custGeom>
                <a:noFill/>
                <a:ln w="33338">
                  <a:solidFill>
                    <a:srgbClr val="3182F6"/>
                  </a:solidFill>
                </a:ln>
              </p:spPr>
            </p:sp>
            <p:sp>
              <p:nvSpPr>
                <p:cNvPr id="10" name="Freeform 10"/>
                <p:cNvSpPr/>
                <p:nvPr/>
              </p:nvSpPr>
              <p:spPr>
                <a:xfrm>
                  <a:off x="950119" y="2921794"/>
                  <a:ext cx="16669" cy="6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69" h="66675">
                      <a:moveTo>
                        <a:pt x="16669" y="0"/>
                      </a:moveTo>
                      <a:lnTo>
                        <a:pt x="0" y="33338"/>
                      </a:lnTo>
                      <a:lnTo>
                        <a:pt x="16669" y="66675"/>
                      </a:lnTo>
                    </a:path>
                  </a:pathLst>
                </a:custGeom>
                <a:noFill/>
                <a:ln w="33338">
                  <a:solidFill>
                    <a:srgbClr val="3182F6"/>
                  </a:solidFill>
                </a:ln>
              </p:spPr>
            </p:sp>
            <p:sp>
              <p:nvSpPr>
                <p:cNvPr id="11" name="Freeform 11"/>
                <p:cNvSpPr/>
                <p:nvPr/>
              </p:nvSpPr>
              <p:spPr>
                <a:xfrm>
                  <a:off x="1033462" y="2921794"/>
                  <a:ext cx="16669" cy="6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69" h="66675">
                      <a:moveTo>
                        <a:pt x="0" y="0"/>
                      </a:moveTo>
                      <a:lnTo>
                        <a:pt x="16669" y="33338"/>
                      </a:lnTo>
                      <a:lnTo>
                        <a:pt x="0" y="66675"/>
                      </a:lnTo>
                    </a:path>
                  </a:pathLst>
                </a:custGeom>
                <a:noFill/>
                <a:ln w="33338">
                  <a:solidFill>
                    <a:srgbClr val="3182F6"/>
                  </a:solidFill>
                </a:ln>
              </p:spPr>
            </p:sp>
          </p:grpSp>
          <p:sp>
            <p:nvSpPr>
              <p:cNvPr id="13" name="TextBox 13"/>
              <p:cNvSpPr txBox="1"/>
              <p:nvPr/>
            </p:nvSpPr>
            <p:spPr>
              <a:xfrm>
                <a:off x="789432" y="3335655"/>
                <a:ext cx="774070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100" b="1" dirty="0">
                    <a:solidFill>
                      <a:srgbClr val="191F28"/>
                    </a:solidFill>
                    <a:latin typeface="Pretendard ExtraBold"/>
                    <a:ea typeface="Pretendard ExtraBold"/>
                    <a:cs typeface="Pretendard ExtraBold"/>
                  </a:rPr>
                  <a:t>HTML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791718" y="3784282"/>
                <a:ext cx="132844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Canvas·버튼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793242" y="4140518"/>
                <a:ext cx="79518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8B95A1"/>
                    </a:solidFill>
                    <a:latin typeface="Pretendard"/>
                    <a:ea typeface="Pretendard"/>
                    <a:cs typeface="Pretendard"/>
                  </a:rPr>
                  <a:t>화면 뼈대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2857500" y="2381250"/>
              <a:ext cx="2095500" cy="2190750"/>
              <a:chOff x="2857500" y="2381250"/>
              <a:chExt cx="2095500" cy="219075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2857500" y="2381250"/>
                <a:ext cx="2095500" cy="2190750"/>
              </a:xfrm>
              <a:prstGeom prst="roundRect">
                <a:avLst>
                  <a:gd name="adj" fmla="val 7273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3174206" y="2755106"/>
                <a:ext cx="300038" cy="300038"/>
              </a:xfrm>
              <a:custGeom>
                <a:avLst/>
                <a:gdLst/>
                <a:ahLst/>
                <a:cxnLst/>
                <a:rect l="l" t="t" r="r" b="b"/>
                <a:pathLst>
                  <a:path w="300038" h="300038">
                    <a:moveTo>
                      <a:pt x="16669" y="66675"/>
                    </a:moveTo>
                    <a:lnTo>
                      <a:pt x="66675" y="66675"/>
                    </a:lnTo>
                    <a:cubicBezTo>
                      <a:pt x="75881" y="66675"/>
                      <a:pt x="83344" y="59212"/>
                      <a:pt x="83344" y="50006"/>
                    </a:cubicBezTo>
                    <a:lnTo>
                      <a:pt x="83344" y="33338"/>
                    </a:lnTo>
                    <a:cubicBezTo>
                      <a:pt x="83344" y="14926"/>
                      <a:pt x="98269" y="0"/>
                      <a:pt x="116681" y="0"/>
                    </a:cubicBezTo>
                    <a:cubicBezTo>
                      <a:pt x="135093" y="0"/>
                      <a:pt x="150019" y="14926"/>
                      <a:pt x="150019" y="33338"/>
                    </a:cubicBezTo>
                    <a:lnTo>
                      <a:pt x="150019" y="50006"/>
                    </a:lnTo>
                    <a:cubicBezTo>
                      <a:pt x="150019" y="59212"/>
                      <a:pt x="157482" y="66675"/>
                      <a:pt x="166688" y="66675"/>
                    </a:cubicBezTo>
                    <a:lnTo>
                      <a:pt x="216694" y="66675"/>
                    </a:lnTo>
                    <a:cubicBezTo>
                      <a:pt x="225900" y="66675"/>
                      <a:pt x="233362" y="74138"/>
                      <a:pt x="233362" y="83344"/>
                    </a:cubicBezTo>
                    <a:lnTo>
                      <a:pt x="233362" y="133350"/>
                    </a:lnTo>
                    <a:cubicBezTo>
                      <a:pt x="233362" y="142556"/>
                      <a:pt x="240825" y="150019"/>
                      <a:pt x="250031" y="150019"/>
                    </a:cubicBezTo>
                    <a:lnTo>
                      <a:pt x="266700" y="150019"/>
                    </a:lnTo>
                    <a:cubicBezTo>
                      <a:pt x="285112" y="150019"/>
                      <a:pt x="300038" y="164944"/>
                      <a:pt x="300038" y="183356"/>
                    </a:cubicBezTo>
                    <a:cubicBezTo>
                      <a:pt x="300038" y="201768"/>
                      <a:pt x="285112" y="216694"/>
                      <a:pt x="266700" y="216694"/>
                    </a:cubicBezTo>
                    <a:lnTo>
                      <a:pt x="250031" y="216694"/>
                    </a:lnTo>
                    <a:cubicBezTo>
                      <a:pt x="240825" y="216694"/>
                      <a:pt x="233362" y="224157"/>
                      <a:pt x="233362" y="233362"/>
                    </a:cubicBezTo>
                    <a:lnTo>
                      <a:pt x="233362" y="283369"/>
                    </a:lnTo>
                    <a:cubicBezTo>
                      <a:pt x="233362" y="292575"/>
                      <a:pt x="225900" y="300038"/>
                      <a:pt x="216694" y="300038"/>
                    </a:cubicBezTo>
                    <a:lnTo>
                      <a:pt x="166688" y="300038"/>
                    </a:lnTo>
                    <a:cubicBezTo>
                      <a:pt x="157482" y="300038"/>
                      <a:pt x="150019" y="292575"/>
                      <a:pt x="150019" y="283369"/>
                    </a:cubicBezTo>
                    <a:lnTo>
                      <a:pt x="150019" y="266700"/>
                    </a:lnTo>
                    <a:cubicBezTo>
                      <a:pt x="150019" y="248288"/>
                      <a:pt x="135093" y="233362"/>
                      <a:pt x="116681" y="233362"/>
                    </a:cubicBezTo>
                    <a:cubicBezTo>
                      <a:pt x="98269" y="233362"/>
                      <a:pt x="83344" y="248288"/>
                      <a:pt x="83344" y="266700"/>
                    </a:cubicBezTo>
                    <a:lnTo>
                      <a:pt x="83344" y="283369"/>
                    </a:lnTo>
                    <a:cubicBezTo>
                      <a:pt x="83344" y="292575"/>
                      <a:pt x="75881" y="300038"/>
                      <a:pt x="66675" y="300038"/>
                    </a:cubicBezTo>
                    <a:lnTo>
                      <a:pt x="16669" y="300038"/>
                    </a:lnTo>
                    <a:cubicBezTo>
                      <a:pt x="7463" y="300038"/>
                      <a:pt x="0" y="292575"/>
                      <a:pt x="0" y="283369"/>
                    </a:cubicBezTo>
                    <a:lnTo>
                      <a:pt x="0" y="233362"/>
                    </a:lnTo>
                    <a:cubicBezTo>
                      <a:pt x="0" y="224157"/>
                      <a:pt x="7463" y="216694"/>
                      <a:pt x="16669" y="216694"/>
                    </a:cubicBezTo>
                    <a:lnTo>
                      <a:pt x="33338" y="216694"/>
                    </a:lnTo>
                    <a:cubicBezTo>
                      <a:pt x="51749" y="216694"/>
                      <a:pt x="66675" y="201768"/>
                      <a:pt x="66675" y="183356"/>
                    </a:cubicBezTo>
                    <a:cubicBezTo>
                      <a:pt x="66675" y="164944"/>
                      <a:pt x="51749" y="150019"/>
                      <a:pt x="33338" y="150019"/>
                    </a:cubicBezTo>
                    <a:lnTo>
                      <a:pt x="16669" y="150019"/>
                    </a:lnTo>
                    <a:cubicBezTo>
                      <a:pt x="7463" y="150019"/>
                      <a:pt x="0" y="142556"/>
                      <a:pt x="0" y="133350"/>
                    </a:cubicBezTo>
                    <a:lnTo>
                      <a:pt x="0" y="83344"/>
                    </a:lnTo>
                    <a:cubicBezTo>
                      <a:pt x="0" y="74138"/>
                      <a:pt x="7463" y="66675"/>
                      <a:pt x="16669" y="66675"/>
                    </a:cubicBezTo>
                  </a:path>
                </a:pathLst>
              </a:custGeom>
              <a:noFill/>
              <a:ln w="33338">
                <a:solidFill>
                  <a:srgbClr val="1B64DA"/>
                </a:solidFill>
              </a:ln>
            </p:spPr>
          </p:sp>
          <p:sp>
            <p:nvSpPr>
              <p:cNvPr id="19" name="TextBox 19"/>
              <p:cNvSpPr txBox="1"/>
              <p:nvPr/>
            </p:nvSpPr>
            <p:spPr>
              <a:xfrm>
                <a:off x="3113532" y="3335655"/>
                <a:ext cx="538841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100" b="1" dirty="0">
                    <a:solidFill>
                      <a:srgbClr val="191F28"/>
                    </a:solidFill>
                    <a:latin typeface="Pretendard ExtraBold"/>
                    <a:ea typeface="Pretendard ExtraBold"/>
                    <a:cs typeface="Pretendard ExtraBold"/>
                  </a:rPr>
                  <a:t>CSS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3115818" y="3784282"/>
                <a:ext cx="1027424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색상·배치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3117342" y="4140518"/>
                <a:ext cx="134828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8B95A1"/>
                    </a:solidFill>
                    <a:latin typeface="Pretendard"/>
                    <a:ea typeface="Pretendard"/>
                    <a:cs typeface="Pretendard"/>
                  </a:rPr>
                  <a:t>PC·모바일 모양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5181600" y="2381250"/>
              <a:ext cx="2095500" cy="2190750"/>
              <a:chOff x="5181600" y="2381250"/>
              <a:chExt cx="2095500" cy="219075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181600" y="2381250"/>
                <a:ext cx="2095500" cy="2190750"/>
              </a:xfrm>
              <a:prstGeom prst="roundRect">
                <a:avLst>
                  <a:gd name="adj" fmla="val 7273"/>
                </a:avLst>
              </a:prstGeom>
              <a:solidFill>
                <a:srgbClr val="EAF3FF"/>
              </a:solidFill>
              <a:ln w="19050">
                <a:solidFill>
                  <a:srgbClr val="3182F6"/>
                </a:solidFill>
              </a:ln>
            </p:spPr>
          </p:sp>
          <p:grpSp>
            <p:nvGrpSpPr>
              <p:cNvPr id="27" name="Group 27"/>
              <p:cNvGrpSpPr/>
              <p:nvPr/>
            </p:nvGrpSpPr>
            <p:grpSpPr>
              <a:xfrm>
                <a:off x="5498306" y="2771775"/>
                <a:ext cx="300038" cy="266700"/>
                <a:chOff x="5498306" y="2771775"/>
                <a:chExt cx="300038" cy="266700"/>
              </a:xfrm>
            </p:grpSpPr>
            <p:sp>
              <p:nvSpPr>
                <p:cNvPr id="24" name="Freeform 24"/>
                <p:cNvSpPr/>
                <p:nvPr/>
              </p:nvSpPr>
              <p:spPr>
                <a:xfrm>
                  <a:off x="5498306" y="2838450"/>
                  <a:ext cx="66675" cy="13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75" h="133350">
                      <a:moveTo>
                        <a:pt x="66675" y="0"/>
                      </a:moveTo>
                      <a:lnTo>
                        <a:pt x="0" y="66675"/>
                      </a:lnTo>
                      <a:lnTo>
                        <a:pt x="66675" y="133350"/>
                      </a:lnTo>
                    </a:path>
                  </a:pathLst>
                </a:custGeom>
                <a:noFill/>
                <a:ln w="33338">
                  <a:solidFill>
                    <a:srgbClr val="3182F6"/>
                  </a:solidFill>
                </a:ln>
              </p:spPr>
            </p:sp>
            <p:sp>
              <p:nvSpPr>
                <p:cNvPr id="25" name="Freeform 25"/>
                <p:cNvSpPr/>
                <p:nvPr/>
              </p:nvSpPr>
              <p:spPr>
                <a:xfrm>
                  <a:off x="5731669" y="2838450"/>
                  <a:ext cx="66675" cy="133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75" h="133350">
                      <a:moveTo>
                        <a:pt x="0" y="0"/>
                      </a:moveTo>
                      <a:lnTo>
                        <a:pt x="66675" y="66675"/>
                      </a:lnTo>
                      <a:lnTo>
                        <a:pt x="0" y="133350"/>
                      </a:lnTo>
                    </a:path>
                  </a:pathLst>
                </a:custGeom>
                <a:noFill/>
                <a:ln w="33338">
                  <a:solidFill>
                    <a:srgbClr val="3182F6"/>
                  </a:solidFill>
                </a:ln>
              </p:spPr>
            </p:sp>
            <p:sp>
              <p:nvSpPr>
                <p:cNvPr id="26" name="Freeform 26"/>
                <p:cNvSpPr/>
                <p:nvPr/>
              </p:nvSpPr>
              <p:spPr>
                <a:xfrm>
                  <a:off x="5614988" y="2771775"/>
                  <a:ext cx="66675" cy="2667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75" h="266700">
                      <a:moveTo>
                        <a:pt x="66675" y="0"/>
                      </a:moveTo>
                      <a:lnTo>
                        <a:pt x="0" y="266700"/>
                      </a:lnTo>
                    </a:path>
                  </a:pathLst>
                </a:custGeom>
                <a:noFill/>
                <a:ln w="33338">
                  <a:solidFill>
                    <a:srgbClr val="3182F6"/>
                  </a:solidFill>
                </a:ln>
              </p:spPr>
            </p:sp>
          </p:grpSp>
          <p:sp>
            <p:nvSpPr>
              <p:cNvPr id="28" name="TextBox 28"/>
              <p:cNvSpPr txBox="1"/>
              <p:nvPr/>
            </p:nvSpPr>
            <p:spPr>
              <a:xfrm>
                <a:off x="5437632" y="3335655"/>
                <a:ext cx="1597373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100" b="1" dirty="0">
                    <a:solidFill>
                      <a:srgbClr val="191F28"/>
                    </a:solidFill>
                    <a:latin typeface="Pretendard ExtraBold"/>
                    <a:ea typeface="Pretendard ExtraBold"/>
                    <a:cs typeface="Pretendard ExtraBold"/>
                  </a:rPr>
                  <a:t>JavaScript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5439918" y="3784282"/>
                <a:ext cx="1593837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1B64DA"/>
                    </a:solidFill>
                    <a:latin typeface="Pretendard"/>
                    <a:ea typeface="Pretendard"/>
                    <a:cs typeface="Pretendard"/>
                  </a:rPr>
                  <a:t>규칙·입력·상태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5441442" y="4140518"/>
                <a:ext cx="97692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1B64DA"/>
                    </a:solidFill>
                    <a:latin typeface="Pretendard"/>
                    <a:ea typeface="Pretendard"/>
                    <a:cs typeface="Pretendard"/>
                  </a:rPr>
                  <a:t>게임의 동작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7505700" y="2381250"/>
              <a:ext cx="2174234" cy="2190750"/>
              <a:chOff x="7505700" y="2381250"/>
              <a:chExt cx="2174234" cy="219075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505700" y="2381250"/>
                <a:ext cx="2095500" cy="2190750"/>
              </a:xfrm>
              <a:prstGeom prst="roundRect">
                <a:avLst>
                  <a:gd name="adj" fmla="val 7273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7889081" y="2771775"/>
                <a:ext cx="216694" cy="266700"/>
              </a:xfrm>
              <a:custGeom>
                <a:avLst/>
                <a:gdLst/>
                <a:ahLst/>
                <a:cxnLst/>
                <a:rect l="l" t="t" r="r" b="b"/>
                <a:pathLst>
                  <a:path w="216694" h="266700">
                    <a:moveTo>
                      <a:pt x="0" y="0"/>
                    </a:moveTo>
                    <a:lnTo>
                      <a:pt x="0" y="266700"/>
                    </a:lnTo>
                    <a:lnTo>
                      <a:pt x="216694" y="133350"/>
                    </a:lnTo>
                    <a:lnTo>
                      <a:pt x="0" y="0"/>
                    </a:lnTo>
                  </a:path>
                </a:pathLst>
              </a:custGeom>
              <a:noFill/>
              <a:ln w="33338">
                <a:solidFill>
                  <a:srgbClr val="FFFFFF"/>
                </a:solidFill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7761732" y="3335655"/>
                <a:ext cx="1010140" cy="4107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100" b="1" dirty="0">
                    <a:solidFill>
                      <a:srgbClr val="FFFFFF"/>
                    </a:solidFill>
                    <a:latin typeface="Pretendard ExtraBold"/>
                    <a:ea typeface="Pretendard ExtraBold"/>
                    <a:cs typeface="Pretendard ExtraBold"/>
                  </a:rPr>
                  <a:t>Canvas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7764018" y="3784282"/>
                <a:ext cx="1915916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dirty="0">
                    <a:solidFill>
                      <a:srgbClr val="FFFFFF"/>
                    </a:solidFill>
                    <a:latin typeface="Pretendard"/>
                    <a:ea typeface="Pretendard"/>
                    <a:cs typeface="Pretendard"/>
                  </a:rPr>
                  <a:t>그래픽·애니메이션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7765542" y="4140518"/>
                <a:ext cx="110825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8B95A1"/>
                    </a:solidFill>
                    <a:latin typeface="Pretendard"/>
                    <a:ea typeface="Pretendard"/>
                    <a:cs typeface="Pretendard"/>
                  </a:rPr>
                  <a:t>2D 게임 화면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9829800" y="2095500"/>
              <a:ext cx="1828800" cy="2762250"/>
              <a:chOff x="9829800" y="2095500"/>
              <a:chExt cx="1828800" cy="276225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9829800" y="2095500"/>
                <a:ext cx="1828800" cy="2762250"/>
              </a:xfrm>
              <a:prstGeom prst="roundRect">
                <a:avLst>
                  <a:gd name="adj" fmla="val 8333"/>
                </a:avLst>
              </a:prstGeom>
              <a:solidFill>
                <a:srgbClr val="3182F6"/>
              </a:solidFill>
              <a:ln>
                <a:noFill/>
              </a:ln>
            </p:spPr>
          </p:sp>
          <p:grpSp>
            <p:nvGrpSpPr>
              <p:cNvPr id="42" name="Group 42"/>
              <p:cNvGrpSpPr/>
              <p:nvPr/>
            </p:nvGrpSpPr>
            <p:grpSpPr>
              <a:xfrm>
                <a:off x="10566400" y="2622550"/>
                <a:ext cx="355599" cy="355599"/>
                <a:chOff x="10566400" y="2622550"/>
                <a:chExt cx="355599" cy="355599"/>
              </a:xfrm>
            </p:grpSpPr>
            <p:sp>
              <p:nvSpPr>
                <p:cNvPr id="39" name="Freeform 39"/>
                <p:cNvSpPr/>
                <p:nvPr/>
              </p:nvSpPr>
              <p:spPr>
                <a:xfrm>
                  <a:off x="10566400" y="2711450"/>
                  <a:ext cx="355599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599" h="9525">
                      <a:moveTo>
                        <a:pt x="0" y="0"/>
                      </a:moveTo>
                      <a:lnTo>
                        <a:pt x="355599" y="0"/>
                      </a:lnTo>
                    </a:path>
                  </a:pathLst>
                </a:custGeom>
                <a:noFill/>
                <a:ln w="44450">
                  <a:solidFill>
                    <a:srgbClr val="FFFFFF"/>
                  </a:solidFill>
                </a:ln>
              </p:spPr>
            </p:sp>
            <p:sp>
              <p:nvSpPr>
                <p:cNvPr id="40" name="Freeform 40"/>
                <p:cNvSpPr/>
                <p:nvPr/>
              </p:nvSpPr>
              <p:spPr>
                <a:xfrm>
                  <a:off x="10566400" y="2622550"/>
                  <a:ext cx="355599" cy="3555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5599" h="355599">
                      <a:moveTo>
                        <a:pt x="0" y="44450"/>
                      </a:moveTo>
                      <a:cubicBezTo>
                        <a:pt x="0" y="19901"/>
                        <a:pt x="19901" y="0"/>
                        <a:pt x="44450" y="0"/>
                      </a:cubicBezTo>
                      <a:lnTo>
                        <a:pt x="311150" y="0"/>
                      </a:lnTo>
                      <a:cubicBezTo>
                        <a:pt x="335699" y="0"/>
                        <a:pt x="355599" y="19901"/>
                        <a:pt x="355599" y="44450"/>
                      </a:cubicBezTo>
                      <a:lnTo>
                        <a:pt x="355599" y="311150"/>
                      </a:lnTo>
                      <a:cubicBezTo>
                        <a:pt x="355599" y="335699"/>
                        <a:pt x="335699" y="355599"/>
                        <a:pt x="311150" y="355599"/>
                      </a:cubicBezTo>
                      <a:lnTo>
                        <a:pt x="44450" y="355599"/>
                      </a:lnTo>
                      <a:cubicBezTo>
                        <a:pt x="19901" y="355599"/>
                        <a:pt x="0" y="335699"/>
                        <a:pt x="0" y="311150"/>
                      </a:cubicBezTo>
                      <a:lnTo>
                        <a:pt x="0" y="44450"/>
                      </a:lnTo>
                    </a:path>
                  </a:pathLst>
                </a:custGeom>
                <a:noFill/>
                <a:ln w="44450">
                  <a:solidFill>
                    <a:srgbClr val="FFFFFF"/>
                  </a:solidFill>
                </a:ln>
              </p:spPr>
            </p:sp>
            <p:sp>
              <p:nvSpPr>
                <p:cNvPr id="41" name="Freeform 41"/>
                <p:cNvSpPr/>
                <p:nvPr/>
              </p:nvSpPr>
              <p:spPr>
                <a:xfrm>
                  <a:off x="10655300" y="2622550"/>
                  <a:ext cx="9525" cy="88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88900">
                      <a:moveTo>
                        <a:pt x="0" y="0"/>
                      </a:moveTo>
                      <a:lnTo>
                        <a:pt x="0" y="88900"/>
                      </a:lnTo>
                    </a:path>
                  </a:pathLst>
                </a:custGeom>
                <a:noFill/>
                <a:ln w="44450">
                  <a:solidFill>
                    <a:srgbClr val="FFFFFF"/>
                  </a:solidFill>
                </a:ln>
              </p:spPr>
            </p:sp>
          </p:grpSp>
          <p:sp>
            <p:nvSpPr>
              <p:cNvPr id="43" name="TextBox 43"/>
              <p:cNvSpPr txBox="1"/>
              <p:nvPr/>
            </p:nvSpPr>
            <p:spPr>
              <a:xfrm>
                <a:off x="10048985" y="3490912"/>
                <a:ext cx="1390431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2250" b="1" dirty="0">
                    <a:solidFill>
                      <a:srgbClr val="FFFFFF"/>
                    </a:solidFill>
                    <a:latin typeface="Pretendard ExtraBold"/>
                    <a:ea typeface="Pretendard ExtraBold"/>
                    <a:cs typeface="Pretendard ExtraBold"/>
                  </a:rPr>
                  <a:t>첫 플레이</a:t>
                </a:r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9918764" y="3971925"/>
                <a:ext cx="1650873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500" dirty="0">
                    <a:solidFill>
                      <a:srgbClr val="FFFFFF"/>
                    </a:solidFill>
                    <a:latin typeface="Pretendard"/>
                    <a:ea typeface="Pretendard"/>
                    <a:cs typeface="Pretendard"/>
                  </a:rPr>
                  <a:t>움직임·시작·종료</a:t>
                </a:r>
              </a:p>
            </p:txBody>
          </p:sp>
          <p:sp>
            <p:nvSpPr>
              <p:cNvPr id="45" name="Rectangle 45"/>
              <p:cNvSpPr/>
              <p:nvPr/>
            </p:nvSpPr>
            <p:spPr>
              <a:xfrm>
                <a:off x="10210800" y="4400550"/>
                <a:ext cx="1066800" cy="266700"/>
              </a:xfrm>
              <a:prstGeom prst="roundRect">
                <a:avLst>
                  <a:gd name="adj" fmla="val 28571"/>
                </a:avLst>
              </a:prstGeom>
              <a:solidFill>
                <a:srgbClr val="0EAD69"/>
              </a:solidFill>
              <a:ln>
                <a:noFill/>
              </a:ln>
            </p:spPr>
          </p:sp>
        </p:grpSp>
      </p:grpSp>
      <p:grpSp>
        <p:nvGrpSpPr>
          <p:cNvPr id="50" name="Group 50"/>
          <p:cNvGrpSpPr/>
          <p:nvPr/>
        </p:nvGrpSpPr>
        <p:grpSpPr>
          <a:xfrm>
            <a:off x="533400" y="5219700"/>
            <a:ext cx="11125200" cy="647700"/>
            <a:chOff x="533400" y="5219700"/>
            <a:chExt cx="11125200" cy="647700"/>
          </a:xfrm>
        </p:grpSpPr>
        <p:sp>
          <p:nvSpPr>
            <p:cNvPr id="48" name="Rectangle 48"/>
            <p:cNvSpPr/>
            <p:nvPr/>
          </p:nvSpPr>
          <p:spPr>
            <a:xfrm>
              <a:off x="533400" y="5219700"/>
              <a:ext cx="11125200" cy="647700"/>
            </a:xfrm>
            <a:prstGeom prst="roundRect">
              <a:avLst>
                <a:gd name="adj" fmla="val 17647"/>
              </a:avLst>
            </a:prstGeom>
            <a:solidFill>
              <a:srgbClr val="FFFFFF"/>
            </a:solidFill>
            <a:ln w="14288">
              <a:solidFill>
                <a:srgbClr val="0EAD69"/>
              </a:solidFill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791718" y="5441632"/>
              <a:ext cx="822643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성공 · 캐릭터 또는 블록이 움직이고, 게임이 시작되고, 종료 조건이 보입니다.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51" name="TextBox 51"/>
            <p:cNvSpPr txBox="1"/>
            <p:nvPr/>
          </p:nvSpPr>
          <p:spPr>
            <a:xfrm>
              <a:off x="527304" y="6423660"/>
              <a:ext cx="502505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Canvas API는 HTML canvas와 JavaScript로 2D 그래픽을 그립니다.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7402925" cy="1222057"/>
            <a:chOff x="517398" y="384810"/>
            <a:chExt cx="7402925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6829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03 · 첫 버전과 플레이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6221058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게임 규칙은 조작으로 확인하기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739835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점수·타이머·성공·실패·재시작을 직접 발생시킵니다.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33400" y="1809750"/>
            <a:ext cx="6191250" cy="3943350"/>
            <a:chOff x="533400" y="1809750"/>
            <a:chExt cx="6191250" cy="3943350"/>
          </a:xfrm>
        </p:grpSpPr>
        <p:sp>
          <p:nvSpPr>
            <p:cNvPr id="6" name="Rectangle 6"/>
            <p:cNvSpPr/>
            <p:nvPr/>
          </p:nvSpPr>
          <p:spPr>
            <a:xfrm>
              <a:off x="533400" y="1809750"/>
              <a:ext cx="6191250" cy="3943350"/>
            </a:xfrm>
            <a:prstGeom prst="roundRect">
              <a:avLst>
                <a:gd name="adj" fmla="val 3865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830580" y="2066925"/>
              <a:ext cx="247474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브라우저에서 직접 플레이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1162050" y="2571750"/>
              <a:ext cx="2609850" cy="2419350"/>
            </a:xfrm>
            <a:prstGeom prst="roundRect">
              <a:avLst>
                <a:gd name="adj" fmla="val 4724"/>
              </a:avLst>
            </a:prstGeom>
            <a:solidFill>
              <a:srgbClr val="FFFFFF">
                <a:alpha val="8000"/>
              </a:srgbClr>
            </a:solidFill>
            <a:ln>
              <a:noFill/>
            </a:ln>
          </p:spPr>
        </p:sp>
        <p:sp>
          <p:nvSpPr>
            <p:cNvPr id="9" name="Freeform 9"/>
            <p:cNvSpPr/>
            <p:nvPr/>
          </p:nvSpPr>
          <p:spPr>
            <a:xfrm>
              <a:off x="1371600" y="2781300"/>
              <a:ext cx="2190750" cy="1981200"/>
            </a:xfrm>
            <a:custGeom>
              <a:avLst/>
              <a:gdLst/>
              <a:ahLst/>
              <a:cxnLst/>
              <a:rect l="l" t="t" r="r" b="b"/>
              <a:pathLst>
                <a:path w="2190750" h="1981200">
                  <a:moveTo>
                    <a:pt x="0" y="0"/>
                  </a:moveTo>
                  <a:lnTo>
                    <a:pt x="2190750" y="0"/>
                  </a:lnTo>
                  <a:lnTo>
                    <a:pt x="2190750" y="323850"/>
                  </a:lnTo>
                  <a:lnTo>
                    <a:pt x="323850" y="323850"/>
                  </a:lnTo>
                  <a:lnTo>
                    <a:pt x="323850" y="647700"/>
                  </a:lnTo>
                  <a:lnTo>
                    <a:pt x="1885950" y="647700"/>
                  </a:lnTo>
                  <a:lnTo>
                    <a:pt x="1885950" y="971550"/>
                  </a:lnTo>
                  <a:lnTo>
                    <a:pt x="323850" y="971550"/>
                  </a:lnTo>
                  <a:lnTo>
                    <a:pt x="323850" y="1295400"/>
                  </a:lnTo>
                  <a:lnTo>
                    <a:pt x="2190750" y="1295400"/>
                  </a:lnTo>
                  <a:lnTo>
                    <a:pt x="2190750" y="1981200"/>
                  </a:lnTo>
                  <a:lnTo>
                    <a:pt x="0" y="1981200"/>
                  </a:lnTo>
                  <a:close/>
                </a:path>
              </a:pathLst>
            </a:custGeom>
            <a:noFill/>
            <a:ln w="95250">
              <a:solidFill>
                <a:srgbClr val="FFFFFF"/>
              </a:solidFill>
              <a:round/>
            </a:ln>
          </p:spPr>
        </p:sp>
        <p:sp>
          <p:nvSpPr>
            <p:cNvPr id="10" name="Ellipse 10"/>
            <p:cNvSpPr/>
            <p:nvPr/>
          </p:nvSpPr>
          <p:spPr>
            <a:xfrm>
              <a:off x="1409700" y="2819400"/>
              <a:ext cx="190500" cy="19050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3333750" y="4533900"/>
              <a:ext cx="190500" cy="190500"/>
            </a:xfrm>
            <a:prstGeom prst="ellipse">
              <a:avLst/>
            </a:prstGeom>
            <a:solidFill>
              <a:srgbClr val="0EAD69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4171950" y="2571750"/>
              <a:ext cx="2057400" cy="2419350"/>
            </a:xfrm>
            <a:prstGeom prst="roundRect">
              <a:avLst>
                <a:gd name="adj" fmla="val 5556"/>
              </a:avLst>
            </a:prstGeom>
            <a:solidFill>
              <a:srgbClr val="FFFFFF"/>
            </a:solidFill>
            <a:ln>
              <a:noFill/>
            </a:ln>
          </p:spPr>
        </p:sp>
        <p:grpSp>
          <p:nvGrpSpPr>
            <p:cNvPr id="15" name="Group 15"/>
            <p:cNvGrpSpPr/>
            <p:nvPr/>
          </p:nvGrpSpPr>
          <p:grpSpPr>
            <a:xfrm>
              <a:off x="4483894" y="2921794"/>
              <a:ext cx="271462" cy="271462"/>
              <a:chOff x="4483894" y="2921794"/>
              <a:chExt cx="271462" cy="271462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4483894" y="2921794"/>
                <a:ext cx="271462" cy="271462"/>
              </a:xfrm>
              <a:custGeom>
                <a:avLst/>
                <a:gdLst/>
                <a:ahLst/>
                <a:cxnLst/>
                <a:rect l="l" t="t" r="r" b="b"/>
                <a:pathLst>
                  <a:path w="271462" h="271462">
                    <a:moveTo>
                      <a:pt x="0" y="135731"/>
                    </a:moveTo>
                    <a:cubicBezTo>
                      <a:pt x="0" y="210693"/>
                      <a:pt x="60769" y="271462"/>
                      <a:pt x="135731" y="271462"/>
                    </a:cubicBezTo>
                    <a:cubicBezTo>
                      <a:pt x="210693" y="271462"/>
                      <a:pt x="271462" y="210693"/>
                      <a:pt x="271462" y="135731"/>
                    </a:cubicBezTo>
                    <a:cubicBezTo>
                      <a:pt x="271462" y="60769"/>
                      <a:pt x="210693" y="0"/>
                      <a:pt x="135731" y="0"/>
                    </a:cubicBezTo>
                    <a:cubicBezTo>
                      <a:pt x="60769" y="0"/>
                      <a:pt x="0" y="60769"/>
                      <a:pt x="0" y="135731"/>
                    </a:cubicBezTo>
                  </a:path>
                </a:pathLst>
              </a:custGeom>
              <a:noFill/>
              <a:ln w="30162">
                <a:solidFill>
                  <a:srgbClr val="3182F6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4619625" y="2982119"/>
                <a:ext cx="45244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45244" h="120650">
                    <a:moveTo>
                      <a:pt x="0" y="0"/>
                    </a:moveTo>
                    <a:lnTo>
                      <a:pt x="0" y="75406"/>
                    </a:lnTo>
                    <a:lnTo>
                      <a:pt x="45244" y="120650"/>
                    </a:lnTo>
                  </a:path>
                </a:pathLst>
              </a:custGeom>
              <a:noFill/>
              <a:ln w="30162">
                <a:solidFill>
                  <a:srgbClr val="3182F6"/>
                </a:solidFill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4422648" y="3355658"/>
              <a:ext cx="1256457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00:42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431030" y="3952875"/>
              <a:ext cx="181241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도착 시 타이머 정지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4438650" y="4438650"/>
              <a:ext cx="1524000" cy="381000"/>
            </a:xfrm>
            <a:prstGeom prst="roundRect">
              <a:avLst>
                <a:gd name="adj" fmla="val 25000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4783521" y="4540568"/>
              <a:ext cx="83425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다시 시작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31342" y="5283518"/>
              <a:ext cx="274885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예시 · 선택 게임의 규칙으로 교체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067550" y="1809750"/>
            <a:ext cx="4591050" cy="3943350"/>
            <a:chOff x="7067550" y="1809750"/>
            <a:chExt cx="4591050" cy="3943350"/>
          </a:xfrm>
        </p:grpSpPr>
        <p:sp>
          <p:nvSpPr>
            <p:cNvPr id="22" name="Rectangle 22"/>
            <p:cNvSpPr/>
            <p:nvPr/>
          </p:nvSpPr>
          <p:spPr>
            <a:xfrm>
              <a:off x="7067550" y="1809750"/>
              <a:ext cx="4591050" cy="3943350"/>
            </a:xfrm>
            <a:prstGeom prst="roundRect">
              <a:avLst>
                <a:gd name="adj" fmla="val 3865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grpSp>
          <p:nvGrpSpPr>
            <p:cNvPr id="27" name="Group 27"/>
            <p:cNvGrpSpPr/>
            <p:nvPr/>
          </p:nvGrpSpPr>
          <p:grpSpPr>
            <a:xfrm>
              <a:off x="7493794" y="2257425"/>
              <a:ext cx="250030" cy="283369"/>
              <a:chOff x="7493794" y="2257425"/>
              <a:chExt cx="250030" cy="283369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7493794" y="2257425"/>
                <a:ext cx="200025" cy="2667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266700">
                    <a:moveTo>
                      <a:pt x="76926" y="266700"/>
                    </a:moveTo>
                    <a:lnTo>
                      <a:pt x="33338" y="266700"/>
                    </a:lnTo>
                    <a:cubicBezTo>
                      <a:pt x="14926" y="266700"/>
                      <a:pt x="0" y="251774"/>
                      <a:pt x="0" y="233362"/>
                    </a:cubicBezTo>
                    <a:lnTo>
                      <a:pt x="0" y="33338"/>
                    </a:lnTo>
                    <a:cubicBezTo>
                      <a:pt x="0" y="14926"/>
                      <a:pt x="14926" y="0"/>
                      <a:pt x="33338" y="0"/>
                    </a:cubicBezTo>
                    <a:lnTo>
                      <a:pt x="166688" y="0"/>
                    </a:lnTo>
                    <a:cubicBezTo>
                      <a:pt x="185099" y="0"/>
                      <a:pt x="200025" y="14926"/>
                      <a:pt x="200025" y="33338"/>
                    </a:cubicBezTo>
                    <a:lnTo>
                      <a:pt x="200025" y="166688"/>
                    </a:ln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7643812" y="2474119"/>
                <a:ext cx="100012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100012" h="66675">
                    <a:moveTo>
                      <a:pt x="0" y="33338"/>
                    </a:moveTo>
                    <a:lnTo>
                      <a:pt x="33338" y="66675"/>
                    </a:lnTo>
                    <a:lnTo>
                      <a:pt x="100012" y="0"/>
                    </a:ln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7560469" y="2324100"/>
                <a:ext cx="666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9525">
                    <a:moveTo>
                      <a:pt x="0" y="0"/>
                    </a:moveTo>
                    <a:lnTo>
                      <a:pt x="66675" y="0"/>
                    </a:ln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560469" y="2390775"/>
                <a:ext cx="3333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3338" h="9525">
                    <a:moveTo>
                      <a:pt x="0" y="0"/>
                    </a:moveTo>
                    <a:lnTo>
                      <a:pt x="33338" y="0"/>
                    </a:ln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</p:grpSp>
        <p:sp>
          <p:nvSpPr>
            <p:cNvPr id="28" name="TextBox 28"/>
            <p:cNvSpPr txBox="1"/>
            <p:nvPr/>
          </p:nvSpPr>
          <p:spPr>
            <a:xfrm>
              <a:off x="7398258" y="2750820"/>
              <a:ext cx="26026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직접 발생시킬 것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401306" y="3329940"/>
              <a:ext cx="20658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① 게임 시작과 이동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401306" y="3749040"/>
              <a:ext cx="31805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② 점수 증가 또는 타이머 변화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401306" y="4168140"/>
              <a:ext cx="126621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③ 성공 판정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401306" y="4587240"/>
              <a:ext cx="23808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④ 실패 또는 종료 판정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401306" y="5006340"/>
              <a:ext cx="126621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0EAD69"/>
                  </a:solidFill>
                  <a:latin typeface="Pretendard"/>
                  <a:ea typeface="Pretendard"/>
                  <a:cs typeface="Pretendard"/>
                </a:rPr>
                <a:t>⑤ 다시 시작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7410450" y="5429250"/>
              <a:ext cx="3867150" cy="171450"/>
            </a:xfrm>
            <a:prstGeom prst="roundRect">
              <a:avLst>
                <a:gd name="adj" fmla="val 44444"/>
              </a:avLst>
            </a:prstGeom>
            <a:solidFill>
              <a:srgbClr val="EAF3FF"/>
            </a:solidFill>
            <a:ln>
              <a:noFill/>
            </a:ln>
          </p:spPr>
        </p:sp>
      </p:grpSp>
      <p:grpSp>
        <p:nvGrpSpPr>
          <p:cNvPr id="39" name="Group 39"/>
          <p:cNvGrpSpPr/>
          <p:nvPr/>
        </p:nvGrpSpPr>
        <p:grpSpPr>
          <a:xfrm>
            <a:off x="526542" y="6064568"/>
            <a:ext cx="11138154" cy="593788"/>
            <a:chOff x="526542" y="6064568"/>
            <a:chExt cx="11138154" cy="593788"/>
          </a:xfrm>
        </p:grpSpPr>
        <p:sp>
          <p:nvSpPr>
            <p:cNvPr id="36" name="TextBox 36"/>
            <p:cNvSpPr txBox="1"/>
            <p:nvPr/>
          </p:nvSpPr>
          <p:spPr>
            <a:xfrm>
              <a:off x="526542" y="6064568"/>
              <a:ext cx="462085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핵심 규칙 3개 이상을 실제 조작으로 보여주면 PASS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527304" y="6423660"/>
              <a:ext cx="424464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눈으로 보기만 하지 말고 성공·실패 상태를 직접 만듭니다.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09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9492901" cy="1222057"/>
            <a:chOff x="517398" y="384810"/>
            <a:chExt cx="9492901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6829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04 · 맞춤 수정과 입력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4573612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한 번에 한 가지 맞춤화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948832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수정 범위를 한 항목으로 제한하면 무엇이 바뀌었는지 알 수 있습니다.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33400" y="2019300"/>
            <a:ext cx="11125200" cy="3238500"/>
            <a:chOff x="533400" y="2019300"/>
            <a:chExt cx="11125200" cy="3238500"/>
          </a:xfrm>
        </p:grpSpPr>
        <p:grpSp>
          <p:nvGrpSpPr>
            <p:cNvPr id="13" name="Group 13"/>
            <p:cNvGrpSpPr/>
            <p:nvPr/>
          </p:nvGrpSpPr>
          <p:grpSpPr>
            <a:xfrm>
              <a:off x="533400" y="2019300"/>
              <a:ext cx="3028950" cy="3238500"/>
              <a:chOff x="533400" y="2019300"/>
              <a:chExt cx="3028950" cy="3238500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533400" y="2019300"/>
                <a:ext cx="3028950" cy="3238500"/>
              </a:xfrm>
              <a:prstGeom prst="roundRect">
                <a:avLst>
                  <a:gd name="adj" fmla="val 5031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92480" y="2257425"/>
                <a:ext cx="799338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b="1" dirty="0">
                    <a:solidFill>
                      <a:srgbClr val="8B95A1"/>
                    </a:solidFill>
                    <a:latin typeface="Pretendard SemiBold"/>
                    <a:ea typeface="Pretendard SemiBold"/>
                    <a:cs typeface="Pretendard SemiBold"/>
                  </a:rPr>
                  <a:t>BEFORE</a:t>
                </a:r>
              </a:p>
            </p:txBody>
          </p:sp>
          <p:sp>
            <p:nvSpPr>
              <p:cNvPr id="8" name="Rectangle 8"/>
              <p:cNvSpPr/>
              <p:nvPr/>
            </p:nvSpPr>
            <p:spPr>
              <a:xfrm>
                <a:off x="800100" y="2724150"/>
                <a:ext cx="2495550" cy="1809750"/>
              </a:xfrm>
              <a:prstGeom prst="roundRect">
                <a:avLst>
                  <a:gd name="adj" fmla="val 6316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1037844" y="2932748"/>
                <a:ext cx="128669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950" b="1" dirty="0">
                    <a:solidFill>
                      <a:srgbClr val="FFFFFF"/>
                    </a:solidFill>
                    <a:latin typeface="Pretendard ExtraBold"/>
                    <a:ea typeface="Pretendard ExtraBold"/>
                    <a:cs typeface="Pretendard ExtraBold"/>
                  </a:rPr>
                  <a:t>MAZE RUN</a:t>
                </a:r>
              </a:p>
            </p:txBody>
          </p:sp>
          <p:sp>
            <p:nvSpPr>
              <p:cNvPr id="10" name="Freeform 10"/>
              <p:cNvSpPr/>
              <p:nvPr/>
            </p:nvSpPr>
            <p:spPr>
              <a:xfrm>
                <a:off x="1066800" y="3486150"/>
                <a:ext cx="1962150" cy="838200"/>
              </a:xfrm>
              <a:custGeom>
                <a:avLst/>
                <a:gdLst/>
                <a:ahLst/>
                <a:cxnLst/>
                <a:rect l="l" t="t" r="r" b="b"/>
                <a:pathLst>
                  <a:path w="1962150" h="838200">
                    <a:moveTo>
                      <a:pt x="0" y="0"/>
                    </a:moveTo>
                    <a:lnTo>
                      <a:pt x="1962150" y="0"/>
                    </a:lnTo>
                    <a:lnTo>
                      <a:pt x="1962150" y="285750"/>
                    </a:lnTo>
                    <a:lnTo>
                      <a:pt x="285750" y="285750"/>
                    </a:lnTo>
                    <a:lnTo>
                      <a:pt x="285750" y="571500"/>
                    </a:lnTo>
                    <a:lnTo>
                      <a:pt x="1676400" y="571500"/>
                    </a:lnTo>
                    <a:lnTo>
                      <a:pt x="1676400" y="838200"/>
                    </a:lnTo>
                    <a:lnTo>
                      <a:pt x="0" y="838200"/>
                    </a:lnTo>
                    <a:close/>
                  </a:path>
                </a:pathLst>
              </a:custGeom>
              <a:noFill/>
              <a:ln w="76200">
                <a:solidFill>
                  <a:srgbClr val="FFFFFF"/>
                </a:solidFill>
              </a:ln>
            </p:spPr>
          </p:sp>
          <p:sp>
            <p:nvSpPr>
              <p:cNvPr id="11" name="Ellipse 11"/>
              <p:cNvSpPr/>
              <p:nvPr/>
            </p:nvSpPr>
            <p:spPr>
              <a:xfrm>
                <a:off x="1104900" y="3524250"/>
                <a:ext cx="152400" cy="1524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792480" y="4810125"/>
                <a:ext cx="1913382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제목·규칙·색상 확인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3962400" y="2571750"/>
              <a:ext cx="4328160" cy="2171700"/>
              <a:chOff x="3962400" y="2571750"/>
              <a:chExt cx="4328160" cy="21717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962400" y="2571750"/>
                <a:ext cx="4267200" cy="2171700"/>
              </a:xfrm>
              <a:prstGeom prst="roundRect">
                <a:avLst>
                  <a:gd name="adj" fmla="val 7018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15" name="Rectangle 15"/>
              <p:cNvSpPr/>
              <p:nvPr/>
            </p:nvSpPr>
            <p:spPr>
              <a:xfrm>
                <a:off x="4229100" y="2838450"/>
                <a:ext cx="1123950" cy="323850"/>
              </a:xfrm>
              <a:prstGeom prst="roundRect">
                <a:avLst>
                  <a:gd name="adj" fmla="val 29412"/>
                </a:avLst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4416881" y="2911792"/>
                <a:ext cx="74838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요청 1개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4221480" y="3476625"/>
                <a:ext cx="4069080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게임 제목만 “BLUE ROUTE”로 바꿔주세요.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4221480" y="3857625"/>
                <a:ext cx="3750945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dirty="0">
                    <a:solidFill>
                      <a:srgbClr val="3182F6"/>
                    </a:solidFill>
                    <a:latin typeface="Consolas"/>
                    <a:ea typeface="Microsoft YaHei"/>
                    <a:cs typeface="Consolas"/>
                  </a:rPr>
                  <a:t>규칙·조작·타이머·배경은 유지해주세요.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4222242" y="4254818"/>
                <a:ext cx="121318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8B95A1"/>
                    </a:solidFill>
                    <a:latin typeface="Consolas"/>
                    <a:ea typeface="Microsoft YaHei"/>
                    <a:cs typeface="Consolas"/>
                  </a:rPr>
                  <a:t>한 항목만 수정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8629650" y="2019300"/>
              <a:ext cx="3028950" cy="3238500"/>
              <a:chOff x="8629650" y="2019300"/>
              <a:chExt cx="3028950" cy="3238500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8629650" y="2019300"/>
                <a:ext cx="3028950" cy="3238500"/>
              </a:xfrm>
              <a:prstGeom prst="roundRect">
                <a:avLst>
                  <a:gd name="adj" fmla="val 5031"/>
                </a:avLst>
              </a:prstGeom>
              <a:solidFill>
                <a:srgbClr val="FFFFFF"/>
              </a:solidFill>
              <a:ln w="19050">
                <a:solidFill>
                  <a:srgbClr val="0EAD69"/>
                </a:solidFill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8888730" y="2257425"/>
                <a:ext cx="631317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500" b="1" dirty="0">
                    <a:solidFill>
                      <a:srgbClr val="0EAD69"/>
                    </a:solidFill>
                    <a:latin typeface="Pretendard SemiBold"/>
                    <a:ea typeface="Pretendard SemiBold"/>
                    <a:cs typeface="Pretendard SemiBold"/>
                  </a:rPr>
                  <a:t>AFTER</a:t>
                </a:r>
              </a:p>
            </p:txBody>
          </p:sp>
          <p:sp>
            <p:nvSpPr>
              <p:cNvPr id="23" name="Rectangle 23"/>
              <p:cNvSpPr/>
              <p:nvPr/>
            </p:nvSpPr>
            <p:spPr>
              <a:xfrm>
                <a:off x="8896350" y="2724150"/>
                <a:ext cx="2495550" cy="1809750"/>
              </a:xfrm>
              <a:prstGeom prst="roundRect">
                <a:avLst>
                  <a:gd name="adj" fmla="val 6316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9134094" y="2932748"/>
                <a:ext cx="160705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950" b="1" dirty="0">
                    <a:solidFill>
                      <a:srgbClr val="3182F6"/>
                    </a:solidFill>
                    <a:latin typeface="Pretendard ExtraBold"/>
                    <a:ea typeface="Pretendard ExtraBold"/>
                    <a:cs typeface="Pretendard ExtraBold"/>
                  </a:rPr>
                  <a:t>BLUE ROUTE</a:t>
                </a:r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9163050" y="3486150"/>
                <a:ext cx="1962150" cy="838200"/>
              </a:xfrm>
              <a:custGeom>
                <a:avLst/>
                <a:gdLst/>
                <a:ahLst/>
                <a:cxnLst/>
                <a:rect l="l" t="t" r="r" b="b"/>
                <a:pathLst>
                  <a:path w="1962150" h="838200">
                    <a:moveTo>
                      <a:pt x="0" y="0"/>
                    </a:moveTo>
                    <a:lnTo>
                      <a:pt x="1962150" y="0"/>
                    </a:lnTo>
                    <a:lnTo>
                      <a:pt x="1962150" y="285750"/>
                    </a:lnTo>
                    <a:lnTo>
                      <a:pt x="285750" y="285750"/>
                    </a:lnTo>
                    <a:lnTo>
                      <a:pt x="285750" y="571500"/>
                    </a:lnTo>
                    <a:lnTo>
                      <a:pt x="1676400" y="571500"/>
                    </a:lnTo>
                    <a:lnTo>
                      <a:pt x="1676400" y="838200"/>
                    </a:lnTo>
                    <a:lnTo>
                      <a:pt x="0" y="838200"/>
                    </a:lnTo>
                    <a:close/>
                  </a:path>
                </a:pathLst>
              </a:custGeom>
              <a:noFill/>
              <a:ln w="76200">
                <a:solidFill>
                  <a:srgbClr val="FFFFFF"/>
                </a:solidFill>
              </a:ln>
            </p:spPr>
          </p:sp>
          <p:sp>
            <p:nvSpPr>
              <p:cNvPr id="26" name="Ellipse 26"/>
              <p:cNvSpPr/>
              <p:nvPr/>
            </p:nvSpPr>
            <p:spPr>
              <a:xfrm>
                <a:off x="9201150" y="3524250"/>
                <a:ext cx="152400" cy="1524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8888730" y="4810125"/>
                <a:ext cx="2185988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dirty="0">
                    <a:solidFill>
                      <a:srgbClr val="0EAD69"/>
                    </a:solidFill>
                    <a:latin typeface="Pretendard"/>
                    <a:ea typeface="Pretendard"/>
                    <a:cs typeface="Pretendard"/>
                  </a:rPr>
                  <a:t>제목만 변경 · 규칙 유지</a:t>
                </a:r>
              </a:p>
            </p:txBody>
          </p:sp>
        </p:grpSp>
      </p:grpSp>
      <p:grpSp>
        <p:nvGrpSpPr>
          <p:cNvPr id="33" name="Group 33"/>
          <p:cNvGrpSpPr/>
          <p:nvPr/>
        </p:nvGrpSpPr>
        <p:grpSpPr>
          <a:xfrm>
            <a:off x="533400" y="5562600"/>
            <a:ext cx="11125200" cy="419100"/>
            <a:chOff x="533400" y="5562600"/>
            <a:chExt cx="11125200" cy="419100"/>
          </a:xfrm>
        </p:grpSpPr>
        <p:sp>
          <p:nvSpPr>
            <p:cNvPr id="30" name="Rectangle 30"/>
            <p:cNvSpPr/>
            <p:nvPr/>
          </p:nvSpPr>
          <p:spPr>
            <a:xfrm>
              <a:off x="533400" y="5562600"/>
              <a:ext cx="11125200" cy="419100"/>
            </a:xfrm>
            <a:prstGeom prst="roundRect">
              <a:avLst>
                <a:gd name="adj" fmla="val 22727"/>
              </a:avLst>
            </a:prstGeom>
            <a:solidFill>
              <a:srgbClr val="EAF3FF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54380" y="5676900"/>
              <a:ext cx="92695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권장 순서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164080" y="5676900"/>
              <a:ext cx="671931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제목 1개 → 플레이 → 색상 1개 → 플레이 → 배경 또는 모양 1개 → 다시 플레이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34" name="TextBox 34"/>
            <p:cNvSpPr txBox="1"/>
            <p:nvPr/>
          </p:nvSpPr>
          <p:spPr>
            <a:xfrm>
              <a:off x="527304" y="6423660"/>
              <a:ext cx="403189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요청한 항목 외 규칙과 입력이 유지되면 PASS입니다.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6888004" cy="1222057"/>
            <a:chOff x="517398" y="384810"/>
            <a:chExt cx="6888004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6829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04 · 맞춤 수정과 입력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6221058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키보드와 모바일 버튼 연결하기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688343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두 입력 방식이 같은 게임 상태를 움직여야 합니다.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533400" y="2190750"/>
            <a:ext cx="11125200" cy="3695700"/>
            <a:chOff x="533400" y="2190750"/>
            <a:chExt cx="11125200" cy="3695700"/>
          </a:xfrm>
        </p:grpSpPr>
        <p:sp>
          <p:nvSpPr>
            <p:cNvPr id="6" name="Line 6"/>
            <p:cNvSpPr/>
            <p:nvPr/>
          </p:nvSpPr>
          <p:spPr>
            <a:xfrm>
              <a:off x="3105150" y="3276600"/>
              <a:ext cx="2438400" cy="9525"/>
            </a:xfrm>
            <a:custGeom>
              <a:avLst/>
              <a:gdLst/>
              <a:ahLst/>
              <a:cxnLst/>
              <a:rect l="l" t="t" r="r" b="b"/>
              <a:pathLst>
                <a:path w="2438400" h="9525">
                  <a:moveTo>
                    <a:pt x="0" y="0"/>
                  </a:moveTo>
                  <a:lnTo>
                    <a:pt x="2438400" y="0"/>
                  </a:lnTo>
                </a:path>
              </a:pathLst>
            </a:custGeom>
            <a:noFill/>
            <a:ln w="28575">
              <a:solidFill>
                <a:srgbClr val="3182F6"/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3105150" y="3905250"/>
              <a:ext cx="2438400" cy="723900"/>
            </a:xfrm>
            <a:custGeom>
              <a:avLst/>
              <a:gdLst/>
              <a:ahLst/>
              <a:cxnLst/>
              <a:rect l="l" t="t" r="r" b="b"/>
              <a:pathLst>
                <a:path w="2438400" h="723900">
                  <a:moveTo>
                    <a:pt x="0" y="723900"/>
                  </a:moveTo>
                  <a:lnTo>
                    <a:pt x="2438400" y="0"/>
                  </a:lnTo>
                </a:path>
              </a:pathLst>
            </a:custGeom>
            <a:noFill/>
            <a:ln w="28575">
              <a:solidFill>
                <a:srgbClr val="3182F6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8229600" y="3600450"/>
              <a:ext cx="1447800" cy="9525"/>
            </a:xfrm>
            <a:custGeom>
              <a:avLst/>
              <a:gdLst/>
              <a:ahLst/>
              <a:cxnLst/>
              <a:rect l="l" t="t" r="r" b="b"/>
              <a:pathLst>
                <a:path w="1447800" h="9525">
                  <a:moveTo>
                    <a:pt x="0" y="0"/>
                  </a:moveTo>
                  <a:lnTo>
                    <a:pt x="1447800" y="0"/>
                  </a:lnTo>
                </a:path>
              </a:pathLst>
            </a:custGeom>
            <a:noFill/>
            <a:ln w="28575">
              <a:solidFill>
                <a:srgbClr val="3182F6"/>
              </a:solidFill>
            </a:ln>
          </p:spPr>
        </p:sp>
        <p:grpSp>
          <p:nvGrpSpPr>
            <p:cNvPr id="22" name="Group 22"/>
            <p:cNvGrpSpPr/>
            <p:nvPr/>
          </p:nvGrpSpPr>
          <p:grpSpPr>
            <a:xfrm>
              <a:off x="533400" y="2190750"/>
              <a:ext cx="2571750" cy="2095500"/>
              <a:chOff x="533400" y="2190750"/>
              <a:chExt cx="2571750" cy="2095500"/>
            </a:xfrm>
          </p:grpSpPr>
          <p:sp>
            <p:nvSpPr>
              <p:cNvPr id="9" name="Rectangle 9"/>
              <p:cNvSpPr/>
              <p:nvPr/>
            </p:nvSpPr>
            <p:spPr>
              <a:xfrm>
                <a:off x="533400" y="2190750"/>
                <a:ext cx="2571750" cy="2095500"/>
              </a:xfrm>
              <a:prstGeom prst="roundRect">
                <a:avLst>
                  <a:gd name="adj" fmla="val 7273"/>
                </a:avLst>
              </a:prstGeom>
              <a:solidFill>
                <a:srgbClr val="FFFFFF"/>
              </a:solidFill>
              <a:ln w="14288">
                <a:solidFill>
                  <a:srgbClr val="E5E8EB"/>
                </a:solidFill>
              </a:ln>
            </p:spPr>
          </p:sp>
          <p:grpSp>
            <p:nvGrpSpPr>
              <p:cNvPr id="18" name="Group 18"/>
              <p:cNvGrpSpPr/>
              <p:nvPr/>
            </p:nvGrpSpPr>
            <p:grpSpPr>
              <a:xfrm>
                <a:off x="876300" y="2647950"/>
                <a:ext cx="381000" cy="228600"/>
                <a:chOff x="876300" y="2647950"/>
                <a:chExt cx="381000" cy="228600"/>
              </a:xfrm>
            </p:grpSpPr>
            <p:sp>
              <p:nvSpPr>
                <p:cNvPr id="10" name="Freeform 10"/>
                <p:cNvSpPr/>
                <p:nvPr/>
              </p:nvSpPr>
              <p:spPr>
                <a:xfrm>
                  <a:off x="876300" y="2647950"/>
                  <a:ext cx="381000" cy="228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000" h="228600">
                      <a:moveTo>
                        <a:pt x="0" y="38100"/>
                      </a:moveTo>
                      <a:cubicBezTo>
                        <a:pt x="0" y="17058"/>
                        <a:pt x="17058" y="0"/>
                        <a:pt x="38100" y="0"/>
                      </a:cubicBezTo>
                      <a:lnTo>
                        <a:pt x="342900" y="0"/>
                      </a:lnTo>
                      <a:cubicBezTo>
                        <a:pt x="363942" y="0"/>
                        <a:pt x="381000" y="17058"/>
                        <a:pt x="381000" y="38100"/>
                      </a:cubicBezTo>
                      <a:lnTo>
                        <a:pt x="381000" y="190500"/>
                      </a:lnTo>
                      <a:cubicBezTo>
                        <a:pt x="381000" y="211542"/>
                        <a:pt x="363942" y="228600"/>
                        <a:pt x="342900" y="228600"/>
                      </a:cubicBezTo>
                      <a:lnTo>
                        <a:pt x="38100" y="228600"/>
                      </a:lnTo>
                      <a:cubicBezTo>
                        <a:pt x="17058" y="228600"/>
                        <a:pt x="0" y="211542"/>
                        <a:pt x="0" y="190500"/>
                      </a:cubicBezTo>
                      <a:lnTo>
                        <a:pt x="0" y="38100"/>
                      </a:lnTo>
                    </a:path>
                  </a:pathLst>
                </a:custGeom>
                <a:noFill/>
                <a:ln w="38100">
                  <a:solidFill>
                    <a:srgbClr val="3182F6"/>
                  </a:solidFill>
                </a:ln>
              </p:spPr>
            </p:sp>
            <p:sp>
              <p:nvSpPr>
                <p:cNvPr id="11" name="Freeform 11"/>
                <p:cNvSpPr/>
                <p:nvPr/>
              </p:nvSpPr>
              <p:spPr>
                <a:xfrm>
                  <a:off x="952500" y="272415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0" y="190"/>
                      </a:lnTo>
                    </a:path>
                  </a:pathLst>
                </a:custGeom>
                <a:noFill/>
                <a:ln w="38100">
                  <a:solidFill>
                    <a:srgbClr val="3182F6"/>
                  </a:solidFill>
                </a:ln>
              </p:spPr>
            </p:sp>
            <p:sp>
              <p:nvSpPr>
                <p:cNvPr id="12" name="Freeform 12"/>
                <p:cNvSpPr/>
                <p:nvPr/>
              </p:nvSpPr>
              <p:spPr>
                <a:xfrm>
                  <a:off x="1028700" y="272415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0" y="190"/>
                      </a:lnTo>
                    </a:path>
                  </a:pathLst>
                </a:custGeom>
                <a:noFill/>
                <a:ln w="38100">
                  <a:solidFill>
                    <a:srgbClr val="3182F6"/>
                  </a:solidFill>
                </a:ln>
              </p:spPr>
            </p:sp>
            <p:sp>
              <p:nvSpPr>
                <p:cNvPr id="13" name="Freeform 13"/>
                <p:cNvSpPr/>
                <p:nvPr/>
              </p:nvSpPr>
              <p:spPr>
                <a:xfrm>
                  <a:off x="1104900" y="272415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0" y="190"/>
                      </a:lnTo>
                    </a:path>
                  </a:pathLst>
                </a:custGeom>
                <a:noFill/>
                <a:ln w="38100">
                  <a:solidFill>
                    <a:srgbClr val="3182F6"/>
                  </a:solidFill>
                </a:ln>
              </p:spPr>
            </p:sp>
            <p:sp>
              <p:nvSpPr>
                <p:cNvPr id="14" name="Freeform 14"/>
                <p:cNvSpPr/>
                <p:nvPr/>
              </p:nvSpPr>
              <p:spPr>
                <a:xfrm>
                  <a:off x="1181100" y="272415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0" y="190"/>
                      </a:lnTo>
                    </a:path>
                  </a:pathLst>
                </a:custGeom>
                <a:noFill/>
                <a:ln w="38100">
                  <a:solidFill>
                    <a:srgbClr val="3182F6"/>
                  </a:solidFill>
                </a:ln>
              </p:spPr>
            </p:sp>
            <p:sp>
              <p:nvSpPr>
                <p:cNvPr id="15" name="Freeform 15"/>
                <p:cNvSpPr/>
                <p:nvPr/>
              </p:nvSpPr>
              <p:spPr>
                <a:xfrm>
                  <a:off x="952500" y="280035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0" y="190"/>
                      </a:lnTo>
                    </a:path>
                  </a:pathLst>
                </a:custGeom>
                <a:noFill/>
                <a:ln w="38100">
                  <a:solidFill>
                    <a:srgbClr val="3182F6"/>
                  </a:solidFill>
                </a:ln>
              </p:spPr>
            </p:sp>
            <p:sp>
              <p:nvSpPr>
                <p:cNvPr id="16" name="Freeform 16"/>
                <p:cNvSpPr/>
                <p:nvPr/>
              </p:nvSpPr>
              <p:spPr>
                <a:xfrm>
                  <a:off x="1181100" y="2800350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0" y="190"/>
                      </a:lnTo>
                    </a:path>
                  </a:pathLst>
                </a:custGeom>
                <a:noFill/>
                <a:ln w="38100">
                  <a:solidFill>
                    <a:srgbClr val="3182F6"/>
                  </a:solidFill>
                </a:ln>
              </p:spPr>
            </p:sp>
            <p:sp>
              <p:nvSpPr>
                <p:cNvPr id="17" name="Freeform 17"/>
                <p:cNvSpPr/>
                <p:nvPr/>
              </p:nvSpPr>
              <p:spPr>
                <a:xfrm>
                  <a:off x="1028700" y="2800350"/>
                  <a:ext cx="7620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200" h="9525">
                      <a:moveTo>
                        <a:pt x="0" y="0"/>
                      </a:moveTo>
                      <a:lnTo>
                        <a:pt x="76200" y="190"/>
                      </a:lnTo>
                    </a:path>
                  </a:pathLst>
                </a:custGeom>
                <a:noFill/>
                <a:ln w="38100">
                  <a:solidFill>
                    <a:srgbClr val="3182F6"/>
                  </a:solidFill>
                </a:ln>
              </p:spPr>
            </p:sp>
          </p:grpSp>
          <p:sp>
            <p:nvSpPr>
              <p:cNvPr id="19" name="TextBox 19"/>
              <p:cNvSpPr txBox="1"/>
              <p:nvPr/>
            </p:nvSpPr>
            <p:spPr>
              <a:xfrm>
                <a:off x="826770" y="3186112"/>
                <a:ext cx="976979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2250" b="1" dirty="0">
                    <a:solidFill>
                      <a:srgbClr val="191F28"/>
                    </a:solidFill>
                    <a:latin typeface="Pretendard ExtraBold"/>
                    <a:ea typeface="Pretendard ExtraBold"/>
                    <a:cs typeface="Pretendard ExtraBold"/>
                  </a:rPr>
                  <a:t>키보드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831342" y="3683318"/>
                <a:ext cx="217457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350" dirty="0">
                    <a:solidFill>
                      <a:srgbClr val="6B7684"/>
                    </a:solidFill>
                    <a:latin typeface="Consolas"/>
                    <a:ea typeface="Consolas"/>
                    <a:cs typeface="Consolas"/>
                  </a:rPr>
                  <a:t>ArrowLeft · ArrowRight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831342" y="3969068"/>
                <a:ext cx="1958173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350" dirty="0">
                    <a:solidFill>
                      <a:srgbClr val="6B7684"/>
                    </a:solidFill>
                    <a:latin typeface="Consolas"/>
                    <a:ea typeface="Consolas"/>
                    <a:cs typeface="Consolas"/>
                  </a:rPr>
                  <a:t>ArrowUp · ArrowDown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533400" y="4476750"/>
              <a:ext cx="2571750" cy="1409700"/>
              <a:chOff x="533400" y="4476750"/>
              <a:chExt cx="2571750" cy="14097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33400" y="4476750"/>
                <a:ext cx="2571750" cy="1409700"/>
              </a:xfrm>
              <a:prstGeom prst="roundRect">
                <a:avLst>
                  <a:gd name="adj" fmla="val 10811"/>
                </a:avLst>
              </a:prstGeom>
              <a:solidFill>
                <a:srgbClr val="EAF3FF"/>
              </a:solidFill>
              <a:ln w="14288">
                <a:solidFill>
                  <a:srgbClr val="3182F6"/>
                </a:solidFill>
              </a:ln>
            </p:spPr>
          </p:sp>
          <p:grpSp>
            <p:nvGrpSpPr>
              <p:cNvPr id="27" name="Group 27"/>
              <p:cNvGrpSpPr/>
              <p:nvPr/>
            </p:nvGrpSpPr>
            <p:grpSpPr>
              <a:xfrm>
                <a:off x="933450" y="4791075"/>
                <a:ext cx="190500" cy="285751"/>
                <a:chOff x="933450" y="4791075"/>
                <a:chExt cx="190500" cy="285751"/>
              </a:xfrm>
            </p:grpSpPr>
            <p:sp>
              <p:nvSpPr>
                <p:cNvPr id="24" name="Freeform 24"/>
                <p:cNvSpPr/>
                <p:nvPr/>
              </p:nvSpPr>
              <p:spPr>
                <a:xfrm>
                  <a:off x="933450" y="4791075"/>
                  <a:ext cx="190500" cy="2857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500" h="285751">
                      <a:moveTo>
                        <a:pt x="0" y="31750"/>
                      </a:moveTo>
                      <a:cubicBezTo>
                        <a:pt x="0" y="14215"/>
                        <a:pt x="14215" y="0"/>
                        <a:pt x="31750" y="0"/>
                      </a:cubicBezTo>
                      <a:lnTo>
                        <a:pt x="158750" y="0"/>
                      </a:lnTo>
                      <a:cubicBezTo>
                        <a:pt x="176285" y="0"/>
                        <a:pt x="190500" y="14215"/>
                        <a:pt x="190500" y="31750"/>
                      </a:cubicBezTo>
                      <a:lnTo>
                        <a:pt x="190500" y="254001"/>
                      </a:lnTo>
                      <a:cubicBezTo>
                        <a:pt x="190500" y="271536"/>
                        <a:pt x="176285" y="285751"/>
                        <a:pt x="158750" y="285751"/>
                      </a:cubicBezTo>
                      <a:lnTo>
                        <a:pt x="31750" y="285751"/>
                      </a:lnTo>
                      <a:cubicBezTo>
                        <a:pt x="14215" y="285751"/>
                        <a:pt x="0" y="271536"/>
                        <a:pt x="0" y="254001"/>
                      </a:cubicBezTo>
                      <a:lnTo>
                        <a:pt x="0" y="31750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  <p:sp>
              <p:nvSpPr>
                <p:cNvPr id="25" name="Freeform 25"/>
                <p:cNvSpPr/>
                <p:nvPr/>
              </p:nvSpPr>
              <p:spPr>
                <a:xfrm>
                  <a:off x="1012825" y="4806950"/>
                  <a:ext cx="3175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750" h="9525">
                      <a:moveTo>
                        <a:pt x="0" y="0"/>
                      </a:moveTo>
                      <a:lnTo>
                        <a:pt x="31750" y="0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  <p:sp>
              <p:nvSpPr>
                <p:cNvPr id="26" name="Freeform 26"/>
                <p:cNvSpPr/>
                <p:nvPr/>
              </p:nvSpPr>
              <p:spPr>
                <a:xfrm>
                  <a:off x="1028700" y="5013326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0" y="159"/>
                      </a:lnTo>
                    </a:path>
                  </a:pathLst>
                </a:custGeom>
                <a:noFill/>
                <a:ln w="31750">
                  <a:solidFill>
                    <a:srgbClr val="3182F6"/>
                  </a:solidFill>
                </a:ln>
              </p:spPr>
            </p:sp>
          </p:grpSp>
          <p:sp>
            <p:nvSpPr>
              <p:cNvPr id="28" name="TextBox 28"/>
              <p:cNvSpPr txBox="1"/>
              <p:nvPr/>
            </p:nvSpPr>
            <p:spPr>
              <a:xfrm>
                <a:off x="1382268" y="4832032"/>
                <a:ext cx="1252878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모바일 버튼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831342" y="5283518"/>
                <a:ext cx="110413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350" dirty="0">
                    <a:solidFill>
                      <a:srgbClr val="1B64DA"/>
                    </a:solidFill>
                    <a:latin typeface="Consolas"/>
                    <a:ea typeface="Consolas"/>
                    <a:cs typeface="Consolas"/>
                  </a:rPr>
                  <a:t>pointerdown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831342" y="5588318"/>
                <a:ext cx="199464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손가락으로 누를 큰 영역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5543550" y="2419350"/>
              <a:ext cx="2686050" cy="2362200"/>
              <a:chOff x="5543550" y="2419350"/>
              <a:chExt cx="2686050" cy="23622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5543550" y="2419350"/>
                <a:ext cx="2686050" cy="2362200"/>
              </a:xfrm>
              <a:prstGeom prst="roundRect">
                <a:avLst>
                  <a:gd name="adj" fmla="val 6452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grpSp>
            <p:nvGrpSpPr>
              <p:cNvPr id="36" name="Group 36"/>
              <p:cNvGrpSpPr/>
              <p:nvPr/>
            </p:nvGrpSpPr>
            <p:grpSpPr>
              <a:xfrm>
                <a:off x="5922169" y="2835275"/>
                <a:ext cx="328613" cy="292101"/>
                <a:chOff x="5922169" y="2835275"/>
                <a:chExt cx="328613" cy="292101"/>
              </a:xfrm>
            </p:grpSpPr>
            <p:sp>
              <p:nvSpPr>
                <p:cNvPr id="33" name="Freeform 33"/>
                <p:cNvSpPr/>
                <p:nvPr/>
              </p:nvSpPr>
              <p:spPr>
                <a:xfrm>
                  <a:off x="5922169" y="2908300"/>
                  <a:ext cx="73025" cy="146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025" h="146050">
                      <a:moveTo>
                        <a:pt x="73025" y="0"/>
                      </a:moveTo>
                      <a:lnTo>
                        <a:pt x="0" y="73025"/>
                      </a:lnTo>
                      <a:lnTo>
                        <a:pt x="73025" y="146050"/>
                      </a:lnTo>
                    </a:path>
                  </a:pathLst>
                </a:custGeom>
                <a:noFill/>
                <a:ln w="36513">
                  <a:solidFill>
                    <a:srgbClr val="FFFFFF"/>
                  </a:solidFill>
                </a:ln>
              </p:spPr>
            </p:sp>
            <p:sp>
              <p:nvSpPr>
                <p:cNvPr id="34" name="Freeform 34"/>
                <p:cNvSpPr/>
                <p:nvPr/>
              </p:nvSpPr>
              <p:spPr>
                <a:xfrm>
                  <a:off x="6177757" y="2908300"/>
                  <a:ext cx="73025" cy="146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025" h="146050">
                      <a:moveTo>
                        <a:pt x="0" y="0"/>
                      </a:moveTo>
                      <a:lnTo>
                        <a:pt x="73025" y="73025"/>
                      </a:lnTo>
                      <a:lnTo>
                        <a:pt x="0" y="146050"/>
                      </a:lnTo>
                    </a:path>
                  </a:pathLst>
                </a:custGeom>
                <a:noFill/>
                <a:ln w="36513">
                  <a:solidFill>
                    <a:srgbClr val="FFFFFF"/>
                  </a:solidFill>
                </a:ln>
              </p:spPr>
            </p:sp>
            <p:sp>
              <p:nvSpPr>
                <p:cNvPr id="35" name="Freeform 35"/>
                <p:cNvSpPr/>
                <p:nvPr/>
              </p:nvSpPr>
              <p:spPr>
                <a:xfrm>
                  <a:off x="6049963" y="2835275"/>
                  <a:ext cx="73025" cy="2921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025" h="292101">
                      <a:moveTo>
                        <a:pt x="73025" y="0"/>
                      </a:moveTo>
                      <a:lnTo>
                        <a:pt x="0" y="292101"/>
                      </a:lnTo>
                    </a:path>
                  </a:pathLst>
                </a:custGeom>
                <a:noFill/>
                <a:ln w="36513">
                  <a:solidFill>
                    <a:srgbClr val="FFFFFF"/>
                  </a:solidFill>
                </a:ln>
              </p:spPr>
            </p:sp>
          </p:grpSp>
          <p:sp>
            <p:nvSpPr>
              <p:cNvPr id="37" name="TextBox 37"/>
              <p:cNvSpPr txBox="1"/>
              <p:nvPr/>
            </p:nvSpPr>
            <p:spPr>
              <a:xfrm>
                <a:off x="5859018" y="3517582"/>
                <a:ext cx="1535750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650" dirty="0">
                    <a:solidFill>
                      <a:srgbClr val="3182F6"/>
                    </a:solidFill>
                    <a:latin typeface="Consolas"/>
                    <a:ea typeface="Consolas"/>
                    <a:cs typeface="Consolas"/>
                  </a:rPr>
                  <a:t>updateGame()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5859780" y="3933825"/>
                <a:ext cx="1549908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dirty="0">
                    <a:solidFill>
                      <a:srgbClr val="FFFFFF"/>
                    </a:solidFill>
                    <a:latin typeface="Pretendard"/>
                    <a:ea typeface="Pretendard"/>
                    <a:cs typeface="Pretendard"/>
                  </a:rPr>
                  <a:t>같은 상태를 변경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5860542" y="4292918"/>
                <a:ext cx="170387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350" dirty="0">
                    <a:solidFill>
                      <a:srgbClr val="8B95A1"/>
                    </a:solidFill>
                    <a:latin typeface="Pretendard"/>
                    <a:ea typeface="Pretendard"/>
                    <a:cs typeface="Pretendard"/>
                  </a:rPr>
                  <a:t>위치 · 점수 · 타이머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9677400" y="2419350"/>
              <a:ext cx="1981200" cy="2362200"/>
              <a:chOff x="9677400" y="2419350"/>
              <a:chExt cx="1981200" cy="23622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9677400" y="2419350"/>
                <a:ext cx="1981200" cy="2362200"/>
              </a:xfrm>
              <a:prstGeom prst="roundRect">
                <a:avLst>
                  <a:gd name="adj" fmla="val 7692"/>
                </a:avLst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42" name="Freeform 42"/>
              <p:cNvSpPr/>
              <p:nvPr/>
            </p:nvSpPr>
            <p:spPr>
              <a:xfrm>
                <a:off x="10572750" y="2857500"/>
                <a:ext cx="247650" cy="304800"/>
              </a:xfrm>
              <a:custGeom>
                <a:avLst/>
                <a:gdLst/>
                <a:ahLst/>
                <a:cxnLst/>
                <a:rect l="l" t="t" r="r" b="b"/>
                <a:pathLst>
                  <a:path w="247650" h="304800">
                    <a:moveTo>
                      <a:pt x="0" y="0"/>
                    </a:moveTo>
                    <a:lnTo>
                      <a:pt x="0" y="304800"/>
                    </a:lnTo>
                    <a:lnTo>
                      <a:pt x="247650" y="152400"/>
                    </a:ln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rgbClr val="FFFFFF"/>
                </a:solidFill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9972785" y="3529012"/>
                <a:ext cx="1390431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2250" b="1" dirty="0">
                    <a:solidFill>
                      <a:srgbClr val="FFFFFF"/>
                    </a:solidFill>
                    <a:latin typeface="Pretendard ExtraBold"/>
                    <a:ea typeface="Pretendard ExtraBold"/>
                    <a:cs typeface="Pretendard ExtraBold"/>
                  </a:rPr>
                  <a:t>같은 게임</a:t>
                </a:r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10057638" y="4010025"/>
                <a:ext cx="1220724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500" dirty="0">
                    <a:solidFill>
                      <a:srgbClr val="FFFFFF"/>
                    </a:solidFill>
                    <a:latin typeface="Pretendard"/>
                    <a:ea typeface="Pretendard"/>
                    <a:cs typeface="Pretendard"/>
                  </a:rPr>
                  <a:t>PC·휴대전화</a:t>
                </a:r>
              </a:p>
            </p:txBody>
          </p:sp>
          <p:sp>
            <p:nvSpPr>
              <p:cNvPr id="45" name="Rectangle 45"/>
              <p:cNvSpPr/>
              <p:nvPr/>
            </p:nvSpPr>
            <p:spPr>
              <a:xfrm>
                <a:off x="10134600" y="4457700"/>
                <a:ext cx="1066800" cy="171450"/>
              </a:xfrm>
              <a:prstGeom prst="roundRect">
                <a:avLst>
                  <a:gd name="adj" fmla="val 44444"/>
                </a:avLst>
              </a:prstGeom>
              <a:solidFill>
                <a:srgbClr val="0EAD69"/>
              </a:solidFill>
              <a:ln>
                <a:noFill/>
              </a:ln>
            </p:spPr>
          </p:sp>
        </p:grpSp>
      </p:grpSp>
      <p:grpSp>
        <p:nvGrpSpPr>
          <p:cNvPr id="51" name="Group 51"/>
          <p:cNvGrpSpPr/>
          <p:nvPr/>
        </p:nvGrpSpPr>
        <p:grpSpPr>
          <a:xfrm>
            <a:off x="3581400" y="5219700"/>
            <a:ext cx="8077200" cy="670751"/>
            <a:chOff x="3581400" y="5219700"/>
            <a:chExt cx="8077200" cy="670751"/>
          </a:xfrm>
        </p:grpSpPr>
        <p:sp>
          <p:nvSpPr>
            <p:cNvPr id="48" name="Rectangle 48"/>
            <p:cNvSpPr/>
            <p:nvPr/>
          </p:nvSpPr>
          <p:spPr>
            <a:xfrm>
              <a:off x="3581400" y="5219700"/>
              <a:ext cx="8077200" cy="666750"/>
            </a:xfrm>
            <a:prstGeom prst="roundRect">
              <a:avLst>
                <a:gd name="adj" fmla="val 17143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3840480" y="5343525"/>
              <a:ext cx="113898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초보자 원칙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3841242" y="5626418"/>
              <a:ext cx="712451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필요한 키만 처리하고, 중요한 점수·상태는 Canvas 밖 HTML 텍스트로도 보여줍니다.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527304" y="6099810"/>
            <a:ext cx="11137392" cy="558546"/>
            <a:chOff x="527304" y="6099810"/>
            <a:chExt cx="11137392" cy="558546"/>
          </a:xfrm>
        </p:grpSpPr>
        <p:sp>
          <p:nvSpPr>
            <p:cNvPr id="52" name="TextBox 52"/>
            <p:cNvSpPr txBox="1"/>
            <p:nvPr/>
          </p:nvSpPr>
          <p:spPr>
            <a:xfrm>
              <a:off x="527304" y="6099810"/>
              <a:ext cx="516990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공식 출처 · MDN KeyboardEvent.key · Pointer Events · Canvas API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527304" y="6423660"/>
              <a:ext cx="551992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모바일에서는 가능하면 Pointer Events로 마우스·터치를 함께 처리합니다.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069294" cy="1222057"/>
            <a:chOff x="517398" y="384810"/>
            <a:chExt cx="8069294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6829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05 · 오류와 정상 버전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3861203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문제를 재현하는 법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806472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“안 돼요” 대신 증상·오류 메시지·문제 조작을 기록합니다.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33400" y="1809750"/>
            <a:ext cx="7239000" cy="3943350"/>
            <a:chOff x="533400" y="1809750"/>
            <a:chExt cx="7239000" cy="3943350"/>
          </a:xfrm>
        </p:grpSpPr>
        <p:sp>
          <p:nvSpPr>
            <p:cNvPr id="6" name="Rectangle 6"/>
            <p:cNvSpPr/>
            <p:nvPr/>
          </p:nvSpPr>
          <p:spPr>
            <a:xfrm>
              <a:off x="533400" y="1809750"/>
              <a:ext cx="7239000" cy="3943350"/>
            </a:xfrm>
            <a:prstGeom prst="roundRect">
              <a:avLst>
                <a:gd name="adj" fmla="val 3865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888206" y="2235994"/>
              <a:ext cx="300038" cy="250031"/>
              <a:chOff x="888206" y="2235994"/>
              <a:chExt cx="300038" cy="250031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988219" y="2235994"/>
                <a:ext cx="100012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100012" h="66675">
                    <a:moveTo>
                      <a:pt x="0" y="66675"/>
                    </a:moveTo>
                    <a:lnTo>
                      <a:pt x="0" y="50006"/>
                    </a:lnTo>
                    <a:cubicBezTo>
                      <a:pt x="0" y="22389"/>
                      <a:pt x="22389" y="0"/>
                      <a:pt x="50006" y="0"/>
                    </a:cubicBezTo>
                    <a:cubicBezTo>
                      <a:pt x="77624" y="0"/>
                      <a:pt x="100012" y="22389"/>
                      <a:pt x="100012" y="50006"/>
                    </a:cubicBezTo>
                    <a:lnTo>
                      <a:pt x="100012" y="66675"/>
                    </a:lnTo>
                  </a:path>
                </a:pathLst>
              </a:custGeom>
              <a:noFill/>
              <a:ln w="33338">
                <a:solidFill>
                  <a:srgbClr val="F04452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954881" y="2302669"/>
                <a:ext cx="166688" cy="183356"/>
              </a:xfrm>
              <a:custGeom>
                <a:avLst/>
                <a:gdLst/>
                <a:ahLst/>
                <a:cxnLst/>
                <a:rect l="l" t="t" r="r" b="b"/>
                <a:pathLst>
                  <a:path w="166688" h="183356">
                    <a:moveTo>
                      <a:pt x="16669" y="0"/>
                    </a:moveTo>
                    <a:lnTo>
                      <a:pt x="150019" y="0"/>
                    </a:lnTo>
                    <a:cubicBezTo>
                      <a:pt x="159947" y="14878"/>
                      <a:pt x="165703" y="32147"/>
                      <a:pt x="166688" y="50006"/>
                    </a:cubicBezTo>
                    <a:lnTo>
                      <a:pt x="166688" y="100012"/>
                    </a:lnTo>
                    <a:cubicBezTo>
                      <a:pt x="166688" y="146042"/>
                      <a:pt x="129373" y="183356"/>
                      <a:pt x="83344" y="183356"/>
                    </a:cubicBezTo>
                    <a:cubicBezTo>
                      <a:pt x="37314" y="183356"/>
                      <a:pt x="0" y="146042"/>
                      <a:pt x="0" y="100012"/>
                    </a:cubicBezTo>
                    <a:lnTo>
                      <a:pt x="0" y="50006"/>
                    </a:lnTo>
                    <a:cubicBezTo>
                      <a:pt x="985" y="32147"/>
                      <a:pt x="6741" y="14878"/>
                      <a:pt x="16669" y="0"/>
                    </a:cubicBezTo>
                  </a:path>
                </a:pathLst>
              </a:custGeom>
              <a:noFill/>
              <a:ln w="33338">
                <a:solidFill>
                  <a:srgbClr val="F04452"/>
                </a:solidFill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888206" y="2369344"/>
                <a:ext cx="666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9525">
                    <a:moveTo>
                      <a:pt x="0" y="0"/>
                    </a:moveTo>
                    <a:lnTo>
                      <a:pt x="66675" y="0"/>
                    </a:lnTo>
                  </a:path>
                </a:pathLst>
              </a:custGeom>
              <a:noFill/>
              <a:ln w="33338">
                <a:solidFill>
                  <a:srgbClr val="F04452"/>
                </a:solidFill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1121569" y="2369344"/>
                <a:ext cx="666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9525">
                    <a:moveTo>
                      <a:pt x="0" y="0"/>
                    </a:moveTo>
                    <a:lnTo>
                      <a:pt x="66675" y="0"/>
                    </a:lnTo>
                  </a:path>
                </a:pathLst>
              </a:custGeom>
              <a:noFill/>
              <a:ln w="33338">
                <a:solidFill>
                  <a:srgbClr val="F04452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038225" y="2386012"/>
                <a:ext cx="9525" cy="10001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00012">
                    <a:moveTo>
                      <a:pt x="0" y="100012"/>
                    </a:moveTo>
                    <a:lnTo>
                      <a:pt x="0" y="0"/>
                    </a:lnTo>
                  </a:path>
                </a:pathLst>
              </a:custGeom>
              <a:noFill/>
              <a:ln w="33338">
                <a:solidFill>
                  <a:srgbClr val="F04452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904875" y="2436019"/>
                <a:ext cx="55840" cy="33338"/>
              </a:xfrm>
              <a:custGeom>
                <a:avLst/>
                <a:gdLst/>
                <a:ahLst/>
                <a:cxnLst/>
                <a:rect l="l" t="t" r="r" b="b"/>
                <a:pathLst>
                  <a:path w="55840" h="33338">
                    <a:moveTo>
                      <a:pt x="0" y="33338"/>
                    </a:moveTo>
                    <a:lnTo>
                      <a:pt x="55840" y="0"/>
                    </a:lnTo>
                  </a:path>
                </a:pathLst>
              </a:custGeom>
              <a:noFill/>
              <a:ln w="33338">
                <a:solidFill>
                  <a:srgbClr val="F04452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115735" y="2436019"/>
                <a:ext cx="55840" cy="33338"/>
              </a:xfrm>
              <a:custGeom>
                <a:avLst/>
                <a:gdLst/>
                <a:ahLst/>
                <a:cxnLst/>
                <a:rect l="l" t="t" r="r" b="b"/>
                <a:pathLst>
                  <a:path w="55840" h="33338">
                    <a:moveTo>
                      <a:pt x="55840" y="33338"/>
                    </a:moveTo>
                    <a:lnTo>
                      <a:pt x="0" y="0"/>
                    </a:lnTo>
                  </a:path>
                </a:pathLst>
              </a:custGeom>
              <a:noFill/>
              <a:ln w="33338">
                <a:solidFill>
                  <a:srgbClr val="F04452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904875" y="2269331"/>
                <a:ext cx="62508" cy="40005"/>
              </a:xfrm>
              <a:custGeom>
                <a:avLst/>
                <a:gdLst/>
                <a:ahLst/>
                <a:cxnLst/>
                <a:rect l="l" t="t" r="r" b="b"/>
                <a:pathLst>
                  <a:path w="62508" h="40005">
                    <a:moveTo>
                      <a:pt x="0" y="0"/>
                    </a:moveTo>
                    <a:lnTo>
                      <a:pt x="62508" y="40005"/>
                    </a:lnTo>
                  </a:path>
                </a:pathLst>
              </a:custGeom>
              <a:noFill/>
              <a:ln w="33338">
                <a:solidFill>
                  <a:srgbClr val="F04452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109067" y="2269331"/>
                <a:ext cx="62508" cy="40005"/>
              </a:xfrm>
              <a:custGeom>
                <a:avLst/>
                <a:gdLst/>
                <a:ahLst/>
                <a:cxnLst/>
                <a:rect l="l" t="t" r="r" b="b"/>
                <a:pathLst>
                  <a:path w="62508" h="40005">
                    <a:moveTo>
                      <a:pt x="62508" y="0"/>
                    </a:moveTo>
                    <a:lnTo>
                      <a:pt x="0" y="40005"/>
                    </a:lnTo>
                  </a:path>
                </a:pathLst>
              </a:custGeom>
              <a:noFill/>
              <a:ln w="33338">
                <a:solidFill>
                  <a:srgbClr val="F04452"/>
                </a:solidFill>
              </a:ln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826008" y="2731770"/>
              <a:ext cx="26026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네 칸으로 말하기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3257550"/>
              <a:ext cx="6629400" cy="9525"/>
            </a:xfrm>
            <a:custGeom>
              <a:avLst/>
              <a:gdLst/>
              <a:ahLst/>
              <a:cxnLst/>
              <a:rect l="l" t="t" r="r" b="b"/>
              <a:pathLst>
                <a:path w="6629400" h="9525">
                  <a:moveTo>
                    <a:pt x="0" y="0"/>
                  </a:moveTo>
                  <a:lnTo>
                    <a:pt x="6629400" y="0"/>
                  </a:lnTo>
                </a:path>
              </a:pathLst>
            </a:custGeom>
            <a:noFill/>
            <a:ln w="14288">
              <a:solidFill>
                <a:srgbClr val="E5E8EB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29818" y="3498532"/>
              <a:ext cx="141613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1 · 현재 화면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306318" y="3498532"/>
              <a:ext cx="310427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게임은 열리지만 캐릭터가 멈춤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29818" y="4012882"/>
              <a:ext cx="164936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2 · 오류 메시지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3307080" y="4029075"/>
              <a:ext cx="231984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F04452"/>
                  </a:solidFill>
                  <a:latin typeface="Consolas"/>
                  <a:ea typeface="Consolas"/>
                  <a:cs typeface="Consolas"/>
                </a:rPr>
                <a:t>Uncaught TypeError...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9818" y="4527232"/>
              <a:ext cx="141613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3 · 문제 조작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306318" y="4527232"/>
              <a:ext cx="310427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시작 → 오른쪽 키 → 모바일 버튼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29818" y="5041582"/>
              <a:ext cx="164936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4 · 유지할 부분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306318" y="5041582"/>
              <a:ext cx="283772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타이머·배경·다시 시작 유지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115300" y="1809750"/>
            <a:ext cx="3576523" cy="3943350"/>
            <a:chOff x="8115300" y="1809750"/>
            <a:chExt cx="3576523" cy="3943350"/>
          </a:xfrm>
        </p:grpSpPr>
        <p:sp>
          <p:nvSpPr>
            <p:cNvPr id="28" name="Rectangle 28"/>
            <p:cNvSpPr/>
            <p:nvPr/>
          </p:nvSpPr>
          <p:spPr>
            <a:xfrm>
              <a:off x="8115300" y="1809750"/>
              <a:ext cx="3543300" cy="3943350"/>
            </a:xfrm>
            <a:prstGeom prst="roundRect">
              <a:avLst>
                <a:gd name="adj" fmla="val 4301"/>
              </a:avLst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31" name="Group 31"/>
            <p:cNvGrpSpPr/>
            <p:nvPr/>
          </p:nvGrpSpPr>
          <p:grpSpPr>
            <a:xfrm>
              <a:off x="8531225" y="2256731"/>
              <a:ext cx="292101" cy="306189"/>
              <a:chOff x="8531225" y="2256731"/>
              <a:chExt cx="292101" cy="306189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8531225" y="2256731"/>
                <a:ext cx="292101" cy="134838"/>
              </a:xfrm>
              <a:custGeom>
                <a:avLst/>
                <a:gdLst/>
                <a:ahLst/>
                <a:cxnLst/>
                <a:rect l="l" t="t" r="r" b="b"/>
                <a:pathLst>
                  <a:path w="292101" h="134838">
                    <a:moveTo>
                      <a:pt x="292101" y="134838"/>
                    </a:moveTo>
                    <a:cubicBezTo>
                      <a:pt x="282923" y="68796"/>
                      <a:pt x="230684" y="17065"/>
                      <a:pt x="164556" y="8533"/>
                    </a:cubicBezTo>
                    <a:cubicBezTo>
                      <a:pt x="98428" y="0"/>
                      <a:pt x="34769" y="36777"/>
                      <a:pt x="9128" y="98325"/>
                    </a:cubicBezTo>
                    <a:moveTo>
                      <a:pt x="0" y="25300"/>
                    </a:moveTo>
                    <a:lnTo>
                      <a:pt x="0" y="98325"/>
                    </a:lnTo>
                    <a:lnTo>
                      <a:pt x="73025" y="98325"/>
                    </a:lnTo>
                  </a:path>
                </a:pathLst>
              </a:custGeom>
              <a:noFill/>
              <a:ln w="36513">
                <a:solidFill>
                  <a:srgbClr val="FFFFFF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8531225" y="2428082"/>
                <a:ext cx="292101" cy="134838"/>
              </a:xfrm>
              <a:custGeom>
                <a:avLst/>
                <a:gdLst/>
                <a:ahLst/>
                <a:cxnLst/>
                <a:rect l="l" t="t" r="r" b="b"/>
                <a:pathLst>
                  <a:path w="292101" h="134838">
                    <a:moveTo>
                      <a:pt x="0" y="0"/>
                    </a:moveTo>
                    <a:cubicBezTo>
                      <a:pt x="9178" y="66041"/>
                      <a:pt x="61417" y="117772"/>
                      <a:pt x="127544" y="126305"/>
                    </a:cubicBezTo>
                    <a:cubicBezTo>
                      <a:pt x="193672" y="134838"/>
                      <a:pt x="257331" y="98061"/>
                      <a:pt x="282972" y="36513"/>
                    </a:cubicBezTo>
                    <a:moveTo>
                      <a:pt x="292101" y="109538"/>
                    </a:moveTo>
                    <a:lnTo>
                      <a:pt x="292101" y="36513"/>
                    </a:lnTo>
                    <a:lnTo>
                      <a:pt x="219075" y="36513"/>
                    </a:lnTo>
                  </a:path>
                </a:pathLst>
              </a:custGeom>
              <a:noFill/>
              <a:ln w="36513">
                <a:solidFill>
                  <a:srgbClr val="FFFFFF"/>
                </a:solidFill>
              </a:ln>
            </p:spPr>
          </p:sp>
        </p:grpSp>
        <p:sp>
          <p:nvSpPr>
            <p:cNvPr id="32" name="TextBox 32"/>
            <p:cNvSpPr txBox="1"/>
            <p:nvPr/>
          </p:nvSpPr>
          <p:spPr>
            <a:xfrm>
              <a:off x="8446008" y="2884170"/>
              <a:ext cx="158489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FFFFFF"/>
                  </a:solidFill>
                  <a:latin typeface="Pretendard ExtraBold"/>
                  <a:ea typeface="Pretendard ExtraBold"/>
                  <a:cs typeface="Pretendard ExtraBold"/>
                </a:rPr>
                <a:t>두 번 재현</a:t>
              </a:r>
            </a:p>
          </p:txBody>
        </p:sp>
        <p:sp>
          <p:nvSpPr>
            <p:cNvPr id="33" name="Ellipse 33"/>
            <p:cNvSpPr/>
            <p:nvPr/>
          </p:nvSpPr>
          <p:spPr>
            <a:xfrm>
              <a:off x="8515350" y="3562350"/>
              <a:ext cx="342900" cy="34290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8634058" y="3670935"/>
              <a:ext cx="1054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1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9002268" y="3631882"/>
              <a:ext cx="170489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같은 순서로 실행</a:t>
              </a:r>
            </a:p>
          </p:txBody>
        </p:sp>
        <p:sp>
          <p:nvSpPr>
            <p:cNvPr id="36" name="Ellipse 36"/>
            <p:cNvSpPr/>
            <p:nvPr/>
          </p:nvSpPr>
          <p:spPr>
            <a:xfrm>
              <a:off x="8515350" y="4152900"/>
              <a:ext cx="342900" cy="34290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8634058" y="4261485"/>
              <a:ext cx="1054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2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9002268" y="4222432"/>
              <a:ext cx="148277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같은 증상 확인</a:t>
              </a:r>
            </a:p>
          </p:txBody>
        </p:sp>
        <p:sp>
          <p:nvSpPr>
            <p:cNvPr id="39" name="Line 39"/>
            <p:cNvSpPr/>
            <p:nvPr/>
          </p:nvSpPr>
          <p:spPr>
            <a:xfrm>
              <a:off x="8458200" y="4819650"/>
              <a:ext cx="2819400" cy="9525"/>
            </a:xfrm>
            <a:custGeom>
              <a:avLst/>
              <a:gdLst/>
              <a:ahLst/>
              <a:cxnLst/>
              <a:rect l="l" t="t" r="r" b="b"/>
              <a:pathLst>
                <a:path w="2819400" h="9525">
                  <a:moveTo>
                    <a:pt x="0" y="0"/>
                  </a:moveTo>
                  <a:lnTo>
                    <a:pt x="2819400" y="0"/>
                  </a:lnTo>
                </a:path>
              </a:pathLst>
            </a:custGeom>
            <a:noFill/>
            <a:ln w="14288">
              <a:solidFill>
                <a:srgbClr val="6B7684"/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8450580" y="5057775"/>
              <a:ext cx="324124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0EAD69"/>
                  </a:solidFill>
                  <a:latin typeface="Pretendard SemiBold"/>
                  <a:ea typeface="Pretendard SemiBold"/>
                  <a:cs typeface="Pretendard SemiBold"/>
                </a:rPr>
                <a:t>다른 사람도 재현 가능하면 PASS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527304" y="6061710"/>
            <a:ext cx="11137392" cy="596646"/>
            <a:chOff x="527304" y="6061710"/>
            <a:chExt cx="11137392" cy="596646"/>
          </a:xfrm>
        </p:grpSpPr>
        <p:sp>
          <p:nvSpPr>
            <p:cNvPr id="42" name="TextBox 42"/>
            <p:cNvSpPr txBox="1"/>
            <p:nvPr/>
          </p:nvSpPr>
          <p:spPr>
            <a:xfrm>
              <a:off x="527304" y="6061710"/>
              <a:ext cx="387309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오류가 항상 생기는지, 한 번만 생기는지 구분합니다.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527304" y="6423660"/>
              <a:ext cx="43011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“전부 다시 만들어”와 “알아서 고쳐”는 사용하지 않습니다.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190452" cy="1222057"/>
            <a:chOff x="517398" y="384810"/>
            <a:chExt cx="8190452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6829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05 · 오류와 정상 버전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4440035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작은 수정과 정상 버전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818588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원인을 확인한 뒤 최소 범위로 고치고 정상 버전을 남깁니다.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40334" y="2952750"/>
            <a:ext cx="10261723" cy="1947101"/>
            <a:chOff x="940334" y="2952750"/>
            <a:chExt cx="10261723" cy="1947101"/>
          </a:xfrm>
        </p:grpSpPr>
        <p:sp>
          <p:nvSpPr>
            <p:cNvPr id="6" name="Line 6"/>
            <p:cNvSpPr/>
            <p:nvPr/>
          </p:nvSpPr>
          <p:spPr>
            <a:xfrm>
              <a:off x="1619250" y="3524250"/>
              <a:ext cx="8953500" cy="9525"/>
            </a:xfrm>
            <a:custGeom>
              <a:avLst/>
              <a:gdLst/>
              <a:ahLst/>
              <a:cxnLst/>
              <a:rect l="l" t="t" r="r" b="b"/>
              <a:pathLst>
                <a:path w="8953500" h="9525">
                  <a:moveTo>
                    <a:pt x="0" y="0"/>
                  </a:moveTo>
                  <a:lnTo>
                    <a:pt x="8953500" y="0"/>
                  </a:lnTo>
                </a:path>
              </a:pathLst>
            </a:custGeom>
            <a:noFill/>
            <a:ln w="38100">
              <a:solidFill>
                <a:srgbClr val="E5E8EB"/>
              </a:solidFill>
            </a:ln>
          </p:spPr>
        </p:sp>
        <p:grpSp>
          <p:nvGrpSpPr>
            <p:cNvPr id="13" name="Group 13"/>
            <p:cNvGrpSpPr/>
            <p:nvPr/>
          </p:nvGrpSpPr>
          <p:grpSpPr>
            <a:xfrm>
              <a:off x="940334" y="2952750"/>
              <a:ext cx="1357832" cy="1947101"/>
              <a:chOff x="940334" y="2952750"/>
              <a:chExt cx="1357832" cy="1947101"/>
            </a:xfrm>
          </p:grpSpPr>
          <p:sp>
            <p:nvSpPr>
              <p:cNvPr id="7" name="Ellipse 7"/>
              <p:cNvSpPr/>
              <p:nvPr/>
            </p:nvSpPr>
            <p:spPr>
              <a:xfrm>
                <a:off x="1047750" y="2952750"/>
                <a:ext cx="1143000" cy="11430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grpSp>
            <p:nvGrpSpPr>
              <p:cNvPr id="10" name="Group 10"/>
              <p:cNvGrpSpPr/>
              <p:nvPr/>
            </p:nvGrpSpPr>
            <p:grpSpPr>
              <a:xfrm>
                <a:off x="1404938" y="3309938"/>
                <a:ext cx="428625" cy="428625"/>
                <a:chOff x="1404938" y="3309938"/>
                <a:chExt cx="428625" cy="428625"/>
              </a:xfrm>
            </p:grpSpPr>
            <p:sp>
              <p:nvSpPr>
                <p:cNvPr id="8" name="Freeform 8"/>
                <p:cNvSpPr/>
                <p:nvPr/>
              </p:nvSpPr>
              <p:spPr>
                <a:xfrm>
                  <a:off x="1404938" y="3309938"/>
                  <a:ext cx="428625" cy="428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8625" h="428625">
                      <a:moveTo>
                        <a:pt x="0" y="214312"/>
                      </a:moveTo>
                      <a:cubicBezTo>
                        <a:pt x="0" y="332674"/>
                        <a:pt x="95951" y="428625"/>
                        <a:pt x="214312" y="428625"/>
                      </a:cubicBezTo>
                      <a:cubicBezTo>
                        <a:pt x="332674" y="428625"/>
                        <a:pt x="428625" y="332674"/>
                        <a:pt x="428625" y="214312"/>
                      </a:cubicBezTo>
                      <a:cubicBezTo>
                        <a:pt x="428625" y="95951"/>
                        <a:pt x="332674" y="0"/>
                        <a:pt x="214312" y="0"/>
                      </a:cubicBezTo>
                      <a:cubicBezTo>
                        <a:pt x="95951" y="0"/>
                        <a:pt x="0" y="95951"/>
                        <a:pt x="0" y="214312"/>
                      </a:cubicBezTo>
                    </a:path>
                  </a:pathLst>
                </a:custGeom>
                <a:noFill/>
                <a:ln w="47625">
                  <a:solidFill>
                    <a:srgbClr val="FFFFFF"/>
                  </a:solidFill>
                </a:ln>
              </p:spPr>
            </p:sp>
            <p:sp>
              <p:nvSpPr>
                <p:cNvPr id="9" name="Freeform 9"/>
                <p:cNvSpPr/>
                <p:nvPr/>
              </p:nvSpPr>
              <p:spPr>
                <a:xfrm>
                  <a:off x="1547812" y="3476625"/>
                  <a:ext cx="142875" cy="9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875" h="95250">
                      <a:moveTo>
                        <a:pt x="0" y="47625"/>
                      </a:moveTo>
                      <a:lnTo>
                        <a:pt x="47625" y="95250"/>
                      </a:lnTo>
                      <a:lnTo>
                        <a:pt x="142875" y="0"/>
                      </a:lnTo>
                    </a:path>
                  </a:pathLst>
                </a:custGeom>
                <a:noFill/>
                <a:ln w="47625">
                  <a:solidFill>
                    <a:srgbClr val="FFFFFF"/>
                  </a:solidFill>
                </a:ln>
              </p:spPr>
            </p:sp>
          </p:grpSp>
          <p:sp>
            <p:nvSpPr>
              <p:cNvPr id="11" name="TextBox 11"/>
              <p:cNvSpPr txBox="1"/>
              <p:nvPr/>
            </p:nvSpPr>
            <p:spPr>
              <a:xfrm>
                <a:off x="940334" y="4298632"/>
                <a:ext cx="135783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정상 commit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1130789" y="4635818"/>
                <a:ext cx="97692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돌아갈 기준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4003510" y="2952750"/>
              <a:ext cx="1213180" cy="1947101"/>
              <a:chOff x="4003510" y="2952750"/>
              <a:chExt cx="1213180" cy="1947101"/>
            </a:xfrm>
          </p:grpSpPr>
          <p:sp>
            <p:nvSpPr>
              <p:cNvPr id="14" name="Ellipse 14"/>
              <p:cNvSpPr/>
              <p:nvPr/>
            </p:nvSpPr>
            <p:spPr>
              <a:xfrm>
                <a:off x="4038600" y="2952750"/>
                <a:ext cx="1143000" cy="1143000"/>
              </a:xfrm>
              <a:prstGeom prst="ellipse">
                <a:avLst/>
              </a:prstGeom>
              <a:solidFill>
                <a:srgbClr val="EAF3FF"/>
              </a:solidFill>
              <a:ln w="19050">
                <a:solidFill>
                  <a:srgbClr val="3182F6"/>
                </a:solidFill>
              </a:ln>
            </p:spPr>
          </p:sp>
          <p:grpSp>
            <p:nvGrpSpPr>
              <p:cNvPr id="24" name="Group 24"/>
              <p:cNvGrpSpPr/>
              <p:nvPr/>
            </p:nvGrpSpPr>
            <p:grpSpPr>
              <a:xfrm>
                <a:off x="4395788" y="3357562"/>
                <a:ext cx="428624" cy="357188"/>
                <a:chOff x="4395788" y="3357562"/>
                <a:chExt cx="428624" cy="357188"/>
              </a:xfrm>
            </p:grpSpPr>
            <p:sp>
              <p:nvSpPr>
                <p:cNvPr id="15" name="Freeform 15"/>
                <p:cNvSpPr/>
                <p:nvPr/>
              </p:nvSpPr>
              <p:spPr>
                <a:xfrm>
                  <a:off x="4538662" y="3357562"/>
                  <a:ext cx="142875" cy="95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875" h="95250">
                      <a:moveTo>
                        <a:pt x="0" y="95250"/>
                      </a:moveTo>
                      <a:lnTo>
                        <a:pt x="0" y="71438"/>
                      </a:lnTo>
                      <a:cubicBezTo>
                        <a:pt x="0" y="31984"/>
                        <a:pt x="31984" y="0"/>
                        <a:pt x="71438" y="0"/>
                      </a:cubicBezTo>
                      <a:cubicBezTo>
                        <a:pt x="110891" y="0"/>
                        <a:pt x="142875" y="31984"/>
                        <a:pt x="142875" y="71438"/>
                      </a:cubicBezTo>
                      <a:lnTo>
                        <a:pt x="142875" y="95250"/>
                      </a:lnTo>
                    </a:path>
                  </a:pathLst>
                </a:custGeom>
                <a:noFill/>
                <a:ln w="47625">
                  <a:solidFill>
                    <a:srgbClr val="3182F6"/>
                  </a:solidFill>
                </a:ln>
              </p:spPr>
            </p:sp>
            <p:sp>
              <p:nvSpPr>
                <p:cNvPr id="16" name="Freeform 16"/>
                <p:cNvSpPr/>
                <p:nvPr/>
              </p:nvSpPr>
              <p:spPr>
                <a:xfrm>
                  <a:off x="4491038" y="3452812"/>
                  <a:ext cx="238125" cy="2619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125" h="261938">
                      <a:moveTo>
                        <a:pt x="23812" y="0"/>
                      </a:moveTo>
                      <a:lnTo>
                        <a:pt x="214312" y="0"/>
                      </a:lnTo>
                      <a:cubicBezTo>
                        <a:pt x="228495" y="21255"/>
                        <a:pt x="236718" y="45924"/>
                        <a:pt x="238125" y="71438"/>
                      </a:cubicBezTo>
                      <a:lnTo>
                        <a:pt x="238125" y="142875"/>
                      </a:lnTo>
                      <a:cubicBezTo>
                        <a:pt x="238125" y="208631"/>
                        <a:pt x="184819" y="261938"/>
                        <a:pt x="119062" y="261938"/>
                      </a:cubicBezTo>
                      <a:cubicBezTo>
                        <a:pt x="53306" y="261938"/>
                        <a:pt x="0" y="208631"/>
                        <a:pt x="0" y="142875"/>
                      </a:cubicBezTo>
                      <a:lnTo>
                        <a:pt x="0" y="71438"/>
                      </a:lnTo>
                      <a:cubicBezTo>
                        <a:pt x="1407" y="45924"/>
                        <a:pt x="9630" y="21255"/>
                        <a:pt x="23812" y="0"/>
                      </a:cubicBezTo>
                    </a:path>
                  </a:pathLst>
                </a:custGeom>
                <a:noFill/>
                <a:ln w="47625">
                  <a:solidFill>
                    <a:srgbClr val="3182F6"/>
                  </a:solidFill>
                </a:ln>
              </p:spPr>
            </p:sp>
            <p:sp>
              <p:nvSpPr>
                <p:cNvPr id="17" name="Freeform 17"/>
                <p:cNvSpPr/>
                <p:nvPr/>
              </p:nvSpPr>
              <p:spPr>
                <a:xfrm>
                  <a:off x="4395788" y="3548062"/>
                  <a:ext cx="9525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0" h="9525">
                      <a:moveTo>
                        <a:pt x="0" y="0"/>
                      </a:moveTo>
                      <a:lnTo>
                        <a:pt x="95250" y="0"/>
                      </a:lnTo>
                    </a:path>
                  </a:pathLst>
                </a:custGeom>
                <a:noFill/>
                <a:ln w="47625">
                  <a:solidFill>
                    <a:srgbClr val="3182F6"/>
                  </a:solidFill>
                </a:ln>
              </p:spPr>
            </p:sp>
            <p:sp>
              <p:nvSpPr>
                <p:cNvPr id="18" name="Freeform 18"/>
                <p:cNvSpPr/>
                <p:nvPr/>
              </p:nvSpPr>
              <p:spPr>
                <a:xfrm>
                  <a:off x="4729162" y="3548062"/>
                  <a:ext cx="95250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0" h="9525">
                      <a:moveTo>
                        <a:pt x="0" y="0"/>
                      </a:moveTo>
                      <a:lnTo>
                        <a:pt x="95250" y="0"/>
                      </a:lnTo>
                    </a:path>
                  </a:pathLst>
                </a:custGeom>
                <a:noFill/>
                <a:ln w="47625">
                  <a:solidFill>
                    <a:srgbClr val="3182F6"/>
                  </a:solidFill>
                </a:ln>
              </p:spPr>
            </p:sp>
            <p:sp>
              <p:nvSpPr>
                <p:cNvPr id="19" name="Freeform 19"/>
                <p:cNvSpPr/>
                <p:nvPr/>
              </p:nvSpPr>
              <p:spPr>
                <a:xfrm>
                  <a:off x="4610100" y="3571875"/>
                  <a:ext cx="9525" cy="142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142875">
                      <a:moveTo>
                        <a:pt x="0" y="14287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47625">
                  <a:solidFill>
                    <a:srgbClr val="3182F6"/>
                  </a:solidFill>
                </a:ln>
              </p:spPr>
            </p:sp>
            <p:sp>
              <p:nvSpPr>
                <p:cNvPr id="20" name="Freeform 20"/>
                <p:cNvSpPr/>
                <p:nvPr/>
              </p:nvSpPr>
              <p:spPr>
                <a:xfrm>
                  <a:off x="4419600" y="3643312"/>
                  <a:ext cx="79772" cy="47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772" h="47625">
                      <a:moveTo>
                        <a:pt x="0" y="47625"/>
                      </a:moveTo>
                      <a:lnTo>
                        <a:pt x="79772" y="0"/>
                      </a:lnTo>
                    </a:path>
                  </a:pathLst>
                </a:custGeom>
                <a:noFill/>
                <a:ln w="47625">
                  <a:solidFill>
                    <a:srgbClr val="3182F6"/>
                  </a:solidFill>
                </a:ln>
              </p:spPr>
            </p:sp>
            <p:sp>
              <p:nvSpPr>
                <p:cNvPr id="21" name="Freeform 21"/>
                <p:cNvSpPr/>
                <p:nvPr/>
              </p:nvSpPr>
              <p:spPr>
                <a:xfrm>
                  <a:off x="4720828" y="3643312"/>
                  <a:ext cx="79772" cy="476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9772" h="47625">
                      <a:moveTo>
                        <a:pt x="79772" y="4762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47625">
                  <a:solidFill>
                    <a:srgbClr val="3182F6"/>
                  </a:solidFill>
                </a:ln>
              </p:spPr>
            </p:sp>
            <p:sp>
              <p:nvSpPr>
                <p:cNvPr id="22" name="Freeform 22"/>
                <p:cNvSpPr/>
                <p:nvPr/>
              </p:nvSpPr>
              <p:spPr>
                <a:xfrm>
                  <a:off x="4419600" y="3405188"/>
                  <a:ext cx="89297" cy="5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297" h="57150">
                      <a:moveTo>
                        <a:pt x="0" y="0"/>
                      </a:moveTo>
                      <a:lnTo>
                        <a:pt x="89297" y="57150"/>
                      </a:lnTo>
                    </a:path>
                  </a:pathLst>
                </a:custGeom>
                <a:noFill/>
                <a:ln w="47625">
                  <a:solidFill>
                    <a:srgbClr val="3182F6"/>
                  </a:solidFill>
                </a:ln>
              </p:spPr>
            </p:sp>
            <p:sp>
              <p:nvSpPr>
                <p:cNvPr id="23" name="Freeform 23"/>
                <p:cNvSpPr/>
                <p:nvPr/>
              </p:nvSpPr>
              <p:spPr>
                <a:xfrm>
                  <a:off x="4711303" y="3405188"/>
                  <a:ext cx="89297" cy="5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9297" h="57150">
                      <a:moveTo>
                        <a:pt x="89297" y="0"/>
                      </a:moveTo>
                      <a:lnTo>
                        <a:pt x="0" y="57150"/>
                      </a:lnTo>
                    </a:path>
                  </a:pathLst>
                </a:custGeom>
                <a:noFill/>
                <a:ln w="47625">
                  <a:solidFill>
                    <a:srgbClr val="3182F6"/>
                  </a:solidFill>
                </a:ln>
              </p:spPr>
            </p:sp>
          </p:grpSp>
          <p:sp>
            <p:nvSpPr>
              <p:cNvPr id="25" name="TextBox 25"/>
              <p:cNvSpPr txBox="1"/>
              <p:nvPr/>
            </p:nvSpPr>
            <p:spPr>
              <a:xfrm>
                <a:off x="4100275" y="4298632"/>
                <a:ext cx="1019649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원인 설명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4003510" y="4635818"/>
                <a:ext cx="121318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바꿀 파일 확인</a:t>
                </a:r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6939526" y="2952750"/>
              <a:ext cx="1322847" cy="1947101"/>
              <a:chOff x="6939526" y="2952750"/>
              <a:chExt cx="1322847" cy="1947101"/>
            </a:xfrm>
          </p:grpSpPr>
          <p:sp>
            <p:nvSpPr>
              <p:cNvPr id="28" name="Ellipse 28"/>
              <p:cNvSpPr/>
              <p:nvPr/>
            </p:nvSpPr>
            <p:spPr>
              <a:xfrm>
                <a:off x="7029450" y="2952750"/>
                <a:ext cx="1143000" cy="11430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grpSp>
            <p:nvGrpSpPr>
              <p:cNvPr id="32" name="Group 32"/>
              <p:cNvGrpSpPr/>
              <p:nvPr/>
            </p:nvGrpSpPr>
            <p:grpSpPr>
              <a:xfrm>
                <a:off x="7386638" y="3333750"/>
                <a:ext cx="428624" cy="381000"/>
                <a:chOff x="7386638" y="3333750"/>
                <a:chExt cx="428624" cy="381000"/>
              </a:xfrm>
            </p:grpSpPr>
            <p:sp>
              <p:nvSpPr>
                <p:cNvPr id="29" name="Freeform 29"/>
                <p:cNvSpPr/>
                <p:nvPr/>
              </p:nvSpPr>
              <p:spPr>
                <a:xfrm>
                  <a:off x="7386638" y="3429000"/>
                  <a:ext cx="95250" cy="190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0" h="190500">
                      <a:moveTo>
                        <a:pt x="95250" y="0"/>
                      </a:moveTo>
                      <a:lnTo>
                        <a:pt x="0" y="95250"/>
                      </a:lnTo>
                      <a:lnTo>
                        <a:pt x="95250" y="190500"/>
                      </a:lnTo>
                    </a:path>
                  </a:pathLst>
                </a:custGeom>
                <a:noFill/>
                <a:ln w="47625">
                  <a:solidFill>
                    <a:srgbClr val="FFFFFF"/>
                  </a:solidFill>
                </a:ln>
              </p:spPr>
            </p:sp>
            <p:sp>
              <p:nvSpPr>
                <p:cNvPr id="30" name="Freeform 30"/>
                <p:cNvSpPr/>
                <p:nvPr/>
              </p:nvSpPr>
              <p:spPr>
                <a:xfrm>
                  <a:off x="7720012" y="3429000"/>
                  <a:ext cx="95250" cy="1905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0" h="190500">
                      <a:moveTo>
                        <a:pt x="0" y="0"/>
                      </a:moveTo>
                      <a:lnTo>
                        <a:pt x="95250" y="95250"/>
                      </a:lnTo>
                      <a:lnTo>
                        <a:pt x="0" y="190500"/>
                      </a:lnTo>
                    </a:path>
                  </a:pathLst>
                </a:custGeom>
                <a:noFill/>
                <a:ln w="47625">
                  <a:solidFill>
                    <a:srgbClr val="FFFFFF"/>
                  </a:solidFill>
                </a:ln>
              </p:spPr>
            </p:sp>
            <p:sp>
              <p:nvSpPr>
                <p:cNvPr id="31" name="Freeform 31"/>
                <p:cNvSpPr/>
                <p:nvPr/>
              </p:nvSpPr>
              <p:spPr>
                <a:xfrm>
                  <a:off x="7553325" y="3333750"/>
                  <a:ext cx="95250" cy="381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0" h="381000">
                      <a:moveTo>
                        <a:pt x="95250" y="0"/>
                      </a:moveTo>
                      <a:lnTo>
                        <a:pt x="0" y="381000"/>
                      </a:lnTo>
                    </a:path>
                  </a:pathLst>
                </a:custGeom>
                <a:noFill/>
                <a:ln w="47625">
                  <a:solidFill>
                    <a:srgbClr val="FFFFFF"/>
                  </a:solidFill>
                </a:ln>
              </p:spPr>
            </p:sp>
          </p:grpSp>
          <p:sp>
            <p:nvSpPr>
              <p:cNvPr id="33" name="TextBox 33"/>
              <p:cNvSpPr txBox="1"/>
              <p:nvPr/>
            </p:nvSpPr>
            <p:spPr>
              <a:xfrm>
                <a:off x="6939526" y="4298632"/>
                <a:ext cx="1322847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한 파일 수정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6994360" y="4635818"/>
                <a:ext cx="121318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정상 기능 유지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9943443" y="2952750"/>
              <a:ext cx="1258614" cy="1947101"/>
              <a:chOff x="9943443" y="2952750"/>
              <a:chExt cx="1258614" cy="1947101"/>
            </a:xfrm>
          </p:grpSpPr>
          <p:sp>
            <p:nvSpPr>
              <p:cNvPr id="36" name="Ellipse 36"/>
              <p:cNvSpPr/>
              <p:nvPr/>
            </p:nvSpPr>
            <p:spPr>
              <a:xfrm>
                <a:off x="10001250" y="2952750"/>
                <a:ext cx="1143000" cy="1143000"/>
              </a:xfrm>
              <a:prstGeom prst="ellipse">
                <a:avLst/>
              </a:prstGeom>
              <a:solidFill>
                <a:srgbClr val="0EAD69"/>
              </a:solidFill>
              <a:ln>
                <a:noFill/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10453688" y="3333750"/>
                <a:ext cx="309562" cy="381000"/>
              </a:xfrm>
              <a:custGeom>
                <a:avLst/>
                <a:gdLst/>
                <a:ahLst/>
                <a:cxnLst/>
                <a:rect l="l" t="t" r="r" b="b"/>
                <a:pathLst>
                  <a:path w="309562" h="381000">
                    <a:moveTo>
                      <a:pt x="0" y="0"/>
                    </a:moveTo>
                    <a:lnTo>
                      <a:pt x="0" y="381000"/>
                    </a:lnTo>
                    <a:lnTo>
                      <a:pt x="309562" y="190500"/>
                    </a:lnTo>
                    <a:lnTo>
                      <a:pt x="0" y="0"/>
                    </a:lnTo>
                  </a:path>
                </a:pathLst>
              </a:custGeom>
              <a:noFill/>
              <a:ln w="47625">
                <a:solidFill>
                  <a:srgbClr val="FFFFFF"/>
                </a:solidFill>
              </a:ln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9946311" y="4298632"/>
                <a:ext cx="1252878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다시 플레이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9943443" y="4635818"/>
                <a:ext cx="125861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입력·규칙 검수</a:t>
                </a:r>
              </a:p>
            </p:txBody>
          </p:sp>
        </p:grpSp>
      </p:grpSp>
      <p:grpSp>
        <p:nvGrpSpPr>
          <p:cNvPr id="45" name="Group 45"/>
          <p:cNvGrpSpPr/>
          <p:nvPr/>
        </p:nvGrpSpPr>
        <p:grpSpPr>
          <a:xfrm>
            <a:off x="1619250" y="5219700"/>
            <a:ext cx="8953500" cy="689801"/>
            <a:chOff x="1619250" y="5219700"/>
            <a:chExt cx="8953500" cy="689801"/>
          </a:xfrm>
        </p:grpSpPr>
        <p:sp>
          <p:nvSpPr>
            <p:cNvPr id="42" name="Rectangle 42"/>
            <p:cNvSpPr/>
            <p:nvPr/>
          </p:nvSpPr>
          <p:spPr>
            <a:xfrm>
              <a:off x="1619250" y="5219700"/>
              <a:ext cx="8953500" cy="6858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4288">
              <a:solidFill>
                <a:srgbClr val="0EAD69"/>
              </a:solidFill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1878330" y="5362575"/>
              <a:ext cx="92695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0EAD69"/>
                  </a:solidFill>
                  <a:latin typeface="Pretendard SemiBold"/>
                  <a:ea typeface="Pretendard SemiBold"/>
                  <a:cs typeface="Pretendard SemiBold"/>
                </a:rPr>
                <a:t>성공 판정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879092" y="5645468"/>
              <a:ext cx="61564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나빠지면 돌아갈 정상 버전이 있고, 한 번의 수정으로 문제만 해결됐습니다.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46" name="TextBox 46"/>
            <p:cNvSpPr txBox="1"/>
            <p:nvPr/>
          </p:nvSpPr>
          <p:spPr>
            <a:xfrm>
              <a:off x="527304" y="6423660"/>
              <a:ext cx="357423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수정 전후의 브라우저 플레이 결과를 비교합니다.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402479" cy="1222057"/>
            <a:chOff x="517398" y="384810"/>
            <a:chExt cx="8402479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8525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06 · 공개와 최종 플레이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5130181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공개 전 안전·저작권 점검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839790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공개 저장소에는 비밀정보와 남의 게임 자산을 넣지 않습니다.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33400" y="1885950"/>
            <a:ext cx="5219700" cy="3600450"/>
            <a:chOff x="533400" y="1885950"/>
            <a:chExt cx="5219700" cy="3600450"/>
          </a:xfrm>
        </p:grpSpPr>
        <p:sp>
          <p:nvSpPr>
            <p:cNvPr id="6" name="Rectangle 6"/>
            <p:cNvSpPr/>
            <p:nvPr/>
          </p:nvSpPr>
          <p:spPr>
            <a:xfrm>
              <a:off x="533400" y="1885950"/>
              <a:ext cx="5219700" cy="3600450"/>
            </a:xfrm>
            <a:prstGeom prst="roundRect">
              <a:avLst>
                <a:gd name="adj" fmla="val 4233"/>
              </a:avLst>
            </a:prstGeom>
            <a:solidFill>
              <a:srgbClr val="FFFFFF"/>
            </a:solidFill>
            <a:ln w="19050">
              <a:solidFill>
                <a:srgbClr val="0EAD69"/>
              </a:solidFill>
            </a:ln>
          </p:spPr>
        </p:sp>
        <p:grpSp>
          <p:nvGrpSpPr>
            <p:cNvPr id="9" name="Group 9"/>
            <p:cNvGrpSpPr/>
            <p:nvPr/>
          </p:nvGrpSpPr>
          <p:grpSpPr>
            <a:xfrm>
              <a:off x="888206" y="2259806"/>
              <a:ext cx="300038" cy="300038"/>
              <a:chOff x="888206" y="2259806"/>
              <a:chExt cx="300038" cy="30003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888206" y="2259806"/>
                <a:ext cx="300038" cy="300038"/>
              </a:xfrm>
              <a:custGeom>
                <a:avLst/>
                <a:gdLst/>
                <a:ahLst/>
                <a:cxnLst/>
                <a:rect l="l" t="t" r="r" b="b"/>
                <a:pathLst>
                  <a:path w="300038" h="300038">
                    <a:moveTo>
                      <a:pt x="0" y="150019"/>
                    </a:moveTo>
                    <a:cubicBezTo>
                      <a:pt x="0" y="232872"/>
                      <a:pt x="67166" y="300038"/>
                      <a:pt x="150019" y="300038"/>
                    </a:cubicBezTo>
                    <a:cubicBezTo>
                      <a:pt x="232872" y="300038"/>
                      <a:pt x="300038" y="232872"/>
                      <a:pt x="300038" y="150019"/>
                    </a:cubicBezTo>
                    <a:cubicBezTo>
                      <a:pt x="300038" y="67166"/>
                      <a:pt x="232872" y="0"/>
                      <a:pt x="150019" y="0"/>
                    </a:cubicBezTo>
                    <a:cubicBezTo>
                      <a:pt x="67166" y="0"/>
                      <a:pt x="0" y="67166"/>
                      <a:pt x="0" y="150019"/>
                    </a:cubicBezTo>
                  </a:path>
                </a:pathLst>
              </a:custGeom>
              <a:noFill/>
              <a:ln w="33338">
                <a:solidFill>
                  <a:srgbClr val="0EAD69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988219" y="2376488"/>
                <a:ext cx="100012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100012" h="66675">
                    <a:moveTo>
                      <a:pt x="0" y="33338"/>
                    </a:moveTo>
                    <a:lnTo>
                      <a:pt x="33338" y="66675"/>
                    </a:lnTo>
                    <a:lnTo>
                      <a:pt x="100012" y="0"/>
                    </a:lnTo>
                  </a:path>
                </a:pathLst>
              </a:custGeom>
              <a:noFill/>
              <a:ln w="33338">
                <a:solidFill>
                  <a:srgbClr val="0EAD69"/>
                </a:solidFill>
              </a:ln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826008" y="2807970"/>
              <a:ext cx="14831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사용 가능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29056" y="3387090"/>
              <a:ext cx="16184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CSS 기본 도형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29056" y="3806190"/>
              <a:ext cx="30024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Canvas로 직접 그린 그래픽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29056" y="4225290"/>
              <a:ext cx="33380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본인이 정한 제목·색상·캐릭터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9056" y="4644390"/>
              <a:ext cx="26595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사용 허가가 명확한 자산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31342" y="5073968"/>
              <a:ext cx="167661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0EAD69"/>
                  </a:solidFill>
                  <a:latin typeface="Pretendard"/>
                  <a:ea typeface="Pretendard"/>
                  <a:cs typeface="Pretendard"/>
                </a:rPr>
                <a:t>출처·권한 확인 완료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096000" y="1885950"/>
            <a:ext cx="5562600" cy="3600450"/>
            <a:chOff x="6096000" y="1885950"/>
            <a:chExt cx="5562600" cy="3600450"/>
          </a:xfrm>
        </p:grpSpPr>
        <p:sp>
          <p:nvSpPr>
            <p:cNvPr id="17" name="Rectangle 17"/>
            <p:cNvSpPr/>
            <p:nvPr/>
          </p:nvSpPr>
          <p:spPr>
            <a:xfrm>
              <a:off x="6096000" y="1885950"/>
              <a:ext cx="5562600" cy="3600450"/>
            </a:xfrm>
            <a:prstGeom prst="roundRect">
              <a:avLst>
                <a:gd name="adj" fmla="val 4233"/>
              </a:avLst>
            </a:prstGeom>
            <a:solidFill>
              <a:srgbClr val="FFFFFF"/>
            </a:solidFill>
            <a:ln w="19050">
              <a:solidFill>
                <a:srgbClr val="F04452"/>
              </a:solidFill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6443865" y="2259806"/>
              <a:ext cx="313921" cy="300038"/>
              <a:chOff x="6443865" y="2259806"/>
              <a:chExt cx="313921" cy="300038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6443865" y="2259806"/>
                <a:ext cx="313921" cy="300038"/>
              </a:xfrm>
              <a:custGeom>
                <a:avLst/>
                <a:gdLst/>
                <a:ahLst/>
                <a:cxnLst/>
                <a:rect l="l" t="t" r="r" b="b"/>
                <a:pathLst>
                  <a:path w="313921" h="300038">
                    <a:moveTo>
                      <a:pt x="156960" y="0"/>
                    </a:moveTo>
                    <a:cubicBezTo>
                      <a:pt x="195896" y="34447"/>
                      <a:pt x="246713" y="52383"/>
                      <a:pt x="298645" y="50006"/>
                    </a:cubicBezTo>
                    <a:cubicBezTo>
                      <a:pt x="313921" y="101972"/>
                      <a:pt x="307470" y="157910"/>
                      <a:pt x="280766" y="205034"/>
                    </a:cubicBezTo>
                    <a:cubicBezTo>
                      <a:pt x="254062" y="252158"/>
                      <a:pt x="209390" y="286438"/>
                      <a:pt x="156960" y="300038"/>
                    </a:cubicBezTo>
                    <a:cubicBezTo>
                      <a:pt x="104531" y="286438"/>
                      <a:pt x="59858" y="252158"/>
                      <a:pt x="33155" y="205034"/>
                    </a:cubicBezTo>
                    <a:cubicBezTo>
                      <a:pt x="6451" y="157910"/>
                      <a:pt x="0" y="101972"/>
                      <a:pt x="15276" y="50006"/>
                    </a:cubicBezTo>
                    <a:cubicBezTo>
                      <a:pt x="67208" y="52383"/>
                      <a:pt x="118025" y="34447"/>
                      <a:pt x="156960" y="0"/>
                    </a:cubicBezTo>
                  </a:path>
                </a:pathLst>
              </a:custGeom>
              <a:noFill/>
              <a:ln w="33338">
                <a:solidFill>
                  <a:srgbClr val="F04452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6584156" y="2376488"/>
                <a:ext cx="33338" cy="33338"/>
              </a:xfrm>
              <a:custGeom>
                <a:avLst/>
                <a:gdLst/>
                <a:ahLst/>
                <a:cxnLst/>
                <a:rect l="l" t="t" r="r" b="b"/>
                <a:pathLst>
                  <a:path w="33338" h="33338">
                    <a:moveTo>
                      <a:pt x="0" y="16669"/>
                    </a:moveTo>
                    <a:cubicBezTo>
                      <a:pt x="0" y="25875"/>
                      <a:pt x="7463" y="33338"/>
                      <a:pt x="16669" y="33338"/>
                    </a:cubicBezTo>
                    <a:cubicBezTo>
                      <a:pt x="25875" y="33338"/>
                      <a:pt x="33338" y="25875"/>
                      <a:pt x="33338" y="16669"/>
                    </a:cubicBezTo>
                    <a:cubicBezTo>
                      <a:pt x="33338" y="7463"/>
                      <a:pt x="25875" y="0"/>
                      <a:pt x="16669" y="0"/>
                    </a:cubicBezTo>
                    <a:cubicBezTo>
                      <a:pt x="7463" y="0"/>
                      <a:pt x="0" y="7463"/>
                      <a:pt x="0" y="16669"/>
                    </a:cubicBezTo>
                  </a:path>
                </a:pathLst>
              </a:custGeom>
              <a:noFill/>
              <a:ln w="33338">
                <a:solidFill>
                  <a:srgbClr val="F04452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6600825" y="2409825"/>
                <a:ext cx="9525" cy="4167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41672">
                    <a:moveTo>
                      <a:pt x="0" y="0"/>
                    </a:moveTo>
                    <a:lnTo>
                      <a:pt x="0" y="41672"/>
                    </a:lnTo>
                  </a:path>
                </a:pathLst>
              </a:custGeom>
              <a:noFill/>
              <a:ln w="33338">
                <a:solidFill>
                  <a:srgbClr val="F04452"/>
                </a:solidFill>
              </a:ln>
            </p:spPr>
          </p:sp>
        </p:grpSp>
        <p:sp>
          <p:nvSpPr>
            <p:cNvPr id="22" name="TextBox 22"/>
            <p:cNvSpPr txBox="1"/>
            <p:nvPr/>
          </p:nvSpPr>
          <p:spPr>
            <a:xfrm>
              <a:off x="6388608" y="2807970"/>
              <a:ext cx="14831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즉시 제외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391656" y="3387090"/>
              <a:ext cx="309570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기존 게임의 이름·로고·상표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391656" y="3806190"/>
              <a:ext cx="33380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남의 음악·그래픽·캐릭터 복제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391656" y="4225290"/>
              <a:ext cx="25274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비밀번호·API 키·토큰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391656" y="4644390"/>
              <a:ext cx="27928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사용자 홈 경로·개인 파일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393942" y="5073968"/>
              <a:ext cx="21763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F04452"/>
                  </a:solidFill>
                  <a:latin typeface="Pretendard"/>
                  <a:ea typeface="Pretendard"/>
                  <a:cs typeface="Pretendard"/>
                </a:rPr>
                <a:t>하나라도 남으면 게시 중단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33400" y="5772150"/>
            <a:ext cx="11125200" cy="400050"/>
            <a:chOff x="533400" y="5772150"/>
            <a:chExt cx="11125200" cy="400050"/>
          </a:xfrm>
        </p:grpSpPr>
        <p:sp>
          <p:nvSpPr>
            <p:cNvPr id="29" name="Rectangle 29"/>
            <p:cNvSpPr/>
            <p:nvPr/>
          </p:nvSpPr>
          <p:spPr>
            <a:xfrm>
              <a:off x="533400" y="5772150"/>
              <a:ext cx="11125200" cy="400050"/>
            </a:xfrm>
            <a:prstGeom prst="roundRect">
              <a:avLst>
                <a:gd name="adj" fmla="val 23810"/>
              </a:avLst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2913283" y="5876925"/>
              <a:ext cx="636543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50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게임 자산과 공개 내용을 교육생이 직접 승인한 뒤에만 배포합니다.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32" name="TextBox 32"/>
            <p:cNvSpPr txBox="1"/>
            <p:nvPr/>
          </p:nvSpPr>
          <p:spPr>
            <a:xfrm>
              <a:off x="527304" y="6423660"/>
              <a:ext cx="377616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권한이 불명확한 이미지·음원은 사용하지 않습니다.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7402925" cy="1222057"/>
            <a:chOff x="517398" y="384810"/>
            <a:chExt cx="7402925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8525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06 · 공개와 최종 플레이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5453202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GitHub에 정상 버전 올리기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739835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정상 플레이 시점을 저장하고 공개 원본으로 보냅니다.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85193" y="2838450"/>
            <a:ext cx="9998897" cy="1966151"/>
            <a:chOff x="1085193" y="2838450"/>
            <a:chExt cx="9998897" cy="1966151"/>
          </a:xfrm>
        </p:grpSpPr>
        <p:sp>
          <p:nvSpPr>
            <p:cNvPr id="6" name="Line 6"/>
            <p:cNvSpPr/>
            <p:nvPr/>
          </p:nvSpPr>
          <p:spPr>
            <a:xfrm>
              <a:off x="1714500" y="3429000"/>
              <a:ext cx="8763000" cy="9525"/>
            </a:xfrm>
            <a:custGeom>
              <a:avLst/>
              <a:gdLst/>
              <a:ahLst/>
              <a:cxnLst/>
              <a:rect l="l" t="t" r="r" b="b"/>
              <a:pathLst>
                <a:path w="8763000" h="9525">
                  <a:moveTo>
                    <a:pt x="0" y="0"/>
                  </a:moveTo>
                  <a:lnTo>
                    <a:pt x="8763000" y="0"/>
                  </a:lnTo>
                </a:path>
              </a:pathLst>
            </a:custGeom>
            <a:noFill/>
            <a:ln w="38100">
              <a:solidFill>
                <a:srgbClr val="E5E8EB"/>
              </a:solidFill>
            </a:ln>
          </p:spPr>
        </p:sp>
        <p:grpSp>
          <p:nvGrpSpPr>
            <p:cNvPr id="11" name="Group 11"/>
            <p:cNvGrpSpPr/>
            <p:nvPr/>
          </p:nvGrpSpPr>
          <p:grpSpPr>
            <a:xfrm>
              <a:off x="1085193" y="2838450"/>
              <a:ext cx="1258614" cy="1966151"/>
              <a:chOff x="1085193" y="2838450"/>
              <a:chExt cx="1258614" cy="1966151"/>
            </a:xfrm>
          </p:grpSpPr>
          <p:sp>
            <p:nvSpPr>
              <p:cNvPr id="7" name="Ellipse 7"/>
              <p:cNvSpPr/>
              <p:nvPr/>
            </p:nvSpPr>
            <p:spPr>
              <a:xfrm>
                <a:off x="1123950" y="2838450"/>
                <a:ext cx="1181100" cy="1181100"/>
              </a:xfrm>
              <a:prstGeom prst="ellipse">
                <a:avLst/>
              </a:prstGeom>
              <a:solidFill>
                <a:srgbClr val="EAF3FF"/>
              </a:solidFill>
              <a:ln w="19050">
                <a:solidFill>
                  <a:srgbClr val="3182F6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1595438" y="3238500"/>
                <a:ext cx="309562" cy="381000"/>
              </a:xfrm>
              <a:custGeom>
                <a:avLst/>
                <a:gdLst/>
                <a:ahLst/>
                <a:cxnLst/>
                <a:rect l="l" t="t" r="r" b="b"/>
                <a:pathLst>
                  <a:path w="309562" h="381000">
                    <a:moveTo>
                      <a:pt x="0" y="0"/>
                    </a:moveTo>
                    <a:lnTo>
                      <a:pt x="0" y="381000"/>
                    </a:lnTo>
                    <a:lnTo>
                      <a:pt x="309562" y="190500"/>
                    </a:lnTo>
                    <a:lnTo>
                      <a:pt x="0" y="0"/>
                    </a:lnTo>
                  </a:path>
                </a:pathLst>
              </a:custGeom>
              <a:noFill/>
              <a:ln w="47625">
                <a:solidFill>
                  <a:srgbClr val="3182F6"/>
                </a:solidFill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1088061" y="4203382"/>
                <a:ext cx="1252878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정상 플레이</a:t>
                </a:r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1085193" y="4540568"/>
                <a:ext cx="125861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규칙·입력 확인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3812686" y="2838450"/>
              <a:ext cx="1594828" cy="1966151"/>
              <a:chOff x="3812686" y="2838450"/>
              <a:chExt cx="1594828" cy="1966151"/>
            </a:xfrm>
          </p:grpSpPr>
          <p:sp>
            <p:nvSpPr>
              <p:cNvPr id="12" name="Ellipse 12"/>
              <p:cNvSpPr/>
              <p:nvPr/>
            </p:nvSpPr>
            <p:spPr>
              <a:xfrm>
                <a:off x="4019550" y="2838450"/>
                <a:ext cx="1181100" cy="1181100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E5E8EB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4395788" y="3238500"/>
                <a:ext cx="428625" cy="357188"/>
              </a:xfrm>
              <a:custGeom>
                <a:avLst/>
                <a:gdLst/>
                <a:ahLst/>
                <a:cxnLst/>
                <a:rect l="l" t="t" r="r" b="b"/>
                <a:pathLst>
                  <a:path w="428625" h="357188">
                    <a:moveTo>
                      <a:pt x="47625" y="0"/>
                    </a:moveTo>
                    <a:lnTo>
                      <a:pt x="142875" y="0"/>
                    </a:lnTo>
                    <a:lnTo>
                      <a:pt x="214312" y="71438"/>
                    </a:lnTo>
                    <a:lnTo>
                      <a:pt x="381000" y="71438"/>
                    </a:lnTo>
                    <a:cubicBezTo>
                      <a:pt x="407303" y="71438"/>
                      <a:pt x="428625" y="92760"/>
                      <a:pt x="428625" y="119062"/>
                    </a:cubicBezTo>
                    <a:lnTo>
                      <a:pt x="428625" y="309562"/>
                    </a:lnTo>
                    <a:cubicBezTo>
                      <a:pt x="428625" y="335865"/>
                      <a:pt x="407303" y="357188"/>
                      <a:pt x="381000" y="357188"/>
                    </a:cubicBezTo>
                    <a:lnTo>
                      <a:pt x="47625" y="357188"/>
                    </a:lnTo>
                    <a:cubicBezTo>
                      <a:pt x="21322" y="357188"/>
                      <a:pt x="0" y="335865"/>
                      <a:pt x="0" y="309562"/>
                    </a:cubicBezTo>
                    <a:lnTo>
                      <a:pt x="0" y="47625"/>
                    </a:lnTo>
                    <a:cubicBezTo>
                      <a:pt x="0" y="21322"/>
                      <a:pt x="21322" y="0"/>
                      <a:pt x="47625" y="0"/>
                    </a:cubicBezTo>
                  </a:path>
                </a:pathLst>
              </a:custGeom>
              <a:noFill/>
              <a:ln w="47625">
                <a:solidFill>
                  <a:srgbClr val="191F28"/>
                </a:solidFill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4100275" y="4203382"/>
                <a:ext cx="1019649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파일 확인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3812686" y="4540568"/>
                <a:ext cx="159482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비밀·복제 자산 0건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6704339" y="2838450"/>
              <a:ext cx="1602722" cy="1966151"/>
              <a:chOff x="6704339" y="2838450"/>
              <a:chExt cx="1602722" cy="1966151"/>
            </a:xfrm>
          </p:grpSpPr>
          <p:sp>
            <p:nvSpPr>
              <p:cNvPr id="17" name="Ellipse 17"/>
              <p:cNvSpPr/>
              <p:nvPr/>
            </p:nvSpPr>
            <p:spPr>
              <a:xfrm>
                <a:off x="6915150" y="2838450"/>
                <a:ext cx="1181100" cy="1181100"/>
              </a:xfrm>
              <a:prstGeom prst="ellipse">
                <a:avLst/>
              </a:prstGeom>
              <a:solidFill>
                <a:srgbClr val="191F28"/>
              </a:solidFill>
              <a:ln>
                <a:noFill/>
              </a:ln>
            </p:spPr>
          </p:sp>
          <p:grpSp>
            <p:nvGrpSpPr>
              <p:cNvPr id="21" name="Group 21"/>
              <p:cNvGrpSpPr/>
              <p:nvPr/>
            </p:nvGrpSpPr>
            <p:grpSpPr>
              <a:xfrm>
                <a:off x="7274611" y="3250352"/>
                <a:ext cx="481121" cy="392960"/>
                <a:chOff x="7274611" y="3250352"/>
                <a:chExt cx="481121" cy="392960"/>
              </a:xfrm>
            </p:grpSpPr>
            <p:sp>
              <p:nvSpPr>
                <p:cNvPr id="18" name="Freeform 18"/>
                <p:cNvSpPr/>
                <p:nvPr/>
              </p:nvSpPr>
              <p:spPr>
                <a:xfrm>
                  <a:off x="7274611" y="3250352"/>
                  <a:ext cx="481121" cy="3215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121" h="321523">
                      <a:moveTo>
                        <a:pt x="112027" y="321523"/>
                      </a:moveTo>
                      <a:cubicBezTo>
                        <a:pt x="50156" y="321523"/>
                        <a:pt x="0" y="273548"/>
                        <a:pt x="0" y="214367"/>
                      </a:cubicBezTo>
                      <a:cubicBezTo>
                        <a:pt x="0" y="155186"/>
                        <a:pt x="50156" y="107211"/>
                        <a:pt x="112027" y="107211"/>
                      </a:cubicBezTo>
                      <a:cubicBezTo>
                        <a:pt x="126640" y="42112"/>
                        <a:pt x="197122" y="0"/>
                        <a:pt x="269454" y="13151"/>
                      </a:cubicBezTo>
                      <a:cubicBezTo>
                        <a:pt x="341786" y="26303"/>
                        <a:pt x="388577" y="89737"/>
                        <a:pt x="373964" y="154836"/>
                      </a:cubicBezTo>
                      <a:lnTo>
                        <a:pt x="397777" y="154836"/>
                      </a:lnTo>
                      <a:cubicBezTo>
                        <a:pt x="443806" y="154836"/>
                        <a:pt x="481121" y="192150"/>
                        <a:pt x="481121" y="238179"/>
                      </a:cubicBezTo>
                      <a:cubicBezTo>
                        <a:pt x="481121" y="284209"/>
                        <a:pt x="443806" y="321523"/>
                        <a:pt x="397777" y="321523"/>
                      </a:cubicBezTo>
                      <a:lnTo>
                        <a:pt x="373964" y="321523"/>
                      </a:lnTo>
                    </a:path>
                  </a:pathLst>
                </a:custGeom>
                <a:noFill/>
                <a:ln w="47625">
                  <a:solidFill>
                    <a:srgbClr val="FFFFFF"/>
                  </a:solidFill>
                </a:ln>
              </p:spPr>
            </p:sp>
            <p:sp>
              <p:nvSpPr>
                <p:cNvPr id="19" name="Freeform 19"/>
                <p:cNvSpPr/>
                <p:nvPr/>
              </p:nvSpPr>
              <p:spPr>
                <a:xfrm>
                  <a:off x="7434262" y="3429000"/>
                  <a:ext cx="142875" cy="714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875" h="71438">
                      <a:moveTo>
                        <a:pt x="0" y="71438"/>
                      </a:moveTo>
                      <a:lnTo>
                        <a:pt x="71438" y="0"/>
                      </a:lnTo>
                      <a:lnTo>
                        <a:pt x="142875" y="71438"/>
                      </a:lnTo>
                    </a:path>
                  </a:pathLst>
                </a:custGeom>
                <a:noFill/>
                <a:ln w="47625">
                  <a:solidFill>
                    <a:srgbClr val="FFFFFF"/>
                  </a:solidFill>
                </a:ln>
              </p:spPr>
            </p:sp>
            <p:sp>
              <p:nvSpPr>
                <p:cNvPr id="20" name="Freeform 20"/>
                <p:cNvSpPr/>
                <p:nvPr/>
              </p:nvSpPr>
              <p:spPr>
                <a:xfrm>
                  <a:off x="7505700" y="3429000"/>
                  <a:ext cx="9525" cy="2143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214312">
                      <a:moveTo>
                        <a:pt x="0" y="0"/>
                      </a:moveTo>
                      <a:lnTo>
                        <a:pt x="0" y="214312"/>
                      </a:lnTo>
                    </a:path>
                  </a:pathLst>
                </a:custGeom>
                <a:noFill/>
                <a:ln w="47625">
                  <a:solidFill>
                    <a:srgbClr val="FFFFFF"/>
                  </a:solidFill>
                </a:ln>
              </p:spPr>
            </p:sp>
          </p:grpSp>
          <p:sp>
            <p:nvSpPr>
              <p:cNvPr id="22" name="TextBox 22"/>
              <p:cNvSpPr txBox="1"/>
              <p:nvPr/>
            </p:nvSpPr>
            <p:spPr>
              <a:xfrm>
                <a:off x="6704339" y="4203382"/>
                <a:ext cx="1602722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commit · push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6899110" y="4540568"/>
                <a:ext cx="121318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정상 시점 전송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9870910" y="2838450"/>
              <a:ext cx="1213180" cy="1966151"/>
              <a:chOff x="9870910" y="2838450"/>
              <a:chExt cx="1213180" cy="1966151"/>
            </a:xfrm>
          </p:grpSpPr>
          <p:sp>
            <p:nvSpPr>
              <p:cNvPr id="25" name="Ellipse 25"/>
              <p:cNvSpPr/>
              <p:nvPr/>
            </p:nvSpPr>
            <p:spPr>
              <a:xfrm>
                <a:off x="9886950" y="2838450"/>
                <a:ext cx="1181100" cy="11811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10263188" y="3209925"/>
                <a:ext cx="404812" cy="433388"/>
              </a:xfrm>
              <a:custGeom>
                <a:avLst/>
                <a:gdLst/>
                <a:ahLst/>
                <a:cxnLst/>
                <a:rect l="l" t="t" r="r" b="b"/>
                <a:pathLst>
                  <a:path w="404812" h="433388">
                    <a:moveTo>
                      <a:pt x="142875" y="385762"/>
                    </a:moveTo>
                    <a:cubicBezTo>
                      <a:pt x="40481" y="419100"/>
                      <a:pt x="40481" y="326231"/>
                      <a:pt x="0" y="314325"/>
                    </a:cubicBezTo>
                    <a:moveTo>
                      <a:pt x="285750" y="433388"/>
                    </a:moveTo>
                    <a:lnTo>
                      <a:pt x="285750" y="350044"/>
                    </a:lnTo>
                    <a:cubicBezTo>
                      <a:pt x="285750" y="326231"/>
                      <a:pt x="288131" y="316706"/>
                      <a:pt x="273844" y="302419"/>
                    </a:cubicBezTo>
                    <a:cubicBezTo>
                      <a:pt x="340519" y="295275"/>
                      <a:pt x="404812" y="269081"/>
                      <a:pt x="404812" y="159544"/>
                    </a:cubicBezTo>
                    <a:cubicBezTo>
                      <a:pt x="404784" y="131087"/>
                      <a:pt x="393681" y="103758"/>
                      <a:pt x="373856" y="83344"/>
                    </a:cubicBezTo>
                    <a:cubicBezTo>
                      <a:pt x="383154" y="58626"/>
                      <a:pt x="382298" y="31233"/>
                      <a:pt x="371475" y="7144"/>
                    </a:cubicBezTo>
                    <a:cubicBezTo>
                      <a:pt x="371475" y="7144"/>
                      <a:pt x="345281" y="0"/>
                      <a:pt x="288131" y="38100"/>
                    </a:cubicBezTo>
                    <a:cubicBezTo>
                      <a:pt x="239726" y="25493"/>
                      <a:pt x="188899" y="25493"/>
                      <a:pt x="140494" y="38100"/>
                    </a:cubicBezTo>
                    <a:cubicBezTo>
                      <a:pt x="83344" y="0"/>
                      <a:pt x="57150" y="7144"/>
                      <a:pt x="57150" y="7144"/>
                    </a:cubicBezTo>
                    <a:cubicBezTo>
                      <a:pt x="46327" y="31233"/>
                      <a:pt x="45471" y="58626"/>
                      <a:pt x="54769" y="83344"/>
                    </a:cubicBezTo>
                    <a:cubicBezTo>
                      <a:pt x="34944" y="103758"/>
                      <a:pt x="23841" y="131087"/>
                      <a:pt x="23812" y="159544"/>
                    </a:cubicBezTo>
                    <a:cubicBezTo>
                      <a:pt x="23812" y="269081"/>
                      <a:pt x="88106" y="295275"/>
                      <a:pt x="154781" y="302419"/>
                    </a:cubicBezTo>
                    <a:cubicBezTo>
                      <a:pt x="140494" y="316706"/>
                      <a:pt x="140494" y="330994"/>
                      <a:pt x="142875" y="350044"/>
                    </a:cubicBezTo>
                    <a:lnTo>
                      <a:pt x="142875" y="433388"/>
                    </a:lnTo>
                  </a:path>
                </a:pathLst>
              </a:custGeom>
              <a:noFill/>
              <a:ln w="47625">
                <a:solidFill>
                  <a:srgbClr val="FFFFFF"/>
                </a:solidFill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10106733" y="4203382"/>
                <a:ext cx="741535" cy="3227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165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GitHub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9870910" y="4540568"/>
                <a:ext cx="1213180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dirty="0">
                    <a:solidFill>
                      <a:srgbClr val="6B7684"/>
                    </a:solidFill>
                    <a:latin typeface="Pretendard"/>
                    <a:ea typeface="Pretendard"/>
                    <a:cs typeface="Pretendard"/>
                  </a:rPr>
                  <a:t>원격 파일 열기</a:t>
                </a:r>
              </a:p>
            </p:txBody>
          </p:sp>
        </p:grpSp>
      </p:grpSp>
      <p:grpSp>
        <p:nvGrpSpPr>
          <p:cNvPr id="34" name="Group 34"/>
          <p:cNvGrpSpPr/>
          <p:nvPr/>
        </p:nvGrpSpPr>
        <p:grpSpPr>
          <a:xfrm>
            <a:off x="1714500" y="5219700"/>
            <a:ext cx="8763000" cy="689801"/>
            <a:chOff x="1714500" y="5219700"/>
            <a:chExt cx="8763000" cy="689801"/>
          </a:xfrm>
        </p:grpSpPr>
        <p:sp>
          <p:nvSpPr>
            <p:cNvPr id="31" name="Rectangle 31"/>
            <p:cNvSpPr/>
            <p:nvPr/>
          </p:nvSpPr>
          <p:spPr>
            <a:xfrm>
              <a:off x="1714500" y="5219700"/>
              <a:ext cx="8763000" cy="6858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4288">
              <a:solidFill>
                <a:srgbClr val="0EAD69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973580" y="5362575"/>
              <a:ext cx="92695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b="1" dirty="0">
                  <a:solidFill>
                    <a:srgbClr val="0EAD69"/>
                  </a:solidFill>
                  <a:latin typeface="Pretendard SemiBold"/>
                  <a:ea typeface="Pretendard SemiBold"/>
                  <a:cs typeface="Pretendard SemiBold"/>
                </a:rPr>
                <a:t>성공 판정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974342" y="5645468"/>
              <a:ext cx="613606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GitHub 저장소에서 HTML·CSS·JavaScript와 필요한 자산을 직접 엽니다.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27304" y="6423660"/>
            <a:ext cx="11137392" cy="234696"/>
            <a:chOff x="527304" y="6423660"/>
            <a:chExt cx="11137392" cy="234696"/>
          </a:xfrm>
        </p:grpSpPr>
        <p:sp>
          <p:nvSpPr>
            <p:cNvPr id="35" name="TextBox 35"/>
            <p:cNvSpPr txBox="1"/>
            <p:nvPr/>
          </p:nvSpPr>
          <p:spPr>
            <a:xfrm>
              <a:off x="527304" y="6423660"/>
              <a:ext cx="464042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커밋 메시지 예: 첫 정상 플레이 · 키보드·모바일 입력 검수 완료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871966" cy="1222057"/>
            <a:chOff x="517398" y="384810"/>
            <a:chExt cx="8871966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8525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06 · 공개와 최종 플레이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6226175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GitHub Pages로 게임 공개하기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886739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브랜치와 /(root)를 선택한 뒤 별도 브라우저에서 플레이합니다.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33400" y="1847850"/>
            <a:ext cx="11125200" cy="1428750"/>
            <a:chOff x="533400" y="1847850"/>
            <a:chExt cx="11125200" cy="1428750"/>
          </a:xfrm>
        </p:grpSpPr>
        <p:sp>
          <p:nvSpPr>
            <p:cNvPr id="6" name="Rectangle 6"/>
            <p:cNvSpPr/>
            <p:nvPr/>
          </p:nvSpPr>
          <p:spPr>
            <a:xfrm>
              <a:off x="533400" y="1847850"/>
              <a:ext cx="11125200" cy="1428750"/>
            </a:xfrm>
            <a:prstGeom prst="roundRect">
              <a:avLst>
                <a:gd name="adj" fmla="val 10667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876300" y="2152650"/>
              <a:ext cx="457200" cy="45720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045565" y="2311718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18270" y="2787968"/>
              <a:ext cx="77326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Settings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1352550" y="2381250"/>
              <a:ext cx="1219200" cy="9525"/>
            </a:xfrm>
            <a:custGeom>
              <a:avLst/>
              <a:gdLst/>
              <a:ahLst/>
              <a:cxnLst/>
              <a:rect l="l" t="t" r="r" b="b"/>
              <a:pathLst>
                <a:path w="1219200" h="9525">
                  <a:moveTo>
                    <a:pt x="0" y="0"/>
                  </a:moveTo>
                  <a:lnTo>
                    <a:pt x="1219200" y="0"/>
                  </a:lnTo>
                </a:path>
              </a:pathLst>
            </a:custGeom>
            <a:noFill/>
            <a:ln w="28575">
              <a:solidFill>
                <a:srgbClr val="E5E8E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2590800" y="2152650"/>
              <a:ext cx="457200" cy="457200"/>
            </a:xfrm>
            <a:prstGeom prst="ellipse">
              <a:avLst/>
            </a:prstGeom>
            <a:solidFill>
              <a:srgbClr val="EAF3FF"/>
            </a:solidFill>
            <a:ln w="19050">
              <a:solidFill>
                <a:srgbClr val="3182F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760065" y="2311718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3182F6"/>
                  </a:solidFill>
                  <a:latin typeface="Pretendard SemiBold"/>
                  <a:ea typeface="Pretendard SemiBold"/>
                  <a:cs typeface="Pretendard SemiBold"/>
                </a:rPr>
                <a:t>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559825" y="2787968"/>
              <a:ext cx="51915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Pages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3067050" y="2381250"/>
              <a:ext cx="1219200" cy="9525"/>
            </a:xfrm>
            <a:custGeom>
              <a:avLst/>
              <a:gdLst/>
              <a:ahLst/>
              <a:cxnLst/>
              <a:rect l="l" t="t" r="r" b="b"/>
              <a:pathLst>
                <a:path w="1219200" h="9525">
                  <a:moveTo>
                    <a:pt x="0" y="0"/>
                  </a:moveTo>
                  <a:lnTo>
                    <a:pt x="1219200" y="0"/>
                  </a:lnTo>
                </a:path>
              </a:pathLst>
            </a:custGeom>
            <a:noFill/>
            <a:ln w="28575">
              <a:solidFill>
                <a:srgbClr val="E5E8EB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4305300" y="2152650"/>
              <a:ext cx="457200" cy="457200"/>
            </a:xfrm>
            <a:prstGeom prst="ellipse">
              <a:avLst/>
            </a:prstGeom>
            <a:solidFill>
              <a:srgbClr val="EAF3FF"/>
            </a:solidFill>
            <a:ln w="19050">
              <a:solidFill>
                <a:srgbClr val="3182F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474565" y="2311718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3182F6"/>
                  </a:solidFill>
                  <a:latin typeface="Pretendard SemiBold"/>
                  <a:ea typeface="Pretendard SemiBold"/>
                  <a:cs typeface="Pretendard SemiBold"/>
                </a:rPr>
                <a:t>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701186" y="2804160"/>
              <a:ext cx="16654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Deploy from a branch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4781550" y="2381250"/>
              <a:ext cx="1219200" cy="9525"/>
            </a:xfrm>
            <a:custGeom>
              <a:avLst/>
              <a:gdLst/>
              <a:ahLst/>
              <a:cxnLst/>
              <a:rect l="l" t="t" r="r" b="b"/>
              <a:pathLst>
                <a:path w="1219200" h="9525">
                  <a:moveTo>
                    <a:pt x="0" y="0"/>
                  </a:moveTo>
                  <a:lnTo>
                    <a:pt x="1219200" y="0"/>
                  </a:lnTo>
                </a:path>
              </a:pathLst>
            </a:custGeom>
            <a:noFill/>
            <a:ln w="28575">
              <a:solidFill>
                <a:srgbClr val="E5E8EB"/>
              </a:solidFill>
            </a:ln>
          </p:spPr>
        </p:sp>
        <p:sp>
          <p:nvSpPr>
            <p:cNvPr id="19" name="Ellipse 19"/>
            <p:cNvSpPr/>
            <p:nvPr/>
          </p:nvSpPr>
          <p:spPr>
            <a:xfrm>
              <a:off x="6019800" y="2152650"/>
              <a:ext cx="457200" cy="457200"/>
            </a:xfrm>
            <a:prstGeom prst="ellipse">
              <a:avLst/>
            </a:prstGeom>
            <a:solidFill>
              <a:srgbClr val="EAF3FF"/>
            </a:solidFill>
            <a:ln w="19050">
              <a:solidFill>
                <a:srgbClr val="3182F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189065" y="2311718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3182F6"/>
                  </a:solidFill>
                  <a:latin typeface="Pretendard SemiBold"/>
                  <a:ea typeface="Pretendard SemiBold"/>
                  <a:cs typeface="Pretendard SemiBold"/>
                </a:rPr>
                <a:t>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759939" y="2787968"/>
              <a:ext cx="97692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ko-KR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현재 브랜치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6496050" y="2381250"/>
              <a:ext cx="1219200" cy="9525"/>
            </a:xfrm>
            <a:custGeom>
              <a:avLst/>
              <a:gdLst/>
              <a:ahLst/>
              <a:cxnLst/>
              <a:rect l="l" t="t" r="r" b="b"/>
              <a:pathLst>
                <a:path w="1219200" h="9525">
                  <a:moveTo>
                    <a:pt x="0" y="0"/>
                  </a:moveTo>
                  <a:lnTo>
                    <a:pt x="1219200" y="0"/>
                  </a:lnTo>
                </a:path>
              </a:pathLst>
            </a:custGeom>
            <a:noFill/>
            <a:ln w="28575">
              <a:solidFill>
                <a:srgbClr val="E5E8EB"/>
              </a:solidFill>
            </a:ln>
          </p:spPr>
        </p:sp>
        <p:sp>
          <p:nvSpPr>
            <p:cNvPr id="23" name="Ellipse 23"/>
            <p:cNvSpPr/>
            <p:nvPr/>
          </p:nvSpPr>
          <p:spPr>
            <a:xfrm>
              <a:off x="7734300" y="2152650"/>
              <a:ext cx="457200" cy="457200"/>
            </a:xfrm>
            <a:prstGeom prst="ellipse">
              <a:avLst/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7903565" y="2311718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5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606198" y="2787968"/>
              <a:ext cx="71340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191F28"/>
                  </a:solidFill>
                  <a:latin typeface="Consolas"/>
                  <a:ea typeface="Consolas"/>
                  <a:cs typeface="Consolas"/>
                </a:rPr>
                <a:t>/(root)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210550" y="2381250"/>
              <a:ext cx="1219200" cy="9525"/>
            </a:xfrm>
            <a:custGeom>
              <a:avLst/>
              <a:gdLst/>
              <a:ahLst/>
              <a:cxnLst/>
              <a:rect l="l" t="t" r="r" b="b"/>
              <a:pathLst>
                <a:path w="1219200" h="9525">
                  <a:moveTo>
                    <a:pt x="0" y="0"/>
                  </a:moveTo>
                  <a:lnTo>
                    <a:pt x="1219200" y="0"/>
                  </a:lnTo>
                </a:path>
              </a:pathLst>
            </a:custGeom>
            <a:noFill/>
            <a:ln w="28575">
              <a:solidFill>
                <a:srgbClr val="E5E8EB"/>
              </a:solidFill>
            </a:ln>
          </p:spPr>
        </p:sp>
        <p:sp>
          <p:nvSpPr>
            <p:cNvPr id="27" name="Ellipse 27"/>
            <p:cNvSpPr/>
            <p:nvPr/>
          </p:nvSpPr>
          <p:spPr>
            <a:xfrm>
              <a:off x="9448800" y="2152650"/>
              <a:ext cx="457200" cy="457200"/>
            </a:xfrm>
            <a:prstGeom prst="ellipse">
              <a:avLst/>
            </a:prstGeom>
            <a:solidFill>
              <a:srgbClr val="0EAD69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618065" y="2311718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6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467802" y="2787968"/>
              <a:ext cx="41919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dirty="0">
                  <a:solidFill>
                    <a:srgbClr val="191F28"/>
                  </a:solidFill>
                  <a:latin typeface="Pretendard"/>
                  <a:ea typeface="Pretendard"/>
                  <a:cs typeface="Pretendard"/>
                </a:rPr>
                <a:t>Save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533400" y="3600450"/>
            <a:ext cx="11125200" cy="2061401"/>
            <a:chOff x="533400" y="3600450"/>
            <a:chExt cx="11125200" cy="2061401"/>
          </a:xfrm>
        </p:grpSpPr>
        <p:sp>
          <p:nvSpPr>
            <p:cNvPr id="31" name="Rectangle 31"/>
            <p:cNvSpPr/>
            <p:nvPr/>
          </p:nvSpPr>
          <p:spPr>
            <a:xfrm>
              <a:off x="533400" y="3600450"/>
              <a:ext cx="4762500" cy="205740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921544" y="3993356"/>
              <a:ext cx="233362" cy="300038"/>
              <a:chOff x="921544" y="3993356"/>
              <a:chExt cx="233362" cy="300038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1071562" y="3993356"/>
                <a:ext cx="83344" cy="83344"/>
              </a:xfrm>
              <a:custGeom>
                <a:avLst/>
                <a:gdLst/>
                <a:ahLst/>
                <a:cxnLst/>
                <a:rect l="l" t="t" r="r" b="b"/>
                <a:pathLst>
                  <a:path w="83344" h="83344">
                    <a:moveTo>
                      <a:pt x="0" y="0"/>
                    </a:moveTo>
                    <a:lnTo>
                      <a:pt x="0" y="66675"/>
                    </a:lnTo>
                    <a:cubicBezTo>
                      <a:pt x="0" y="75881"/>
                      <a:pt x="7463" y="83344"/>
                      <a:pt x="16669" y="83344"/>
                    </a:cubicBezTo>
                    <a:lnTo>
                      <a:pt x="83344" y="83344"/>
                    </a:ln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921544" y="3993356"/>
                <a:ext cx="233362" cy="300038"/>
              </a:xfrm>
              <a:custGeom>
                <a:avLst/>
                <a:gdLst/>
                <a:ahLst/>
                <a:cxnLst/>
                <a:rect l="l" t="t" r="r" b="b"/>
                <a:pathLst>
                  <a:path w="233362" h="300038">
                    <a:moveTo>
                      <a:pt x="200025" y="300038"/>
                    </a:moveTo>
                    <a:lnTo>
                      <a:pt x="33338" y="300038"/>
                    </a:lnTo>
                    <a:cubicBezTo>
                      <a:pt x="14926" y="300038"/>
                      <a:pt x="0" y="285112"/>
                      <a:pt x="0" y="266700"/>
                    </a:cubicBezTo>
                    <a:lnTo>
                      <a:pt x="0" y="33338"/>
                    </a:lnTo>
                    <a:cubicBezTo>
                      <a:pt x="0" y="14926"/>
                      <a:pt x="14926" y="0"/>
                      <a:pt x="33338" y="0"/>
                    </a:cubicBezTo>
                    <a:lnTo>
                      <a:pt x="150019" y="0"/>
                    </a:lnTo>
                    <a:lnTo>
                      <a:pt x="233362" y="83344"/>
                    </a:lnTo>
                    <a:lnTo>
                      <a:pt x="233362" y="266700"/>
                    </a:lnTo>
                    <a:cubicBezTo>
                      <a:pt x="233362" y="285112"/>
                      <a:pt x="218437" y="300038"/>
                      <a:pt x="200025" y="300038"/>
                    </a:cubicBez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988219" y="4160044"/>
                <a:ext cx="16669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16669" h="66675">
                    <a:moveTo>
                      <a:pt x="16669" y="0"/>
                    </a:moveTo>
                    <a:lnTo>
                      <a:pt x="0" y="33338"/>
                    </a:lnTo>
                    <a:lnTo>
                      <a:pt x="16669" y="66675"/>
                    </a:ln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1071562" y="4160044"/>
                <a:ext cx="16669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16669" h="66675">
                    <a:moveTo>
                      <a:pt x="0" y="0"/>
                    </a:moveTo>
                    <a:lnTo>
                      <a:pt x="16669" y="33338"/>
                    </a:lnTo>
                    <a:lnTo>
                      <a:pt x="0" y="66675"/>
                    </a:lnTo>
                  </a:path>
                </a:pathLst>
              </a:custGeom>
              <a:noFill/>
              <a:ln w="33338">
                <a:solidFill>
                  <a:srgbClr val="3182F6"/>
                </a:solidFill>
              </a:ln>
            </p:spPr>
          </p:sp>
        </p:grpSp>
        <p:sp>
          <p:nvSpPr>
            <p:cNvPr id="37" name="TextBox 37"/>
            <p:cNvSpPr txBox="1"/>
            <p:nvPr/>
          </p:nvSpPr>
          <p:spPr>
            <a:xfrm>
              <a:off x="826008" y="4522470"/>
              <a:ext cx="148312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게시 원본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829818" y="5041582"/>
              <a:ext cx="263781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6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소스 최상단의 index.html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31342" y="5378768"/>
              <a:ext cx="239094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정적 HTML·CSS·JavaScript</a:t>
              </a:r>
            </a:p>
          </p:txBody>
        </p:sp>
        <p:sp>
          <p:nvSpPr>
            <p:cNvPr id="40" name="Rectangle 40"/>
            <p:cNvSpPr/>
            <p:nvPr/>
          </p:nvSpPr>
          <p:spPr>
            <a:xfrm>
              <a:off x="5638800" y="3600450"/>
              <a:ext cx="6019800" cy="2057400"/>
            </a:xfrm>
            <a:prstGeom prst="roundRect">
              <a:avLst>
                <a:gd name="adj" fmla="val 7407"/>
              </a:avLst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46" name="Group 46"/>
            <p:cNvGrpSpPr/>
            <p:nvPr/>
          </p:nvGrpSpPr>
          <p:grpSpPr>
            <a:xfrm>
              <a:off x="5993606" y="3993356"/>
              <a:ext cx="300038" cy="300038"/>
              <a:chOff x="5993606" y="3993356"/>
              <a:chExt cx="300038" cy="300038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5993606" y="3993356"/>
                <a:ext cx="300038" cy="300038"/>
              </a:xfrm>
              <a:custGeom>
                <a:avLst/>
                <a:gdLst/>
                <a:ahLst/>
                <a:cxnLst/>
                <a:rect l="l" t="t" r="r" b="b"/>
                <a:pathLst>
                  <a:path w="300038" h="300038">
                    <a:moveTo>
                      <a:pt x="0" y="150019"/>
                    </a:moveTo>
                    <a:cubicBezTo>
                      <a:pt x="0" y="232872"/>
                      <a:pt x="67166" y="300038"/>
                      <a:pt x="150019" y="300038"/>
                    </a:cubicBezTo>
                    <a:cubicBezTo>
                      <a:pt x="232872" y="300038"/>
                      <a:pt x="300038" y="232872"/>
                      <a:pt x="300038" y="150019"/>
                    </a:cubicBezTo>
                    <a:cubicBezTo>
                      <a:pt x="300038" y="67166"/>
                      <a:pt x="232872" y="0"/>
                      <a:pt x="150019" y="0"/>
                    </a:cubicBezTo>
                    <a:cubicBezTo>
                      <a:pt x="67166" y="0"/>
                      <a:pt x="0" y="67166"/>
                      <a:pt x="0" y="150019"/>
                    </a:cubicBezTo>
                  </a:path>
                </a:pathLst>
              </a:custGeom>
              <a:noFill/>
              <a:ln w="33338">
                <a:solidFill>
                  <a:srgbClr val="FFFFFF"/>
                </a:solidFill>
              </a:ln>
            </p:spPr>
          </p:sp>
          <p:sp>
            <p:nvSpPr>
              <p:cNvPr id="42" name="Freeform 42"/>
              <p:cNvSpPr/>
              <p:nvPr/>
            </p:nvSpPr>
            <p:spPr>
              <a:xfrm>
                <a:off x="6003608" y="4093369"/>
                <a:ext cx="28003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0035" h="9525">
                    <a:moveTo>
                      <a:pt x="0" y="0"/>
                    </a:moveTo>
                    <a:lnTo>
                      <a:pt x="280035" y="0"/>
                    </a:lnTo>
                  </a:path>
                </a:pathLst>
              </a:custGeom>
              <a:noFill/>
              <a:ln w="33338">
                <a:solidFill>
                  <a:srgbClr val="FFFFFF"/>
                </a:solidFill>
              </a:ln>
            </p:spPr>
          </p:sp>
          <p:sp>
            <p:nvSpPr>
              <p:cNvPr id="43" name="Freeform 43"/>
              <p:cNvSpPr/>
              <p:nvPr/>
            </p:nvSpPr>
            <p:spPr>
              <a:xfrm>
                <a:off x="6003608" y="4193381"/>
                <a:ext cx="28003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80035" h="9525">
                    <a:moveTo>
                      <a:pt x="0" y="0"/>
                    </a:moveTo>
                    <a:lnTo>
                      <a:pt x="280035" y="0"/>
                    </a:lnTo>
                  </a:path>
                </a:pathLst>
              </a:custGeom>
              <a:noFill/>
              <a:ln w="33338">
                <a:solidFill>
                  <a:srgbClr val="FFFFFF"/>
                </a:solidFill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6077999" y="3993356"/>
                <a:ext cx="57291" cy="300038"/>
              </a:xfrm>
              <a:custGeom>
                <a:avLst/>
                <a:gdLst/>
                <a:ahLst/>
                <a:cxnLst/>
                <a:rect l="l" t="t" r="r" b="b"/>
                <a:pathLst>
                  <a:path w="57291" h="300038">
                    <a:moveTo>
                      <a:pt x="57291" y="0"/>
                    </a:moveTo>
                    <a:cubicBezTo>
                      <a:pt x="0" y="91808"/>
                      <a:pt x="0" y="208230"/>
                      <a:pt x="57291" y="300038"/>
                    </a:cubicBezTo>
                  </a:path>
                </a:pathLst>
              </a:custGeom>
              <a:noFill/>
              <a:ln w="33338">
                <a:solidFill>
                  <a:srgbClr val="FFFFFF"/>
                </a:solidFill>
              </a:ln>
            </p:spPr>
          </p:sp>
          <p:sp>
            <p:nvSpPr>
              <p:cNvPr id="45" name="Freeform 45"/>
              <p:cNvSpPr/>
              <p:nvPr/>
            </p:nvSpPr>
            <p:spPr>
              <a:xfrm>
                <a:off x="6151959" y="3993356"/>
                <a:ext cx="57291" cy="300038"/>
              </a:xfrm>
              <a:custGeom>
                <a:avLst/>
                <a:gdLst/>
                <a:ahLst/>
                <a:cxnLst/>
                <a:rect l="l" t="t" r="r" b="b"/>
                <a:pathLst>
                  <a:path w="57291" h="300038">
                    <a:moveTo>
                      <a:pt x="0" y="0"/>
                    </a:moveTo>
                    <a:cubicBezTo>
                      <a:pt x="57291" y="91808"/>
                      <a:pt x="57291" y="208230"/>
                      <a:pt x="0" y="300038"/>
                    </a:cubicBezTo>
                  </a:path>
                </a:pathLst>
              </a:custGeom>
              <a:noFill/>
              <a:ln w="33338">
                <a:solidFill>
                  <a:srgbClr val="FFFFFF"/>
                </a:solidFill>
              </a:ln>
            </p:spPr>
          </p:sp>
        </p:grpSp>
        <p:sp>
          <p:nvSpPr>
            <p:cNvPr id="47" name="TextBox 47"/>
            <p:cNvSpPr txBox="1"/>
            <p:nvPr/>
          </p:nvSpPr>
          <p:spPr>
            <a:xfrm>
              <a:off x="5931408" y="4522470"/>
              <a:ext cx="226466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400" b="1" dirty="0">
                  <a:solidFill>
                    <a:srgbClr val="FFFFFF"/>
                  </a:solidFill>
                  <a:latin typeface="Pretendard ExtraBold"/>
                  <a:ea typeface="Pretendard ExtraBold"/>
                  <a:cs typeface="Pretendard ExtraBold"/>
                </a:rPr>
                <a:t>공개 게임 URL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5935980" y="5057775"/>
              <a:ext cx="392258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00" dirty="0">
                  <a:solidFill>
                    <a:srgbClr val="3182F6"/>
                  </a:solidFill>
                  <a:latin typeface="Consolas"/>
                  <a:ea typeface="Consolas"/>
                  <a:cs typeface="Consolas"/>
                </a:rPr>
                <a:t>https://username.github.io/my-game/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5936742" y="5397818"/>
              <a:ext cx="350306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로그인하지 않은 브라우저에서 직접 플레이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527304" y="5871210"/>
            <a:ext cx="11137392" cy="787146"/>
            <a:chOff x="527304" y="5871210"/>
            <a:chExt cx="11137392" cy="787146"/>
          </a:xfrm>
        </p:grpSpPr>
        <p:sp>
          <p:nvSpPr>
            <p:cNvPr id="51" name="TextBox 51"/>
            <p:cNvSpPr txBox="1"/>
            <p:nvPr/>
          </p:nvSpPr>
          <p:spPr>
            <a:xfrm>
              <a:off x="527304" y="5871210"/>
              <a:ext cx="299267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변경 반영은 최대 10분 걸릴 수 있습니다.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527304" y="6137910"/>
              <a:ext cx="41961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공식 출처 · docs.github.com/pages · 2026-08-28 확인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764524" cy="1222057"/>
            <a:chOff x="517398" y="384810"/>
            <a:chExt cx="8764524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8525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06 · 공개와 최종 플레이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6406721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PC·휴대전화 최종 플레이 검수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875995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공개 URL에서 두 입력 방식이 작동하는지가 최종 증거입니다.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33400" y="1943100"/>
            <a:ext cx="8077200" cy="3922395"/>
            <a:chOff x="533400" y="1943100"/>
            <a:chExt cx="8077200" cy="3922395"/>
          </a:xfrm>
        </p:grpSpPr>
        <p:grpSp>
          <p:nvGrpSpPr>
            <p:cNvPr id="24" name="Group 24"/>
            <p:cNvGrpSpPr/>
            <p:nvPr/>
          </p:nvGrpSpPr>
          <p:grpSpPr>
            <a:xfrm>
              <a:off x="533400" y="1943100"/>
              <a:ext cx="5314950" cy="3238500"/>
              <a:chOff x="533400" y="1943100"/>
              <a:chExt cx="5314950" cy="3238500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533400" y="1943100"/>
                <a:ext cx="5314950" cy="3238500"/>
              </a:xfrm>
              <a:prstGeom prst="roundRect">
                <a:avLst>
                  <a:gd name="adj" fmla="val 4706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7" name="Rectangle 7"/>
              <p:cNvSpPr/>
              <p:nvPr/>
            </p:nvSpPr>
            <p:spPr>
              <a:xfrm>
                <a:off x="533400" y="1943100"/>
                <a:ext cx="5314950" cy="361950"/>
              </a:xfrm>
              <a:prstGeom prst="roundRect">
                <a:avLst>
                  <a:gd name="adj" fmla="val 42105"/>
                </a:avLst>
              </a:prstGeom>
              <a:solidFill>
                <a:srgbClr val="FFFFFF">
                  <a:alpha val="8000"/>
                </a:srgbClr>
              </a:solidFill>
              <a:ln>
                <a:noFill/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914400" y="2686050"/>
                <a:ext cx="2724150" cy="2038350"/>
              </a:xfrm>
              <a:custGeom>
                <a:avLst/>
                <a:gdLst/>
                <a:ahLst/>
                <a:cxnLst/>
                <a:rect l="l" t="t" r="r" b="b"/>
                <a:pathLst>
                  <a:path w="2724150" h="2038350">
                    <a:moveTo>
                      <a:pt x="0" y="0"/>
                    </a:moveTo>
                    <a:lnTo>
                      <a:pt x="2724150" y="0"/>
                    </a:lnTo>
                    <a:lnTo>
                      <a:pt x="2724150" y="361950"/>
                    </a:lnTo>
                    <a:lnTo>
                      <a:pt x="323850" y="361950"/>
                    </a:lnTo>
                    <a:lnTo>
                      <a:pt x="323850" y="723900"/>
                    </a:lnTo>
                    <a:lnTo>
                      <a:pt x="2419350" y="723900"/>
                    </a:lnTo>
                    <a:lnTo>
                      <a:pt x="2419350" y="1085850"/>
                    </a:lnTo>
                    <a:lnTo>
                      <a:pt x="323850" y="1085850"/>
                    </a:lnTo>
                    <a:lnTo>
                      <a:pt x="323850" y="1447800"/>
                    </a:lnTo>
                    <a:lnTo>
                      <a:pt x="2724150" y="1447800"/>
                    </a:lnTo>
                    <a:lnTo>
                      <a:pt x="2724150" y="2038350"/>
                    </a:lnTo>
                    <a:lnTo>
                      <a:pt x="0" y="2038350"/>
                    </a:lnTo>
                    <a:close/>
                  </a:path>
                </a:pathLst>
              </a:custGeom>
              <a:noFill/>
              <a:ln w="95250">
                <a:solidFill>
                  <a:srgbClr val="FFFFFF"/>
                </a:solidFill>
                <a:round/>
              </a:ln>
            </p:spPr>
          </p:sp>
          <p:sp>
            <p:nvSpPr>
              <p:cNvPr id="9" name="Ellipse 9"/>
              <p:cNvSpPr/>
              <p:nvPr/>
            </p:nvSpPr>
            <p:spPr>
              <a:xfrm>
                <a:off x="952500" y="2724150"/>
                <a:ext cx="190500" cy="1905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10" name="Ellipse 10"/>
              <p:cNvSpPr/>
              <p:nvPr/>
            </p:nvSpPr>
            <p:spPr>
              <a:xfrm>
                <a:off x="3409950" y="4495800"/>
                <a:ext cx="190500" cy="190500"/>
              </a:xfrm>
              <a:prstGeom prst="ellipse">
                <a:avLst/>
              </a:prstGeom>
              <a:solidFill>
                <a:srgbClr val="0EAD69"/>
              </a:solidFill>
              <a:ln>
                <a:noFill/>
              </a:ln>
            </p:spPr>
          </p:sp>
          <p:grpSp>
            <p:nvGrpSpPr>
              <p:cNvPr id="19" name="Group 19"/>
              <p:cNvGrpSpPr/>
              <p:nvPr/>
            </p:nvGrpSpPr>
            <p:grpSpPr>
              <a:xfrm>
                <a:off x="4189413" y="2833688"/>
                <a:ext cx="365126" cy="219075"/>
                <a:chOff x="4189413" y="2833688"/>
                <a:chExt cx="365126" cy="219075"/>
              </a:xfrm>
            </p:grpSpPr>
            <p:sp>
              <p:nvSpPr>
                <p:cNvPr id="11" name="Freeform 11"/>
                <p:cNvSpPr/>
                <p:nvPr/>
              </p:nvSpPr>
              <p:spPr>
                <a:xfrm>
                  <a:off x="4189413" y="2833688"/>
                  <a:ext cx="365126" cy="219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126" h="219075">
                      <a:moveTo>
                        <a:pt x="0" y="36513"/>
                      </a:moveTo>
                      <a:cubicBezTo>
                        <a:pt x="0" y="16347"/>
                        <a:pt x="16347" y="0"/>
                        <a:pt x="36513" y="0"/>
                      </a:cubicBezTo>
                      <a:lnTo>
                        <a:pt x="328613" y="0"/>
                      </a:lnTo>
                      <a:cubicBezTo>
                        <a:pt x="348778" y="0"/>
                        <a:pt x="365126" y="16347"/>
                        <a:pt x="365126" y="36513"/>
                      </a:cubicBezTo>
                      <a:lnTo>
                        <a:pt x="365126" y="182563"/>
                      </a:lnTo>
                      <a:cubicBezTo>
                        <a:pt x="365126" y="202728"/>
                        <a:pt x="348778" y="219075"/>
                        <a:pt x="328613" y="219075"/>
                      </a:cubicBezTo>
                      <a:lnTo>
                        <a:pt x="36513" y="219075"/>
                      </a:lnTo>
                      <a:cubicBezTo>
                        <a:pt x="16347" y="219075"/>
                        <a:pt x="0" y="202728"/>
                        <a:pt x="0" y="182563"/>
                      </a:cubicBezTo>
                      <a:lnTo>
                        <a:pt x="0" y="36513"/>
                      </a:lnTo>
                    </a:path>
                  </a:pathLst>
                </a:custGeom>
                <a:noFill/>
                <a:ln w="36513">
                  <a:solidFill>
                    <a:srgbClr val="FFFFFF"/>
                  </a:solidFill>
                </a:ln>
              </p:spPr>
            </p:sp>
            <p:sp>
              <p:nvSpPr>
                <p:cNvPr id="12" name="Freeform 12"/>
                <p:cNvSpPr/>
                <p:nvPr/>
              </p:nvSpPr>
              <p:spPr>
                <a:xfrm>
                  <a:off x="4262438" y="2906713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0" y="183"/>
                      </a:lnTo>
                    </a:path>
                  </a:pathLst>
                </a:custGeom>
                <a:noFill/>
                <a:ln w="36513">
                  <a:solidFill>
                    <a:srgbClr val="FFFFFF"/>
                  </a:solidFill>
                </a:ln>
              </p:spPr>
            </p:sp>
            <p:sp>
              <p:nvSpPr>
                <p:cNvPr id="13" name="Freeform 13"/>
                <p:cNvSpPr/>
                <p:nvPr/>
              </p:nvSpPr>
              <p:spPr>
                <a:xfrm>
                  <a:off x="4335463" y="2906713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0" y="183"/>
                      </a:lnTo>
                    </a:path>
                  </a:pathLst>
                </a:custGeom>
                <a:noFill/>
                <a:ln w="36513">
                  <a:solidFill>
                    <a:srgbClr val="FFFFFF"/>
                  </a:solidFill>
                </a:ln>
              </p:spPr>
            </p:sp>
            <p:sp>
              <p:nvSpPr>
                <p:cNvPr id="14" name="Freeform 14"/>
                <p:cNvSpPr/>
                <p:nvPr/>
              </p:nvSpPr>
              <p:spPr>
                <a:xfrm>
                  <a:off x="4408488" y="2906713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0" y="183"/>
                      </a:lnTo>
                    </a:path>
                  </a:pathLst>
                </a:custGeom>
                <a:noFill/>
                <a:ln w="36513">
                  <a:solidFill>
                    <a:srgbClr val="FFFFFF"/>
                  </a:solidFill>
                </a:ln>
              </p:spPr>
            </p:sp>
            <p:sp>
              <p:nvSpPr>
                <p:cNvPr id="15" name="Freeform 15"/>
                <p:cNvSpPr/>
                <p:nvPr/>
              </p:nvSpPr>
              <p:spPr>
                <a:xfrm>
                  <a:off x="4481513" y="2906713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0" y="183"/>
                      </a:lnTo>
                    </a:path>
                  </a:pathLst>
                </a:custGeom>
                <a:noFill/>
                <a:ln w="36513">
                  <a:solidFill>
                    <a:srgbClr val="FFFFFF"/>
                  </a:solidFill>
                </a:ln>
              </p:spPr>
            </p:sp>
            <p:sp>
              <p:nvSpPr>
                <p:cNvPr id="16" name="Freeform 16"/>
                <p:cNvSpPr/>
                <p:nvPr/>
              </p:nvSpPr>
              <p:spPr>
                <a:xfrm>
                  <a:off x="4262438" y="2979738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0" y="183"/>
                      </a:lnTo>
                    </a:path>
                  </a:pathLst>
                </a:custGeom>
                <a:noFill/>
                <a:ln w="36513">
                  <a:solidFill>
                    <a:srgbClr val="FFFFFF"/>
                  </a:solidFill>
                </a:ln>
              </p:spPr>
            </p:sp>
            <p:sp>
              <p:nvSpPr>
                <p:cNvPr id="17" name="Freeform 17"/>
                <p:cNvSpPr/>
                <p:nvPr/>
              </p:nvSpPr>
              <p:spPr>
                <a:xfrm>
                  <a:off x="4481513" y="2979738"/>
                  <a:ext cx="95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525" h="9525">
                      <a:moveTo>
                        <a:pt x="0" y="0"/>
                      </a:moveTo>
                      <a:lnTo>
                        <a:pt x="0" y="183"/>
                      </a:lnTo>
                    </a:path>
                  </a:pathLst>
                </a:custGeom>
                <a:noFill/>
                <a:ln w="36513">
                  <a:solidFill>
                    <a:srgbClr val="FFFFFF"/>
                  </a:solidFill>
                </a:ln>
              </p:spPr>
            </p:sp>
            <p:sp>
              <p:nvSpPr>
                <p:cNvPr id="18" name="Freeform 18"/>
                <p:cNvSpPr/>
                <p:nvPr/>
              </p:nvSpPr>
              <p:spPr>
                <a:xfrm>
                  <a:off x="4335463" y="2979738"/>
                  <a:ext cx="73025" cy="95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025" h="9525">
                      <a:moveTo>
                        <a:pt x="0" y="0"/>
                      </a:moveTo>
                      <a:lnTo>
                        <a:pt x="73025" y="183"/>
                      </a:lnTo>
                    </a:path>
                  </a:pathLst>
                </a:custGeom>
                <a:noFill/>
                <a:ln w="36513">
                  <a:solidFill>
                    <a:srgbClr val="FFFFFF"/>
                  </a:solidFill>
                </a:ln>
              </p:spPr>
            </p:sp>
          </p:grpSp>
          <p:sp>
            <p:nvSpPr>
              <p:cNvPr id="20" name="TextBox 20"/>
              <p:cNvSpPr txBox="1"/>
              <p:nvPr/>
            </p:nvSpPr>
            <p:spPr>
              <a:xfrm>
                <a:off x="4140708" y="3341370"/>
                <a:ext cx="418673" cy="46939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2400" b="1" dirty="0">
                    <a:solidFill>
                      <a:srgbClr val="FFFFFF"/>
                    </a:solidFill>
                    <a:latin typeface="Pretendard ExtraBold"/>
                    <a:ea typeface="Pretendard ExtraBold"/>
                    <a:cs typeface="Pretendard ExtraBold"/>
                  </a:rPr>
                  <a:t>PC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4145280" y="3838575"/>
                <a:ext cx="1085469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dirty="0">
                    <a:solidFill>
                      <a:srgbClr val="FFFFFF"/>
                    </a:solidFill>
                    <a:latin typeface="Pretendard"/>
                    <a:ea typeface="Pretendard"/>
                    <a:cs typeface="Pretendard"/>
                  </a:rPr>
                  <a:t>키보드 입력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4145280" y="4181475"/>
                <a:ext cx="1135952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ko-KR" sz="1500" dirty="0">
                    <a:solidFill>
                      <a:srgbClr val="FFFFFF"/>
                    </a:solidFill>
                    <a:latin typeface="Pretendard"/>
                    <a:ea typeface="Pretendard"/>
                    <a:cs typeface="Pretendard"/>
                  </a:rPr>
                  <a:t>종료·재시작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2785807" y="4826318"/>
                <a:ext cx="81013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350" b="1" dirty="0">
                    <a:solidFill>
                      <a:srgbClr val="FFFFFF"/>
                    </a:solidFill>
                    <a:latin typeface="Pretendard SemiBold"/>
                    <a:ea typeface="Pretendard SemiBold"/>
                    <a:cs typeface="Pretendard SemiBold"/>
                  </a:rPr>
                  <a:t>공개 URL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6286500" y="1943100"/>
              <a:ext cx="2324100" cy="3922395"/>
              <a:chOff x="6286500" y="1943100"/>
              <a:chExt cx="2324100" cy="3922395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6286500" y="1943100"/>
                <a:ext cx="2324100" cy="3486150"/>
              </a:xfrm>
              <a:prstGeom prst="roundRect">
                <a:avLst>
                  <a:gd name="adj" fmla="val 12295"/>
                </a:avLst>
              </a:prstGeom>
              <a:solidFill>
                <a:srgbClr val="FFFFFF"/>
              </a:solidFill>
              <a:ln w="19050">
                <a:solidFill>
                  <a:srgbClr val="191F28"/>
                </a:solidFill>
              </a:ln>
            </p:spPr>
          </p:sp>
          <p:sp>
            <p:nvSpPr>
              <p:cNvPr id="26" name="Rectangle 26"/>
              <p:cNvSpPr/>
              <p:nvPr/>
            </p:nvSpPr>
            <p:spPr>
              <a:xfrm>
                <a:off x="7105650" y="2057400"/>
                <a:ext cx="685800" cy="76200"/>
              </a:xfrm>
              <a:prstGeom prst="roundRect">
                <a:avLst>
                  <a:gd name="adj" fmla="val 50000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27" name="Rectangle 27"/>
              <p:cNvSpPr/>
              <p:nvPr/>
            </p:nvSpPr>
            <p:spPr>
              <a:xfrm>
                <a:off x="6572250" y="2362200"/>
                <a:ext cx="1752600" cy="1790700"/>
              </a:xfrm>
              <a:prstGeom prst="roundRect">
                <a:avLst>
                  <a:gd name="adj" fmla="val 6522"/>
                </a:avLst>
              </a:prstGeom>
              <a:solidFill>
                <a:srgbClr val="191F28"/>
              </a:solidFill>
              <a:ln>
                <a:noFill/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6724650" y="2571750"/>
                <a:ext cx="1447800" cy="1333500"/>
              </a:xfrm>
              <a:custGeom>
                <a:avLst/>
                <a:gdLst/>
                <a:ahLst/>
                <a:cxnLst/>
                <a:rect l="l" t="t" r="r" b="b"/>
                <a:pathLst>
                  <a:path w="1447800" h="1333500">
                    <a:moveTo>
                      <a:pt x="0" y="0"/>
                    </a:moveTo>
                    <a:lnTo>
                      <a:pt x="1447800" y="0"/>
                    </a:lnTo>
                    <a:lnTo>
                      <a:pt x="1447800" y="285750"/>
                    </a:lnTo>
                    <a:lnTo>
                      <a:pt x="285750" y="285750"/>
                    </a:lnTo>
                    <a:lnTo>
                      <a:pt x="285750" y="571500"/>
                    </a:lnTo>
                    <a:lnTo>
                      <a:pt x="1162050" y="571500"/>
                    </a:lnTo>
                    <a:lnTo>
                      <a:pt x="1162050" y="857250"/>
                    </a:lnTo>
                    <a:lnTo>
                      <a:pt x="285750" y="857250"/>
                    </a:lnTo>
                    <a:lnTo>
                      <a:pt x="285750" y="1333500"/>
                    </a:lnTo>
                    <a:lnTo>
                      <a:pt x="1447800" y="1333500"/>
                    </a:lnTo>
                  </a:path>
                </a:pathLst>
              </a:custGeom>
              <a:noFill/>
              <a:ln w="76200">
                <a:solidFill>
                  <a:srgbClr val="FFFFFF"/>
                </a:solidFill>
              </a:ln>
            </p:spPr>
          </p:sp>
          <p:sp>
            <p:nvSpPr>
              <p:cNvPr id="29" name="Ellipse 29"/>
              <p:cNvSpPr/>
              <p:nvPr/>
            </p:nvSpPr>
            <p:spPr>
              <a:xfrm>
                <a:off x="6762750" y="2609850"/>
                <a:ext cx="152400" cy="152400"/>
              </a:xfrm>
              <a:prstGeom prst="ellipse">
                <a:avLst/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30" name="Ellipse 30"/>
              <p:cNvSpPr/>
              <p:nvPr/>
            </p:nvSpPr>
            <p:spPr>
              <a:xfrm>
                <a:off x="7981950" y="3714750"/>
                <a:ext cx="152400" cy="152400"/>
              </a:xfrm>
              <a:prstGeom prst="ellipse">
                <a:avLst/>
              </a:prstGeom>
              <a:solidFill>
                <a:srgbClr val="0EAD69"/>
              </a:solidFill>
              <a:ln>
                <a:noFill/>
              </a:ln>
            </p:spPr>
          </p:sp>
          <p:sp>
            <p:nvSpPr>
              <p:cNvPr id="31" name="Rectangle 31"/>
              <p:cNvSpPr/>
              <p:nvPr/>
            </p:nvSpPr>
            <p:spPr>
              <a:xfrm>
                <a:off x="6896100" y="4362450"/>
                <a:ext cx="419100" cy="419100"/>
              </a:xfrm>
              <a:prstGeom prst="roundRect">
                <a:avLst>
                  <a:gd name="adj" fmla="val 22727"/>
                </a:avLst>
              </a:prstGeom>
              <a:solidFill>
                <a:srgbClr val="EAF3FF"/>
              </a:solidFill>
              <a:ln>
                <a:noFill/>
              </a:ln>
            </p:spPr>
          </p:sp>
          <p:sp>
            <p:nvSpPr>
              <p:cNvPr id="32" name="Rectangle 32"/>
              <p:cNvSpPr/>
              <p:nvPr/>
            </p:nvSpPr>
            <p:spPr>
              <a:xfrm>
                <a:off x="7372350" y="4362450"/>
                <a:ext cx="419100" cy="419100"/>
              </a:xfrm>
              <a:prstGeom prst="roundRect">
                <a:avLst>
                  <a:gd name="adj" fmla="val 22727"/>
                </a:avLst>
              </a:prstGeom>
              <a:solidFill>
                <a:srgbClr val="3182F6"/>
              </a:solidFill>
              <a:ln>
                <a:noFill/>
              </a:ln>
            </p:spPr>
          </p:sp>
          <p:sp>
            <p:nvSpPr>
              <p:cNvPr id="33" name="Rectangle 33"/>
              <p:cNvSpPr/>
              <p:nvPr/>
            </p:nvSpPr>
            <p:spPr>
              <a:xfrm>
                <a:off x="7848600" y="4362450"/>
                <a:ext cx="419100" cy="419100"/>
              </a:xfrm>
              <a:prstGeom prst="roundRect">
                <a:avLst>
                  <a:gd name="adj" fmla="val 22727"/>
                </a:avLst>
              </a:prstGeom>
              <a:solidFill>
                <a:srgbClr val="EAF3FF"/>
              </a:solidFill>
              <a:ln>
                <a:noFill/>
              </a:ln>
            </p:spPr>
          </p:sp>
          <p:sp>
            <p:nvSpPr>
              <p:cNvPr id="34" name="Rectangle 34"/>
              <p:cNvSpPr/>
              <p:nvPr/>
            </p:nvSpPr>
            <p:spPr>
              <a:xfrm>
                <a:off x="7372350" y="4838700"/>
                <a:ext cx="419100" cy="419100"/>
              </a:xfrm>
              <a:prstGeom prst="roundRect">
                <a:avLst>
                  <a:gd name="adj" fmla="val 22727"/>
                </a:avLst>
              </a:prstGeom>
              <a:solidFill>
                <a:srgbClr val="EAF3FF"/>
              </a:solidFill>
              <a:ln>
                <a:noFill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6366881" y="5572125"/>
                <a:ext cx="2163337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ko-KR" sz="1500" b="1" dirty="0">
                    <a:solidFill>
                      <a:srgbClr val="191F28"/>
                    </a:solidFill>
                    <a:latin typeface="Pretendard SemiBold"/>
                    <a:ea typeface="Pretendard SemiBold"/>
                    <a:cs typeface="Pretendard SemiBold"/>
                  </a:rPr>
                  <a:t>모바일 · Pointer 버튼</a:t>
                </a:r>
              </a:p>
            </p:txBody>
          </p:sp>
        </p:grpSp>
      </p:grpSp>
      <p:grpSp>
        <p:nvGrpSpPr>
          <p:cNvPr id="51" name="Group 51"/>
          <p:cNvGrpSpPr/>
          <p:nvPr/>
        </p:nvGrpSpPr>
        <p:grpSpPr>
          <a:xfrm>
            <a:off x="9048750" y="1943100"/>
            <a:ext cx="2609850" cy="3790950"/>
            <a:chOff x="9048750" y="1943100"/>
            <a:chExt cx="2609850" cy="3790950"/>
          </a:xfrm>
        </p:grpSpPr>
        <p:sp>
          <p:nvSpPr>
            <p:cNvPr id="38" name="Rectangle 38"/>
            <p:cNvSpPr/>
            <p:nvPr/>
          </p:nvSpPr>
          <p:spPr>
            <a:xfrm>
              <a:off x="9048750" y="1943100"/>
              <a:ext cx="2609850" cy="3790950"/>
            </a:xfrm>
            <a:prstGeom prst="roundRect">
              <a:avLst>
                <a:gd name="adj" fmla="val 5839"/>
              </a:avLst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43" name="Group 43"/>
            <p:cNvGrpSpPr/>
            <p:nvPr/>
          </p:nvGrpSpPr>
          <p:grpSpPr>
            <a:xfrm>
              <a:off x="9436894" y="2314575"/>
              <a:ext cx="250030" cy="283369"/>
              <a:chOff x="9436894" y="2314575"/>
              <a:chExt cx="250030" cy="283369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9436894" y="2314575"/>
                <a:ext cx="200025" cy="2667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266700">
                    <a:moveTo>
                      <a:pt x="76926" y="266700"/>
                    </a:moveTo>
                    <a:lnTo>
                      <a:pt x="33338" y="266700"/>
                    </a:lnTo>
                    <a:cubicBezTo>
                      <a:pt x="14926" y="266700"/>
                      <a:pt x="0" y="251774"/>
                      <a:pt x="0" y="233362"/>
                    </a:cubicBezTo>
                    <a:lnTo>
                      <a:pt x="0" y="33338"/>
                    </a:lnTo>
                    <a:cubicBezTo>
                      <a:pt x="0" y="14926"/>
                      <a:pt x="14926" y="0"/>
                      <a:pt x="33338" y="0"/>
                    </a:cubicBezTo>
                    <a:lnTo>
                      <a:pt x="166688" y="0"/>
                    </a:lnTo>
                    <a:cubicBezTo>
                      <a:pt x="185099" y="0"/>
                      <a:pt x="200025" y="14926"/>
                      <a:pt x="200025" y="33338"/>
                    </a:cubicBezTo>
                    <a:lnTo>
                      <a:pt x="200025" y="166688"/>
                    </a:lnTo>
                  </a:path>
                </a:pathLst>
              </a:custGeom>
              <a:noFill/>
              <a:ln w="33338">
                <a:solidFill>
                  <a:srgbClr val="FFFFFF"/>
                </a:solidFill>
              </a:ln>
            </p:spPr>
          </p:sp>
          <p:sp>
            <p:nvSpPr>
              <p:cNvPr id="40" name="Freeform 40"/>
              <p:cNvSpPr/>
              <p:nvPr/>
            </p:nvSpPr>
            <p:spPr>
              <a:xfrm>
                <a:off x="9586912" y="2531269"/>
                <a:ext cx="100012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100012" h="66675">
                    <a:moveTo>
                      <a:pt x="0" y="33338"/>
                    </a:moveTo>
                    <a:lnTo>
                      <a:pt x="33338" y="66675"/>
                    </a:lnTo>
                    <a:lnTo>
                      <a:pt x="100012" y="0"/>
                    </a:lnTo>
                  </a:path>
                </a:pathLst>
              </a:custGeom>
              <a:noFill/>
              <a:ln w="33338">
                <a:solidFill>
                  <a:srgbClr val="FFFFFF"/>
                </a:solidFill>
              </a:ln>
            </p:spPr>
          </p:sp>
          <p:sp>
            <p:nvSpPr>
              <p:cNvPr id="41" name="Freeform 41"/>
              <p:cNvSpPr/>
              <p:nvPr/>
            </p:nvSpPr>
            <p:spPr>
              <a:xfrm>
                <a:off x="9503569" y="2381250"/>
                <a:ext cx="666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9525">
                    <a:moveTo>
                      <a:pt x="0" y="0"/>
                    </a:moveTo>
                    <a:lnTo>
                      <a:pt x="66675" y="0"/>
                    </a:lnTo>
                  </a:path>
                </a:pathLst>
              </a:custGeom>
              <a:noFill/>
              <a:ln w="33338">
                <a:solidFill>
                  <a:srgbClr val="FFFFFF"/>
                </a:solidFill>
              </a:ln>
            </p:spPr>
          </p:sp>
          <p:sp>
            <p:nvSpPr>
              <p:cNvPr id="42" name="Freeform 42"/>
              <p:cNvSpPr/>
              <p:nvPr/>
            </p:nvSpPr>
            <p:spPr>
              <a:xfrm>
                <a:off x="9503569" y="2447925"/>
                <a:ext cx="33338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3338" h="9525">
                    <a:moveTo>
                      <a:pt x="0" y="0"/>
                    </a:moveTo>
                    <a:lnTo>
                      <a:pt x="33338" y="0"/>
                    </a:lnTo>
                  </a:path>
                </a:pathLst>
              </a:custGeom>
              <a:noFill/>
              <a:ln w="33338">
                <a:solidFill>
                  <a:srgbClr val="FFFFFF"/>
                </a:solidFill>
              </a:ln>
            </p:spPr>
          </p:sp>
        </p:grpSp>
        <p:sp>
          <p:nvSpPr>
            <p:cNvPr id="44" name="TextBox 44"/>
            <p:cNvSpPr txBox="1"/>
            <p:nvPr/>
          </p:nvSpPr>
          <p:spPr>
            <a:xfrm>
              <a:off x="9341358" y="2827020"/>
              <a:ext cx="111764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b="1" dirty="0">
                  <a:solidFill>
                    <a:srgbClr val="FFFFFF"/>
                  </a:solidFill>
                  <a:latin typeface="Pretendard ExtraBold"/>
                  <a:ea typeface="Pretendard ExtraBold"/>
                  <a:cs typeface="Pretendard ExtraBold"/>
                </a:rPr>
                <a:t>PASS 6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9345549" y="3354229"/>
              <a:ext cx="980723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8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시작·이동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9345549" y="3735229"/>
              <a:ext cx="1139742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8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키보드 입력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9345549" y="4116229"/>
              <a:ext cx="1139742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8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모바일 버튼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9345549" y="4497229"/>
              <a:ext cx="1192749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8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점수/타이머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9345549" y="4878229"/>
              <a:ext cx="1192749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8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종료·재시작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9345549" y="5259229"/>
              <a:ext cx="1415377" cy="3080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80" dirty="0">
                  <a:solidFill>
                    <a:srgbClr val="0EAD69"/>
                  </a:solidFill>
                  <a:latin typeface="Pretendard"/>
                  <a:ea typeface="Pretendard"/>
                  <a:cs typeface="Pretendard"/>
                </a:rPr>
                <a:t>화면 넘침 없음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526542" y="5874068"/>
            <a:ext cx="11138154" cy="784288"/>
            <a:chOff x="526542" y="5874068"/>
            <a:chExt cx="11138154" cy="784288"/>
          </a:xfrm>
        </p:grpSpPr>
        <p:sp>
          <p:nvSpPr>
            <p:cNvPr id="52" name="TextBox 52"/>
            <p:cNvSpPr txBox="1"/>
            <p:nvPr/>
          </p:nvSpPr>
          <p:spPr>
            <a:xfrm>
              <a:off x="526542" y="5874068"/>
              <a:ext cx="485272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b="1" dirty="0">
                  <a:solidFill>
                    <a:srgbClr val="1B64DA"/>
                  </a:solidFill>
                  <a:latin typeface="Pretendard SemiBold"/>
                  <a:ea typeface="Pretendard SemiBold"/>
                  <a:cs typeface="Pretendard SemiBold"/>
                </a:rPr>
                <a:t>로컬 주소가 아니라 공개 URL에서 직접 플레이합니다.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527304" y="6423660"/>
              <a:ext cx="464515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하나라도 실패하면 수정→push→공개 URL 재검수를 반복합니다.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17398" y="384810"/>
            <a:ext cx="8796242" cy="1222057"/>
            <a:chOff x="517398" y="384810"/>
            <a:chExt cx="8796242" cy="1222057"/>
          </a:xfrm>
        </p:grpSpPr>
        <p:sp>
          <p:nvSpPr>
            <p:cNvPr id="2" name="TextBox 2"/>
            <p:cNvSpPr txBox="1"/>
            <p:nvPr/>
          </p:nvSpPr>
          <p:spPr>
            <a:xfrm>
              <a:off x="527304" y="384810"/>
              <a:ext cx="18525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b="1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06 · 공개와 최종 플레이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17398" y="650558"/>
              <a:ext cx="5775802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191F28"/>
                  </a:solidFill>
                  <a:latin typeface="Pretendard ExtraBold"/>
                  <a:ea typeface="Pretendard ExtraBold"/>
                  <a:cs typeface="Pretendard ExtraBold"/>
                </a:rPr>
                <a:t>혼자 수정하고 다시 배포하기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21970" y="1166812"/>
              <a:ext cx="879167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225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시각 요소 하나를 바꾸고 같은 검수 순서를 반복하면 졸업입니다.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533400" y="1809750"/>
            <a:ext cx="7239000" cy="3867150"/>
            <a:chOff x="533400" y="1809750"/>
            <a:chExt cx="7239000" cy="3867150"/>
          </a:xfrm>
        </p:grpSpPr>
        <p:sp>
          <p:nvSpPr>
            <p:cNvPr id="6" name="Rectangle 6"/>
            <p:cNvSpPr/>
            <p:nvPr/>
          </p:nvSpPr>
          <p:spPr>
            <a:xfrm>
              <a:off x="533400" y="1809750"/>
              <a:ext cx="7239000" cy="3867150"/>
            </a:xfrm>
            <a:prstGeom prst="roundRect">
              <a:avLst>
                <a:gd name="adj" fmla="val 3941"/>
              </a:avLst>
            </a:prstGeom>
            <a:solidFill>
              <a:srgbClr val="FFFFFF"/>
            </a:solidFill>
            <a:ln w="14288">
              <a:solidFill>
                <a:srgbClr val="E5E8EB"/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1143000" y="2400300"/>
              <a:ext cx="9525" cy="2667000"/>
            </a:xfrm>
            <a:custGeom>
              <a:avLst/>
              <a:gdLst/>
              <a:ahLst/>
              <a:cxnLst/>
              <a:rect l="l" t="t" r="r" b="b"/>
              <a:pathLst>
                <a:path w="9525" h="2667000">
                  <a:moveTo>
                    <a:pt x="0" y="0"/>
                  </a:moveTo>
                  <a:lnTo>
                    <a:pt x="0" y="2667000"/>
                  </a:lnTo>
                </a:path>
              </a:pathLst>
            </a:custGeom>
            <a:noFill/>
            <a:ln w="38100">
              <a:solidFill>
                <a:srgbClr val="E5E8EB"/>
              </a:solidFill>
            </a:ln>
          </p:spPr>
        </p:sp>
        <p:sp>
          <p:nvSpPr>
            <p:cNvPr id="8" name="Ellipse 8"/>
            <p:cNvSpPr/>
            <p:nvPr/>
          </p:nvSpPr>
          <p:spPr>
            <a:xfrm>
              <a:off x="952500" y="2171700"/>
              <a:ext cx="381000" cy="381000"/>
            </a:xfrm>
            <a:prstGeom prst="ellipse">
              <a:avLst/>
            </a:prstGeom>
            <a:solidFill>
              <a:srgbClr val="3182F6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083665" y="228314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552956" y="2244090"/>
              <a:ext cx="22827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시각 요소 하나 수정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488180" y="2276475"/>
              <a:ext cx="196386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제목·색상·배경·모양</a:t>
              </a:r>
            </a:p>
          </p:txBody>
        </p:sp>
        <p:sp>
          <p:nvSpPr>
            <p:cNvPr id="12" name="Ellipse 12"/>
            <p:cNvSpPr/>
            <p:nvPr/>
          </p:nvSpPr>
          <p:spPr>
            <a:xfrm>
              <a:off x="952500" y="2724150"/>
              <a:ext cx="381000" cy="381000"/>
            </a:xfrm>
            <a:prstGeom prst="ellipse">
              <a:avLst/>
            </a:prstGeom>
            <a:solidFill>
              <a:srgbClr val="EAF3FF"/>
            </a:solidFill>
            <a:ln w="19050">
              <a:solidFill>
                <a:srgbClr val="3182F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83665" y="283559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3182F6"/>
                  </a:solidFill>
                  <a:latin typeface="Pretendard SemiBold"/>
                  <a:ea typeface="Pretendard SemiBold"/>
                  <a:cs typeface="Pretendard SemiBold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552956" y="2796540"/>
              <a:ext cx="13667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로컬 플레이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488180" y="2828925"/>
              <a:ext cx="186290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규칙·입력 유지 확인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952500" y="3276600"/>
              <a:ext cx="381000" cy="381000"/>
            </a:xfrm>
            <a:prstGeom prst="ellipse">
              <a:avLst/>
            </a:prstGeom>
            <a:solidFill>
              <a:srgbClr val="EAF3FF"/>
            </a:solidFill>
            <a:ln w="19050">
              <a:solidFill>
                <a:srgbClr val="3182F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083665" y="338804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3182F6"/>
                  </a:solidFill>
                  <a:latin typeface="Pretendard SemiBold"/>
                  <a:ea typeface="Pretendard SemiBold"/>
                  <a:cs typeface="Pretendard SemiBold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52956" y="3348990"/>
              <a:ext cx="188668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PC·모바일 검수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488180" y="3381375"/>
              <a:ext cx="193890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키보드·Pointer 버튼</a:t>
              </a:r>
            </a:p>
          </p:txBody>
        </p:sp>
        <p:sp>
          <p:nvSpPr>
            <p:cNvPr id="20" name="Ellipse 20"/>
            <p:cNvSpPr/>
            <p:nvPr/>
          </p:nvSpPr>
          <p:spPr>
            <a:xfrm>
              <a:off x="952500" y="3829050"/>
              <a:ext cx="381000" cy="381000"/>
            </a:xfrm>
            <a:prstGeom prst="ellipse">
              <a:avLst/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83665" y="394049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4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552956" y="3901440"/>
              <a:ext cx="89607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commit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488180" y="3933825"/>
              <a:ext cx="154990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정상 플레이 저장</a:t>
              </a:r>
            </a:p>
          </p:txBody>
        </p:sp>
        <p:sp>
          <p:nvSpPr>
            <p:cNvPr id="24" name="Ellipse 24"/>
            <p:cNvSpPr/>
            <p:nvPr/>
          </p:nvSpPr>
          <p:spPr>
            <a:xfrm>
              <a:off x="952500" y="4381500"/>
              <a:ext cx="381000" cy="381000"/>
            </a:xfrm>
            <a:prstGeom prst="ellipse">
              <a:avLst/>
            </a:prstGeom>
            <a:solidFill>
              <a:srgbClr val="191F28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83665" y="449294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5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552956" y="4453890"/>
              <a:ext cx="5780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push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488180" y="4486275"/>
              <a:ext cx="1589151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GitHub 원본 갱신</a:t>
              </a:r>
            </a:p>
          </p:txBody>
        </p:sp>
        <p:sp>
          <p:nvSpPr>
            <p:cNvPr id="28" name="Ellipse 28"/>
            <p:cNvSpPr/>
            <p:nvPr/>
          </p:nvSpPr>
          <p:spPr>
            <a:xfrm>
              <a:off x="952500" y="4933950"/>
              <a:ext cx="381000" cy="381000"/>
            </a:xfrm>
            <a:prstGeom prst="ellipse">
              <a:avLst/>
            </a:prstGeom>
            <a:solidFill>
              <a:srgbClr val="0EAD69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83665" y="5045392"/>
              <a:ext cx="11866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FFFFFF"/>
                  </a:solidFill>
                  <a:latin typeface="Pretendard SemiBold"/>
                  <a:ea typeface="Pretendard SemiBold"/>
                  <a:cs typeface="Pretendard SemiBold"/>
                </a:rPr>
                <a:t>6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552956" y="5006340"/>
              <a:ext cx="246083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b="1" dirty="0">
                  <a:solidFill>
                    <a:srgbClr val="191F28"/>
                  </a:solidFill>
                  <a:latin typeface="Pretendard SemiBold"/>
                  <a:ea typeface="Pretendard SemiBold"/>
                  <a:cs typeface="Pretendard SemiBold"/>
                </a:rPr>
                <a:t>휴대전화 공개 플레이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4488180" y="5038725"/>
              <a:ext cx="97536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500" dirty="0">
                  <a:solidFill>
                    <a:srgbClr val="0EAD69"/>
                  </a:solidFill>
                  <a:latin typeface="Pretendard"/>
                  <a:ea typeface="Pretendard"/>
                  <a:cs typeface="Pretendard"/>
                </a:rPr>
                <a:t>최종 PASS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8115300" y="1809750"/>
            <a:ext cx="3885286" cy="3867150"/>
            <a:chOff x="8115300" y="1809750"/>
            <a:chExt cx="3885286" cy="3867150"/>
          </a:xfrm>
        </p:grpSpPr>
        <p:sp>
          <p:nvSpPr>
            <p:cNvPr id="33" name="Rectangle 33"/>
            <p:cNvSpPr/>
            <p:nvPr/>
          </p:nvSpPr>
          <p:spPr>
            <a:xfrm>
              <a:off x="8115300" y="1809750"/>
              <a:ext cx="3543300" cy="3867150"/>
            </a:xfrm>
            <a:prstGeom prst="roundRect">
              <a:avLst>
                <a:gd name="adj" fmla="val 4301"/>
              </a:avLst>
            </a:prstGeom>
            <a:solidFill>
              <a:srgbClr val="191F28"/>
            </a:solidFill>
            <a:ln>
              <a:noFill/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8520113" y="2273300"/>
              <a:ext cx="371475" cy="360363"/>
              <a:chOff x="8520113" y="2273300"/>
              <a:chExt cx="371475" cy="360363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8623300" y="2624138"/>
                <a:ext cx="1651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65100" h="9525">
                    <a:moveTo>
                      <a:pt x="0" y="0"/>
                    </a:moveTo>
                    <a:lnTo>
                      <a:pt x="165100" y="0"/>
                    </a:lnTo>
                  </a:path>
                </a:pathLst>
              </a:custGeom>
              <a:noFill/>
              <a:ln w="41275">
                <a:solidFill>
                  <a:srgbClr val="FFFFFF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8705850" y="2541588"/>
                <a:ext cx="9525" cy="825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82550">
                    <a:moveTo>
                      <a:pt x="0" y="0"/>
                    </a:moveTo>
                    <a:lnTo>
                      <a:pt x="0" y="82550"/>
                    </a:lnTo>
                  </a:path>
                </a:pathLst>
              </a:custGeom>
              <a:noFill/>
              <a:ln w="41275">
                <a:solidFill>
                  <a:srgbClr val="FFFFFF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8602663" y="2273300"/>
                <a:ext cx="2063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06375" h="9525">
                    <a:moveTo>
                      <a:pt x="0" y="0"/>
                    </a:moveTo>
                    <a:lnTo>
                      <a:pt x="206375" y="0"/>
                    </a:lnTo>
                  </a:path>
                </a:pathLst>
              </a:custGeom>
              <a:noFill/>
              <a:ln w="41275">
                <a:solidFill>
                  <a:srgbClr val="FFFFFF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8602663" y="2273300"/>
                <a:ext cx="206375" cy="268288"/>
              </a:xfrm>
              <a:custGeom>
                <a:avLst/>
                <a:gdLst/>
                <a:ahLst/>
                <a:cxnLst/>
                <a:rect l="l" t="t" r="r" b="b"/>
                <a:pathLst>
                  <a:path w="206375" h="268288">
                    <a:moveTo>
                      <a:pt x="206375" y="0"/>
                    </a:moveTo>
                    <a:lnTo>
                      <a:pt x="206375" y="165100"/>
                    </a:lnTo>
                    <a:cubicBezTo>
                      <a:pt x="206375" y="222089"/>
                      <a:pt x="160177" y="268288"/>
                      <a:pt x="103188" y="268288"/>
                    </a:cubicBezTo>
                    <a:cubicBezTo>
                      <a:pt x="46199" y="268288"/>
                      <a:pt x="0" y="222089"/>
                      <a:pt x="0" y="165100"/>
                    </a:cubicBezTo>
                    <a:lnTo>
                      <a:pt x="0" y="0"/>
                    </a:lnTo>
                  </a:path>
                </a:pathLst>
              </a:custGeom>
              <a:noFill/>
              <a:ln w="41275">
                <a:solidFill>
                  <a:srgbClr val="FFFFFF"/>
                </a:solidFill>
              </a:ln>
            </p:spPr>
          </p:sp>
          <p:sp>
            <p:nvSpPr>
              <p:cNvPr id="38" name="Freeform 38"/>
              <p:cNvSpPr/>
              <p:nvPr/>
            </p:nvSpPr>
            <p:spPr>
              <a:xfrm>
                <a:off x="8520113" y="2335213"/>
                <a:ext cx="82550" cy="82550"/>
              </a:xfrm>
              <a:custGeom>
                <a:avLst/>
                <a:gdLst/>
                <a:ahLst/>
                <a:cxnLst/>
                <a:rect l="l" t="t" r="r" b="b"/>
                <a:pathLst>
                  <a:path w="82550" h="82550">
                    <a:moveTo>
                      <a:pt x="0" y="41275"/>
                    </a:moveTo>
                    <a:cubicBezTo>
                      <a:pt x="0" y="64071"/>
                      <a:pt x="18479" y="82550"/>
                      <a:pt x="41275" y="82550"/>
                    </a:cubicBezTo>
                    <a:cubicBezTo>
                      <a:pt x="64071" y="82550"/>
                      <a:pt x="82550" y="64071"/>
                      <a:pt x="82550" y="41275"/>
                    </a:cubicBezTo>
                    <a:cubicBezTo>
                      <a:pt x="82550" y="18479"/>
                      <a:pt x="64071" y="0"/>
                      <a:pt x="41275" y="0"/>
                    </a:cubicBezTo>
                    <a:cubicBezTo>
                      <a:pt x="18479" y="0"/>
                      <a:pt x="0" y="18479"/>
                      <a:pt x="0" y="41275"/>
                    </a:cubicBezTo>
                  </a:path>
                </a:pathLst>
              </a:custGeom>
              <a:noFill/>
              <a:ln w="41275">
                <a:solidFill>
                  <a:srgbClr val="FFFFFF"/>
                </a:solidFill>
              </a:ln>
            </p:spPr>
          </p:sp>
          <p:sp>
            <p:nvSpPr>
              <p:cNvPr id="39" name="Freeform 39"/>
              <p:cNvSpPr/>
              <p:nvPr/>
            </p:nvSpPr>
            <p:spPr>
              <a:xfrm>
                <a:off x="8809038" y="2335213"/>
                <a:ext cx="82550" cy="82550"/>
              </a:xfrm>
              <a:custGeom>
                <a:avLst/>
                <a:gdLst/>
                <a:ahLst/>
                <a:cxnLst/>
                <a:rect l="l" t="t" r="r" b="b"/>
                <a:pathLst>
                  <a:path w="82550" h="82550">
                    <a:moveTo>
                      <a:pt x="0" y="41275"/>
                    </a:moveTo>
                    <a:cubicBezTo>
                      <a:pt x="0" y="64071"/>
                      <a:pt x="18479" y="82550"/>
                      <a:pt x="41275" y="82550"/>
                    </a:cubicBezTo>
                    <a:cubicBezTo>
                      <a:pt x="64071" y="82550"/>
                      <a:pt x="82550" y="64071"/>
                      <a:pt x="82550" y="41275"/>
                    </a:cubicBezTo>
                    <a:cubicBezTo>
                      <a:pt x="82550" y="18479"/>
                      <a:pt x="64071" y="0"/>
                      <a:pt x="41275" y="0"/>
                    </a:cubicBezTo>
                    <a:cubicBezTo>
                      <a:pt x="18479" y="0"/>
                      <a:pt x="0" y="18479"/>
                      <a:pt x="0" y="41275"/>
                    </a:cubicBezTo>
                  </a:path>
                </a:pathLst>
              </a:custGeom>
              <a:noFill/>
              <a:ln w="41275">
                <a:solidFill>
                  <a:srgbClr val="FFFFFF"/>
                </a:solidFill>
              </a:ln>
            </p:spPr>
          </p:sp>
        </p:grpSp>
        <p:sp>
          <p:nvSpPr>
            <p:cNvPr id="41" name="TextBox 41"/>
            <p:cNvSpPr txBox="1"/>
            <p:nvPr/>
          </p:nvSpPr>
          <p:spPr>
            <a:xfrm>
              <a:off x="8442198" y="2917508"/>
              <a:ext cx="922515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3150" b="1" dirty="0">
                  <a:solidFill>
                    <a:srgbClr val="FFFFFF"/>
                  </a:solidFill>
                  <a:latin typeface="Pretendard ExtraBold"/>
                  <a:ea typeface="Pretendard ExtraBold"/>
                  <a:cs typeface="Pretendard ExtraBold"/>
                </a:rPr>
                <a:t>완주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449056" y="3577590"/>
              <a:ext cx="24172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내 게임을 직접 바꾸고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8449056" y="3939540"/>
              <a:ext cx="355153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800" dirty="0">
                  <a:solidFill>
                    <a:srgbClr val="FFFFFF"/>
                  </a:solidFill>
                  <a:latin typeface="Pretendard"/>
                  <a:ea typeface="Pretendard"/>
                  <a:cs typeface="Pretendard"/>
                </a:rPr>
                <a:t>공개 URL에서 플레이했습니다.</a:t>
              </a:r>
            </a:p>
          </p:txBody>
        </p:sp>
        <p:sp>
          <p:nvSpPr>
            <p:cNvPr id="44" name="Line 44"/>
            <p:cNvSpPr/>
            <p:nvPr/>
          </p:nvSpPr>
          <p:spPr>
            <a:xfrm>
              <a:off x="8458200" y="4514850"/>
              <a:ext cx="2819400" cy="9525"/>
            </a:xfrm>
            <a:custGeom>
              <a:avLst/>
              <a:gdLst/>
              <a:ahLst/>
              <a:cxnLst/>
              <a:rect l="l" t="t" r="r" b="b"/>
              <a:pathLst>
                <a:path w="2819400" h="9525">
                  <a:moveTo>
                    <a:pt x="0" y="0"/>
                  </a:moveTo>
                  <a:lnTo>
                    <a:pt x="2819400" y="0"/>
                  </a:lnTo>
                </a:path>
              </a:pathLst>
            </a:custGeom>
            <a:noFill/>
            <a:ln w="14288">
              <a:solidFill>
                <a:srgbClr val="6B7684"/>
              </a:solidFill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8451342" y="4788218"/>
              <a:ext cx="142334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350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OpenAI Codex 앱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8451342" y="5093018"/>
              <a:ext cx="236750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dirty="0">
                  <a:solidFill>
                    <a:srgbClr val="3182F6"/>
                  </a:solidFill>
                  <a:latin typeface="Pretendard"/>
                  <a:ea typeface="Pretendard"/>
                  <a:cs typeface="Pretendard"/>
                </a:rPr>
                <a:t>MDN Canvas · GitHub Pages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527304" y="5928360"/>
            <a:ext cx="11137392" cy="729996"/>
            <a:chOff x="527304" y="5928360"/>
            <a:chExt cx="11137392" cy="729996"/>
          </a:xfrm>
        </p:grpSpPr>
        <p:sp>
          <p:nvSpPr>
            <p:cNvPr id="48" name="TextBox 48"/>
            <p:cNvSpPr txBox="1"/>
            <p:nvPr/>
          </p:nvSpPr>
          <p:spPr>
            <a:xfrm>
              <a:off x="527304" y="5928360"/>
              <a:ext cx="452513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6B7684"/>
                  </a:solidFill>
                  <a:latin typeface="Pretendard"/>
                  <a:ea typeface="Pretendard"/>
                  <a:cs typeface="Pretendard"/>
                </a:rPr>
                <a:t>공식 문서 · OpenAI Codex · MDN Canvas API · GitHub Pages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527304" y="6423660"/>
              <a:ext cx="446272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ko-KR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다음 과제 · 색상 또는 캐릭터 모양 하나를 바꿔 다시 공개하기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11474806" y="64236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200" dirty="0">
                  <a:solidFill>
                    <a:srgbClr val="8B95A1"/>
                  </a:solidFill>
                  <a:latin typeface="Pretendard"/>
                  <a:ea typeface="Pretendard"/>
                  <a:cs typeface="Pretendard"/>
                </a:rPr>
                <a:t>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/>
  <cp:lastModifiedBy/>
  <cp:revision>1</cp:revision>
  <dcterms:created xsi:type="dcterms:W3CDTF">2026-08-28T08:39:36Z</dcterms:created>
  <dcterms:modified xsi:type="dcterms:W3CDTF">2026-08-28T08:39:36Z</dcterms:modified>
  <cp:category/>
  <cp:contentStatus/>
</cp:coreProperties>
</file>