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0525023cb7143b3c.jpg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02742" y="533400"/>
            <a:ext cx="4030104" cy="785051"/>
            <a:chOff x="602742" y="533400"/>
            <a:chExt cx="4030104" cy="785051"/>
          </a:xfrm>
        </p:grpSpPr>
        <p:sp>
          <p:nvSpPr>
            <p:cNvPr id="2" name="Rectangle 2"/>
            <p:cNvSpPr/>
            <p:nvPr/>
          </p:nvSpPr>
          <p:spPr>
            <a:xfrm>
              <a:off x="609600" y="533400"/>
              <a:ext cx="1962150" cy="342900"/>
            </a:xfrm>
            <a:prstGeom prst="roundRect">
              <a:avLst>
                <a:gd name="adj" fmla="val 33333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74192" y="625792"/>
              <a:ext cx="191241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3시간 · 1대1 · 실습형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02742" y="1054418"/>
              <a:ext cx="403010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공개 가능한 숫자를 실제 화면으로 바꾸는 첫 과정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0550" y="1844040"/>
            <a:ext cx="5984119" cy="2485644"/>
            <a:chOff x="590550" y="1844040"/>
            <a:chExt cx="5984119" cy="2485644"/>
          </a:xfrm>
        </p:grpSpPr>
        <p:sp>
          <p:nvSpPr>
            <p:cNvPr id="6" name="TextBox 6"/>
            <p:cNvSpPr txBox="1"/>
            <p:nvPr/>
          </p:nvSpPr>
          <p:spPr>
            <a:xfrm>
              <a:off x="590550" y="1844040"/>
              <a:ext cx="4875569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Codex로 나만의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2625090"/>
              <a:ext cx="4991039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대시보드 만들기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36270" y="3509962"/>
              <a:ext cx="59383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숫자를 정리하고 · 검증하고 · 공개합니다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8556" y="3977640"/>
              <a:ext cx="57214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KPI 4개 · Chart.js 차트 2개 · 필터 · GitHub Pages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277100" y="1352550"/>
            <a:ext cx="4229100" cy="3943350"/>
            <a:chOff x="7277100" y="1352550"/>
            <a:chExt cx="4229100" cy="3943350"/>
          </a:xfrm>
        </p:grpSpPr>
        <p:sp>
          <p:nvSpPr>
            <p:cNvPr id="11" name="Rectangle 11"/>
            <p:cNvSpPr/>
            <p:nvPr/>
          </p:nvSpPr>
          <p:spPr>
            <a:xfrm>
              <a:off x="7277100" y="1352550"/>
              <a:ext cx="4229100" cy="3943350"/>
            </a:xfrm>
            <a:prstGeom prst="roundRect">
              <a:avLst>
                <a:gd name="adj" fmla="val 3865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536180" y="1628775"/>
              <a:ext cx="169024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이번 달 업무 현황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7543800" y="2038350"/>
              <a:ext cx="838200" cy="704850"/>
            </a:xfrm>
            <a:prstGeom prst="roundRect">
              <a:avLst>
                <a:gd name="adj" fmla="val 13514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496300" y="2038350"/>
              <a:ext cx="838200" cy="704850"/>
            </a:xfrm>
            <a:prstGeom prst="roundRect">
              <a:avLst>
                <a:gd name="adj" fmla="val 13514"/>
              </a:avLst>
            </a:prstGeom>
            <a:solidFill>
              <a:srgbClr val="F7F8FA"/>
            </a:solidFill>
            <a:ln w="14288">
              <a:solidFill>
                <a:srgbClr val="E5E8EB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9448800" y="2038350"/>
              <a:ext cx="838200" cy="704850"/>
            </a:xfrm>
            <a:prstGeom prst="roundRect">
              <a:avLst>
                <a:gd name="adj" fmla="val 13514"/>
              </a:avLst>
            </a:prstGeom>
            <a:solidFill>
              <a:srgbClr val="F7F8FA"/>
            </a:solidFill>
            <a:ln w="14288">
              <a:solidFill>
                <a:srgbClr val="E5E8EB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10401300" y="2038350"/>
              <a:ext cx="838200" cy="704850"/>
            </a:xfrm>
            <a:prstGeom prst="roundRect">
              <a:avLst>
                <a:gd name="adj" fmla="val 13514"/>
              </a:avLst>
            </a:prstGeom>
            <a:solidFill>
              <a:srgbClr val="F7F8FA"/>
            </a:solidFill>
            <a:ln w="14288">
              <a:solidFill>
                <a:srgbClr val="E5E8EB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788972" y="2249805"/>
              <a:ext cx="34785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24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823102" y="224980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8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82658" y="2249805"/>
              <a:ext cx="57048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63%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728102" y="224980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4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543800" y="3009900"/>
              <a:ext cx="2228850" cy="1790700"/>
            </a:xfrm>
            <a:prstGeom prst="roundRect">
              <a:avLst>
                <a:gd name="adj" fmla="val 6383"/>
              </a:avLst>
            </a:prstGeom>
            <a:solidFill>
              <a:srgbClr val="F7F8FA"/>
            </a:solidFill>
            <a:ln w="14288">
              <a:solidFill>
                <a:srgbClr val="E5E8EB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7848600" y="4457700"/>
              <a:ext cx="1619250" cy="9525"/>
            </a:xfrm>
            <a:custGeom>
              <a:avLst/>
              <a:gdLst/>
              <a:ahLst/>
              <a:cxnLst/>
              <a:rect l="l" t="t" r="r" b="b"/>
              <a:pathLst>
                <a:path w="1619250" h="9525">
                  <a:moveTo>
                    <a:pt x="0" y="0"/>
                  </a:moveTo>
                  <a:lnTo>
                    <a:pt x="161925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001000" y="3810000"/>
              <a:ext cx="228600" cy="647700"/>
            </a:xfrm>
            <a:prstGeom prst="roundRect">
              <a:avLst>
                <a:gd name="adj" fmla="val 25000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401050" y="3467100"/>
              <a:ext cx="228600" cy="990600"/>
            </a:xfrm>
            <a:prstGeom prst="roundRect">
              <a:avLst>
                <a:gd name="adj" fmla="val 25000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801100" y="3657600"/>
              <a:ext cx="228600" cy="800100"/>
            </a:xfrm>
            <a:prstGeom prst="roundRect">
              <a:avLst>
                <a:gd name="adj" fmla="val 25000"/>
              </a:avLst>
            </a:prstGeom>
            <a:solidFill>
              <a:srgbClr val="1B64DA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9201150" y="3238500"/>
              <a:ext cx="228600" cy="1219200"/>
            </a:xfrm>
            <a:prstGeom prst="roundRect">
              <a:avLst>
                <a:gd name="adj" fmla="val 25000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9944100" y="3009900"/>
              <a:ext cx="1295400" cy="1790700"/>
            </a:xfrm>
            <a:prstGeom prst="roundRect">
              <a:avLst>
                <a:gd name="adj" fmla="val 8824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10134600" y="3314700"/>
              <a:ext cx="914400" cy="914400"/>
            </a:xfrm>
            <a:prstGeom prst="ellipse">
              <a:avLst/>
            </a:prstGeom>
            <a:noFill/>
            <a:ln w="152400">
              <a:solidFill>
                <a:srgbClr val="E5E8EB"/>
              </a:solidFill>
            </a:ln>
          </p:spPr>
        </p:sp>
        <p:sp>
          <p:nvSpPr>
            <p:cNvPr id="29" name="Freeform 29"/>
            <p:cNvSpPr/>
            <p:nvPr/>
          </p:nvSpPr>
          <p:spPr>
            <a:xfrm>
              <a:off x="10210800" y="3313110"/>
              <a:ext cx="875457" cy="964909"/>
            </a:xfrm>
            <a:custGeom>
              <a:avLst/>
              <a:gdLst/>
              <a:ahLst/>
              <a:cxnLst/>
              <a:rect l="l" t="t" r="r" b="b"/>
              <a:pathLst>
                <a:path w="875457" h="964909">
                  <a:moveTo>
                    <a:pt x="381000" y="1590"/>
                  </a:moveTo>
                  <a:cubicBezTo>
                    <a:pt x="600480" y="0"/>
                    <a:pt x="790121" y="154600"/>
                    <a:pt x="832789" y="369898"/>
                  </a:cubicBezTo>
                  <a:cubicBezTo>
                    <a:pt x="875457" y="585197"/>
                    <a:pt x="759111" y="800437"/>
                    <a:pt x="555614" y="882673"/>
                  </a:cubicBezTo>
                  <a:cubicBezTo>
                    <a:pt x="352116" y="964909"/>
                    <a:pt x="118894" y="890934"/>
                    <a:pt x="0" y="706440"/>
                  </a:cubicBezTo>
                </a:path>
              </a:pathLst>
            </a:custGeom>
            <a:noFill/>
            <a:ln w="152400" cap="rnd">
              <a:solidFill>
                <a:srgbClr val="3182F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47307" y="3663315"/>
              <a:ext cx="4889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63%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02742" y="5867400"/>
            <a:ext cx="10986516" cy="480251"/>
            <a:chOff x="602742" y="5867400"/>
            <a:chExt cx="10986516" cy="480251"/>
          </a:xfrm>
        </p:grpSpPr>
        <p:sp>
          <p:nvSpPr>
            <p:cNvPr id="32" name="Line 32"/>
            <p:cNvSpPr/>
            <p:nvPr/>
          </p:nvSpPr>
          <p:spPr>
            <a:xfrm>
              <a:off x="609600" y="58674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602742" y="6083618"/>
              <a:ext cx="21739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최종 결과 · 공개 URL 1개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875855" y="6083618"/>
              <a:ext cx="713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2026.08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326755" cy="1222057"/>
            <a:chOff x="517398" y="384810"/>
            <a:chExt cx="8326755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7330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297069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최종 완료 기준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32218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완주는 생성이 아니라 실행·수정·검증·공개 확인까지입니다.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33400" y="1809750"/>
            <a:ext cx="7239000" cy="4000500"/>
            <a:chOff x="533400" y="1809750"/>
            <a:chExt cx="7239000" cy="4000500"/>
          </a:xfrm>
        </p:grpSpPr>
        <p:sp>
          <p:nvSpPr>
            <p:cNvPr id="6" name="Rectangle 6"/>
            <p:cNvSpPr/>
            <p:nvPr/>
          </p:nvSpPr>
          <p:spPr>
            <a:xfrm>
              <a:off x="533400" y="1809750"/>
              <a:ext cx="7239000" cy="4000500"/>
            </a:xfrm>
            <a:prstGeom prst="roundRect">
              <a:avLst>
                <a:gd name="adj" fmla="val 3810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742950" y="2171700"/>
              <a:ext cx="4187129" cy="405384"/>
              <a:chOff x="742950" y="2171700"/>
              <a:chExt cx="4187129" cy="405384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742950" y="2171700"/>
                <a:ext cx="342900" cy="3429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861658" y="2280285"/>
                <a:ext cx="1054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1</a:t>
                </a: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1248156" y="2225040"/>
                <a:ext cx="368192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Codex 제작 계획을 읽고 승인한다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742950" y="2762250"/>
              <a:ext cx="5103266" cy="405384"/>
              <a:chOff x="742950" y="2762250"/>
              <a:chExt cx="5103266" cy="405384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742950" y="2762250"/>
                <a:ext cx="342900" cy="3429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861658" y="2870835"/>
                <a:ext cx="1054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1248156" y="2815590"/>
                <a:ext cx="4598060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브라우저에서 대시보드를 실제로 실행한다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742950" y="3352800"/>
              <a:ext cx="4667098" cy="405384"/>
              <a:chOff x="742950" y="3352800"/>
              <a:chExt cx="4667098" cy="405384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742950" y="3352800"/>
                <a:ext cx="342900" cy="3429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861658" y="3461385"/>
                <a:ext cx="1054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248156" y="3406140"/>
                <a:ext cx="416189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data.js의 숫자 한 개를 직접 수정한다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742950" y="3943350"/>
              <a:ext cx="4085539" cy="405384"/>
              <a:chOff x="742950" y="3943350"/>
              <a:chExt cx="4085539" cy="405384"/>
            </a:xfrm>
          </p:grpSpPr>
          <p:sp>
            <p:nvSpPr>
              <p:cNvPr id="19" name="Ellipse 19"/>
              <p:cNvSpPr/>
              <p:nvPr/>
            </p:nvSpPr>
            <p:spPr>
              <a:xfrm>
                <a:off x="742950" y="3943350"/>
                <a:ext cx="342900" cy="3429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861658" y="4051935"/>
                <a:ext cx="1054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4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1248156" y="3996690"/>
                <a:ext cx="358033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차트·필터·원자료 값을 비교한다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742950" y="4533900"/>
              <a:ext cx="4627321" cy="405384"/>
              <a:chOff x="742950" y="4533900"/>
              <a:chExt cx="4627321" cy="405384"/>
            </a:xfrm>
          </p:grpSpPr>
          <p:sp>
            <p:nvSpPr>
              <p:cNvPr id="23" name="Ellipse 23"/>
              <p:cNvSpPr/>
              <p:nvPr/>
            </p:nvSpPr>
            <p:spPr>
              <a:xfrm>
                <a:off x="742950" y="4533900"/>
                <a:ext cx="342900" cy="3429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861658" y="4642485"/>
                <a:ext cx="1054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5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1248156" y="4587240"/>
                <a:ext cx="412211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정상 버전을 Git에 저장하고 push한다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742950" y="5124450"/>
              <a:ext cx="4927244" cy="405384"/>
              <a:chOff x="742950" y="5124450"/>
              <a:chExt cx="4927244" cy="405384"/>
            </a:xfrm>
          </p:grpSpPr>
          <p:sp>
            <p:nvSpPr>
              <p:cNvPr id="27" name="Ellipse 27"/>
              <p:cNvSpPr/>
              <p:nvPr/>
            </p:nvSpPr>
            <p:spPr>
              <a:xfrm>
                <a:off x="742950" y="5124450"/>
                <a:ext cx="342900" cy="34290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861658" y="5233035"/>
                <a:ext cx="1054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6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1248156" y="5177790"/>
                <a:ext cx="4422038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PC·휴대전화에서 공개 URL을 확인한다</a:t>
                </a:r>
              </a:p>
            </p:txBody>
          </p:sp>
        </p:grpSp>
      </p:grpSp>
      <p:grpSp>
        <p:nvGrpSpPr>
          <p:cNvPr id="42" name="Group 42"/>
          <p:cNvGrpSpPr/>
          <p:nvPr/>
        </p:nvGrpSpPr>
        <p:grpSpPr>
          <a:xfrm>
            <a:off x="8115300" y="1809750"/>
            <a:ext cx="3543300" cy="4000500"/>
            <a:chOff x="8115300" y="1809750"/>
            <a:chExt cx="3543300" cy="4000500"/>
          </a:xfrm>
        </p:grpSpPr>
        <p:sp>
          <p:nvSpPr>
            <p:cNvPr id="32" name="Rectangle 32"/>
            <p:cNvSpPr/>
            <p:nvPr/>
          </p:nvSpPr>
          <p:spPr>
            <a:xfrm>
              <a:off x="8115300" y="1809750"/>
              <a:ext cx="3543300" cy="4000500"/>
            </a:xfrm>
            <a:prstGeom prst="roundRect">
              <a:avLst>
                <a:gd name="adj" fmla="val 4301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8520113" y="2252663"/>
              <a:ext cx="371476" cy="371476"/>
              <a:chOff x="8520113" y="2252663"/>
              <a:chExt cx="371476" cy="371476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8520113" y="2252663"/>
                <a:ext cx="371476" cy="371476"/>
              </a:xfrm>
              <a:custGeom>
                <a:avLst/>
                <a:gdLst/>
                <a:ahLst/>
                <a:cxnLst/>
                <a:rect l="l" t="t" r="r" b="b"/>
                <a:pathLst>
                  <a:path w="371476" h="371476">
                    <a:moveTo>
                      <a:pt x="0" y="185738"/>
                    </a:moveTo>
                    <a:cubicBezTo>
                      <a:pt x="0" y="288318"/>
                      <a:pt x="83158" y="371476"/>
                      <a:pt x="185738" y="371476"/>
                    </a:cubicBezTo>
                    <a:cubicBezTo>
                      <a:pt x="288318" y="371476"/>
                      <a:pt x="371476" y="288318"/>
                      <a:pt x="371476" y="185738"/>
                    </a:cubicBezTo>
                    <a:cubicBezTo>
                      <a:pt x="371476" y="83158"/>
                      <a:pt x="288318" y="0"/>
                      <a:pt x="185738" y="0"/>
                    </a:cubicBezTo>
                    <a:cubicBezTo>
                      <a:pt x="83158" y="0"/>
                      <a:pt x="0" y="83158"/>
                      <a:pt x="0" y="185738"/>
                    </a:cubicBez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8643938" y="2397125"/>
                <a:ext cx="123825" cy="82550"/>
              </a:xfrm>
              <a:custGeom>
                <a:avLst/>
                <a:gdLst/>
                <a:ahLst/>
                <a:cxnLst/>
                <a:rect l="l" t="t" r="r" b="b"/>
                <a:pathLst>
                  <a:path w="123825" h="82550">
                    <a:moveTo>
                      <a:pt x="0" y="41275"/>
                    </a:moveTo>
                    <a:lnTo>
                      <a:pt x="41275" y="82550"/>
                    </a:lnTo>
                    <a:lnTo>
                      <a:pt x="123825" y="0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</p:grpSp>
        <p:sp>
          <p:nvSpPr>
            <p:cNvPr id="36" name="TextBox 36"/>
            <p:cNvSpPr txBox="1"/>
            <p:nvPr/>
          </p:nvSpPr>
          <p:spPr>
            <a:xfrm>
              <a:off x="8442198" y="2917508"/>
              <a:ext cx="194660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졸업 조건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449056" y="3577590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강사의 직접 조작 없이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449056" y="3939540"/>
              <a:ext cx="21022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숫자 하나를 바꾸고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449056" y="4301490"/>
              <a:ext cx="27194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다시 공개 URL에서 확인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8458200" y="4895850"/>
              <a:ext cx="2819400" cy="9525"/>
            </a:xfrm>
            <a:custGeom>
              <a:avLst/>
              <a:gdLst/>
              <a:ahLst/>
              <a:cxnLst/>
              <a:rect l="l" t="t" r="r" b="b"/>
              <a:pathLst>
                <a:path w="2819400" h="9525">
                  <a:moveTo>
                    <a:pt x="0" y="0"/>
                  </a:moveTo>
                  <a:lnTo>
                    <a:pt x="28194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8450580" y="5133975"/>
              <a:ext cx="301721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0EAD69"/>
                  </a:solidFill>
                  <a:latin typeface="Pretendard SemiBold"/>
                  <a:ea typeface="Pretendard SemiBold"/>
                  <a:cs typeface="Pretendard SemiBold"/>
                </a:rPr>
                <a:t>전 과정을 혼자 재현하면 PASS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3" name="TextBox 43"/>
            <p:cNvSpPr txBox="1"/>
            <p:nvPr/>
          </p:nvSpPr>
          <p:spPr>
            <a:xfrm>
              <a:off x="527304" y="6423660"/>
              <a:ext cx="523524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설치나 공개 URL이 해결되지 않으면 전체 완료로 표시하지 않습니다.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6585109" cy="1222057"/>
            <a:chOff x="517398" y="384810"/>
            <a:chExt cx="6585109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7330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326010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180분 전체 여정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65805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목표→설계→제작→검수→배포를 한 번 연결합니다.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94224" y="2698432"/>
            <a:ext cx="11685509" cy="1725169"/>
            <a:chOff x="194224" y="2698432"/>
            <a:chExt cx="11685509" cy="1725169"/>
          </a:xfrm>
        </p:grpSpPr>
        <p:sp>
          <p:nvSpPr>
            <p:cNvPr id="6" name="Line 6"/>
            <p:cNvSpPr/>
            <p:nvPr/>
          </p:nvSpPr>
          <p:spPr>
            <a:xfrm>
              <a:off x="914400" y="3467100"/>
              <a:ext cx="10363200" cy="9525"/>
            </a:xfrm>
            <a:custGeom>
              <a:avLst/>
              <a:gdLst/>
              <a:ahLst/>
              <a:cxnLst/>
              <a:rect l="l" t="t" r="r" b="b"/>
              <a:pathLst>
                <a:path w="10363200" h="9525">
                  <a:moveTo>
                    <a:pt x="0" y="0"/>
                  </a:moveTo>
                  <a:lnTo>
                    <a:pt x="10363200" y="0"/>
                  </a:lnTo>
                </a:path>
              </a:pathLst>
            </a:custGeom>
            <a:noFill/>
            <a:ln w="38100">
              <a:solidFill>
                <a:srgbClr val="E5E8EB"/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194224" y="2698432"/>
              <a:ext cx="1440351" cy="1725169"/>
              <a:chOff x="194224" y="2698432"/>
              <a:chExt cx="1440351" cy="1725169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800100" y="335280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672789" y="2698432"/>
                <a:ext cx="4832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범위</a:t>
                </a: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07631" y="3854768"/>
                <a:ext cx="41353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0–10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94224" y="4159568"/>
                <a:ext cx="144035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질문·금지 데이터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2043998" y="2698432"/>
              <a:ext cx="1207905" cy="1725169"/>
              <a:chOff x="2043998" y="2698432"/>
              <a:chExt cx="1207905" cy="1725169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2533650" y="335280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2043998" y="2698432"/>
                <a:ext cx="120790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Codex 준비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2391204" y="3854768"/>
                <a:ext cx="51349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10–40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2109511" y="4159568"/>
                <a:ext cx="107687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앱·전용 폴더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820344" y="2698432"/>
              <a:ext cx="1122312" cy="1725169"/>
              <a:chOff x="3820344" y="2698432"/>
              <a:chExt cx="1122312" cy="1725169"/>
            </a:xfrm>
          </p:grpSpPr>
          <p:sp>
            <p:nvSpPr>
              <p:cNvPr id="17" name="Ellipse 17"/>
              <p:cNvSpPr/>
              <p:nvPr/>
            </p:nvSpPr>
            <p:spPr>
              <a:xfrm>
                <a:off x="4267200" y="335280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3842522" y="2698432"/>
                <a:ext cx="107795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설계·계획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4124754" y="3854768"/>
                <a:ext cx="51349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40–70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820344" y="4159568"/>
                <a:ext cx="112231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값·단위·출처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6008141" y="2698432"/>
              <a:ext cx="1394917" cy="1725169"/>
              <a:chOff x="6008141" y="2698432"/>
              <a:chExt cx="1394917" cy="1725169"/>
            </a:xfrm>
          </p:grpSpPr>
          <p:sp>
            <p:nvSpPr>
              <p:cNvPr id="22" name="Ellipse 22"/>
              <p:cNvSpPr/>
              <p:nvPr/>
            </p:nvSpPr>
            <p:spPr>
              <a:xfrm>
                <a:off x="6572250" y="3333750"/>
                <a:ext cx="266700" cy="2667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6463989" y="2698432"/>
                <a:ext cx="4832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제작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6398876" y="3854768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70–110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6008141" y="4159568"/>
                <a:ext cx="139491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첫 브라우저 실행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377676" y="2698432"/>
              <a:ext cx="1304049" cy="1725169"/>
              <a:chOff x="8377676" y="2698432"/>
              <a:chExt cx="1304049" cy="1725169"/>
            </a:xfrm>
          </p:grpSpPr>
          <p:sp>
            <p:nvSpPr>
              <p:cNvPr id="27" name="Ellipse 27"/>
              <p:cNvSpPr/>
              <p:nvPr/>
            </p:nvSpPr>
            <p:spPr>
              <a:xfrm>
                <a:off x="8915400" y="335280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8490722" y="2698432"/>
                <a:ext cx="107795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수정·검수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8672998" y="3854768"/>
                <a:ext cx="71340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110–150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8377676" y="4159568"/>
                <a:ext cx="130404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수치·필터·안전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0675468" y="2698432"/>
              <a:ext cx="1204265" cy="1725169"/>
              <a:chOff x="10675468" y="2698432"/>
              <a:chExt cx="1204265" cy="1725169"/>
            </a:xfrm>
          </p:grpSpPr>
          <p:sp>
            <p:nvSpPr>
              <p:cNvPr id="32" name="Ellipse 32"/>
              <p:cNvSpPr/>
              <p:nvPr/>
            </p:nvSpPr>
            <p:spPr>
              <a:xfrm>
                <a:off x="11144250" y="3333750"/>
                <a:ext cx="266700" cy="26670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10738622" y="2698432"/>
                <a:ext cx="107795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공개·복습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10920898" y="3854768"/>
                <a:ext cx="71340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150–180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10675468" y="4159568"/>
                <a:ext cx="120426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URL·휴대전화</a:t>
                </a:r>
              </a:p>
            </p:txBody>
          </p:sp>
        </p:grpSp>
      </p:grpSp>
      <p:grpSp>
        <p:nvGrpSpPr>
          <p:cNvPr id="43" name="Group 43"/>
          <p:cNvGrpSpPr/>
          <p:nvPr/>
        </p:nvGrpSpPr>
        <p:grpSpPr>
          <a:xfrm>
            <a:off x="914400" y="4953000"/>
            <a:ext cx="10363200" cy="819150"/>
            <a:chOff x="914400" y="4953000"/>
            <a:chExt cx="10363200" cy="819150"/>
          </a:xfrm>
        </p:grpSpPr>
        <p:sp>
          <p:nvSpPr>
            <p:cNvPr id="38" name="Rectangle 38"/>
            <p:cNvSpPr/>
            <p:nvPr/>
          </p:nvSpPr>
          <p:spPr>
            <a:xfrm>
              <a:off x="914400" y="4953000"/>
              <a:ext cx="10363200" cy="819150"/>
            </a:xfrm>
            <a:prstGeom prst="roundRect">
              <a:avLst>
                <a:gd name="adj" fmla="val 13953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172718" y="5136832"/>
              <a:ext cx="162604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세 번 멈춰 확인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173480" y="5457825"/>
              <a:ext cx="153981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70분 · 계획 승인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3992880" y="5457825"/>
              <a:ext cx="144894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110분 · 첫 실행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812280" y="5457825"/>
              <a:ext cx="286359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180분 · 공개 URL 모바일 확인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4" name="TextBox 44"/>
            <p:cNvSpPr txBox="1"/>
            <p:nvPr/>
          </p:nvSpPr>
          <p:spPr>
            <a:xfrm>
              <a:off x="527304" y="6423660"/>
              <a:ext cx="31380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현재 단계와 다음 성공 판정을 함께 봅니다.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963281" cy="1222057"/>
            <a:chOff x="517398" y="384810"/>
            <a:chExt cx="7963281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7330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48821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먼저 지키는 네 가지 데이터 원칙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95870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데이터 범위와 숫자 승인, 공개 여부는 사람이 결정합니다.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66750" y="2093595"/>
            <a:ext cx="11068736" cy="2211705"/>
            <a:chOff x="666750" y="2093595"/>
            <a:chExt cx="11068736" cy="2211705"/>
          </a:xfrm>
        </p:grpSpPr>
        <p:grpSp>
          <p:nvGrpSpPr>
            <p:cNvPr id="10" name="Group 10"/>
            <p:cNvGrpSpPr/>
            <p:nvPr/>
          </p:nvGrpSpPr>
          <p:grpSpPr>
            <a:xfrm>
              <a:off x="666750" y="2093595"/>
              <a:ext cx="1937690" cy="1803844"/>
              <a:chOff x="666750" y="2093595"/>
              <a:chExt cx="1937690" cy="1803844"/>
            </a:xfrm>
          </p:grpSpPr>
          <p:sp>
            <p:nvSpPr>
              <p:cNvPr id="6" name="TextBox 6"/>
              <p:cNvSpPr txBox="1"/>
              <p:nvPr/>
            </p:nvSpPr>
            <p:spPr>
              <a:xfrm>
                <a:off x="666750" y="2093595"/>
                <a:ext cx="644496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900" b="1" dirty="0">
                    <a:solidFill>
                      <a:srgbClr val="3182F6"/>
                    </a:solidFill>
                    <a:latin typeface="Pretendard ExtraBold"/>
                    <a:ea typeface="Pretendard ExtraBold"/>
                    <a:cs typeface="Pretendard ExtraBold"/>
                  </a:rPr>
                  <a:t>01</a:t>
                </a:r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675132" y="2802255"/>
                <a:ext cx="12086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1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공개값만</a:t>
                </a: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677418" y="3250882"/>
                <a:ext cx="19270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교육용 합성값 또는</a:t>
                </a: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677418" y="3574732"/>
                <a:ext cx="170489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이미 공개된 수치</a:t>
                </a:r>
              </a:p>
            </p:txBody>
          </p:sp>
        </p:grpSp>
        <p:sp>
          <p:nvSpPr>
            <p:cNvPr id="11" name="Line 11"/>
            <p:cNvSpPr/>
            <p:nvPr/>
          </p:nvSpPr>
          <p:spPr>
            <a:xfrm>
              <a:off x="3200400" y="2133600"/>
              <a:ext cx="9525" cy="2171700"/>
            </a:xfrm>
            <a:custGeom>
              <a:avLst/>
              <a:gdLst/>
              <a:ahLst/>
              <a:cxnLst/>
              <a:rect l="l" t="t" r="r" b="b"/>
              <a:pathLst>
                <a:path w="9525" h="2171700">
                  <a:moveTo>
                    <a:pt x="0" y="0"/>
                  </a:moveTo>
                  <a:lnTo>
                    <a:pt x="0" y="21717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562350" y="2093595"/>
              <a:ext cx="2137261" cy="1803844"/>
              <a:chOff x="3562350" y="2093595"/>
              <a:chExt cx="2137261" cy="1803844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3562350" y="2093595"/>
                <a:ext cx="644496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9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02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3570732" y="2802255"/>
                <a:ext cx="2128879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1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출처·기간·단위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3573018" y="3250882"/>
                <a:ext cx="19270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숫자마다 세 정보를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3573018" y="3574732"/>
                <a:ext cx="971893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같이 적기</a:t>
                </a:r>
              </a:p>
            </p:txBody>
          </p:sp>
        </p:grpSp>
        <p:sp>
          <p:nvSpPr>
            <p:cNvPr id="17" name="Line 17"/>
            <p:cNvSpPr/>
            <p:nvPr/>
          </p:nvSpPr>
          <p:spPr>
            <a:xfrm>
              <a:off x="6096000" y="2133600"/>
              <a:ext cx="9525" cy="2171700"/>
            </a:xfrm>
            <a:custGeom>
              <a:avLst/>
              <a:gdLst/>
              <a:ahLst/>
              <a:cxnLst/>
              <a:rect l="l" t="t" r="r" b="b"/>
              <a:pathLst>
                <a:path w="9525" h="2171700">
                  <a:moveTo>
                    <a:pt x="0" y="0"/>
                  </a:moveTo>
                  <a:lnTo>
                    <a:pt x="0" y="21717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6457950" y="2093595"/>
              <a:ext cx="2393042" cy="1803844"/>
              <a:chOff x="6457950" y="2093595"/>
              <a:chExt cx="2393042" cy="1803844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6457950" y="2093595"/>
                <a:ext cx="644496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9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03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6466332" y="2802255"/>
                <a:ext cx="1891410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1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비밀정보 제외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6468618" y="3250882"/>
                <a:ext cx="238237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이름·고객번호·키·토큰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6468618" y="3574732"/>
                <a:ext cx="176043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원장·미공개 매출</a:t>
                </a:r>
              </a:p>
            </p:txBody>
          </p:sp>
        </p:grpSp>
        <p:sp>
          <p:nvSpPr>
            <p:cNvPr id="23" name="Line 23"/>
            <p:cNvSpPr/>
            <p:nvPr/>
          </p:nvSpPr>
          <p:spPr>
            <a:xfrm>
              <a:off x="8991600" y="2133600"/>
              <a:ext cx="9525" cy="2171700"/>
            </a:xfrm>
            <a:custGeom>
              <a:avLst/>
              <a:gdLst/>
              <a:ahLst/>
              <a:cxnLst/>
              <a:rect l="l" t="t" r="r" b="b"/>
              <a:pathLst>
                <a:path w="9525" h="2171700">
                  <a:moveTo>
                    <a:pt x="0" y="0"/>
                  </a:moveTo>
                  <a:lnTo>
                    <a:pt x="0" y="21717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9353550" y="2093595"/>
              <a:ext cx="2381936" cy="1803844"/>
              <a:chOff x="9353550" y="2093595"/>
              <a:chExt cx="2381936" cy="1803844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9353550" y="2093595"/>
                <a:ext cx="644496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900" b="1" dirty="0">
                    <a:solidFill>
                      <a:srgbClr val="0EAD69"/>
                    </a:solidFill>
                    <a:latin typeface="Pretendard ExtraBold"/>
                    <a:ea typeface="Pretendard ExtraBold"/>
                    <a:cs typeface="Pretendard ExtraBold"/>
                  </a:rPr>
                  <a:t>04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361932" y="2802255"/>
                <a:ext cx="1891410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1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불일치면 중단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9364218" y="3250882"/>
                <a:ext cx="2371268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원자료와 화면이 다르면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364218" y="3574732"/>
                <a:ext cx="141613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공개하지 않기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533400" y="4762500"/>
            <a:ext cx="11125200" cy="1009650"/>
            <a:chOff x="533400" y="4762500"/>
            <a:chExt cx="11125200" cy="1009650"/>
          </a:xfrm>
        </p:grpSpPr>
        <p:sp>
          <p:nvSpPr>
            <p:cNvPr id="30" name="Rectangle 30"/>
            <p:cNvSpPr/>
            <p:nvPr/>
          </p:nvSpPr>
          <p:spPr>
            <a:xfrm>
              <a:off x="533400" y="4762500"/>
              <a:ext cx="11125200" cy="1009650"/>
            </a:xfrm>
            <a:prstGeom prst="roundRect">
              <a:avLst>
                <a:gd name="adj" fmla="val 13208"/>
              </a:avLst>
            </a:prstGeom>
            <a:solidFill>
              <a:srgbClr val="FFFFFF"/>
            </a:solidFill>
            <a:ln w="14288">
              <a:solidFill>
                <a:srgbClr val="F04452"/>
              </a:solidFill>
            </a:ln>
          </p:spPr>
        </p:sp>
        <p:grpSp>
          <p:nvGrpSpPr>
            <p:cNvPr id="34" name="Group 34"/>
            <p:cNvGrpSpPr/>
            <p:nvPr/>
          </p:nvGrpSpPr>
          <p:grpSpPr>
            <a:xfrm>
              <a:off x="841114" y="5114925"/>
              <a:ext cx="298973" cy="285751"/>
              <a:chOff x="841114" y="5114925"/>
              <a:chExt cx="298973" cy="28575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841114" y="5114925"/>
                <a:ext cx="298973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98973" h="285751">
                    <a:moveTo>
                      <a:pt x="149486" y="0"/>
                    </a:moveTo>
                    <a:cubicBezTo>
                      <a:pt x="186568" y="32807"/>
                      <a:pt x="234965" y="49888"/>
                      <a:pt x="284424" y="47625"/>
                    </a:cubicBezTo>
                    <a:cubicBezTo>
                      <a:pt x="298973" y="97116"/>
                      <a:pt x="292829" y="150391"/>
                      <a:pt x="267397" y="195271"/>
                    </a:cubicBezTo>
                    <a:cubicBezTo>
                      <a:pt x="241965" y="240151"/>
                      <a:pt x="199419" y="272799"/>
                      <a:pt x="149486" y="285751"/>
                    </a:cubicBezTo>
                    <a:cubicBezTo>
                      <a:pt x="99554" y="272799"/>
                      <a:pt x="57008" y="240151"/>
                      <a:pt x="31576" y="195271"/>
                    </a:cubicBezTo>
                    <a:cubicBezTo>
                      <a:pt x="6144" y="150391"/>
                      <a:pt x="0" y="97116"/>
                      <a:pt x="14549" y="47625"/>
                    </a:cubicBezTo>
                    <a:cubicBezTo>
                      <a:pt x="64008" y="49888"/>
                      <a:pt x="112405" y="32807"/>
                      <a:pt x="149486" y="0"/>
                    </a:cubicBezTo>
                  </a:path>
                </a:pathLst>
              </a:custGeom>
              <a:noFill/>
              <a:ln w="31750">
                <a:solidFill>
                  <a:srgbClr val="F04452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974725" y="5226050"/>
                <a:ext cx="31750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1750" h="31750">
                    <a:moveTo>
                      <a:pt x="0" y="15875"/>
                    </a:moveTo>
                    <a:cubicBezTo>
                      <a:pt x="0" y="24643"/>
                      <a:pt x="7107" y="31750"/>
                      <a:pt x="15875" y="31750"/>
                    </a:cubicBezTo>
                    <a:cubicBezTo>
                      <a:pt x="24643" y="31750"/>
                      <a:pt x="31750" y="24643"/>
                      <a:pt x="31750" y="15875"/>
                    </a:cubicBezTo>
                    <a:cubicBezTo>
                      <a:pt x="31750" y="7107"/>
                      <a:pt x="24643" y="0"/>
                      <a:pt x="15875" y="0"/>
                    </a:cubicBezTo>
                    <a:cubicBezTo>
                      <a:pt x="7107" y="0"/>
                      <a:pt x="0" y="7107"/>
                      <a:pt x="0" y="15875"/>
                    </a:cubicBezTo>
                  </a:path>
                </a:pathLst>
              </a:custGeom>
              <a:noFill/>
              <a:ln w="31750">
                <a:solidFill>
                  <a:srgbClr val="F04452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990600" y="5257800"/>
                <a:ext cx="9525" cy="3968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9688">
                    <a:moveTo>
                      <a:pt x="0" y="0"/>
                    </a:moveTo>
                    <a:lnTo>
                      <a:pt x="0" y="39688"/>
                    </a:lnTo>
                  </a:path>
                </a:pathLst>
              </a:custGeom>
              <a:noFill/>
              <a:ln w="31750">
                <a:solidFill>
                  <a:srgbClr val="F04452"/>
                </a:solidFill>
              </a:ln>
            </p:spPr>
          </p:sp>
        </p:grpSp>
        <p:sp>
          <p:nvSpPr>
            <p:cNvPr id="35" name="TextBox 35"/>
            <p:cNvSpPr txBox="1"/>
            <p:nvPr/>
          </p:nvSpPr>
          <p:spPr>
            <a:xfrm>
              <a:off x="1362456" y="5044440"/>
              <a:ext cx="16975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공개 중단 조건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363218" y="5384482"/>
              <a:ext cx="83908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기준일·단위·합계·필터 결과 중 하나라도 설명할 수 없으면 “미확인”으로 남깁니다.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8" name="TextBox 38"/>
            <p:cNvSpPr txBox="1"/>
            <p:nvPr/>
          </p:nvSpPr>
          <p:spPr>
            <a:xfrm>
              <a:off x="527304" y="6423660"/>
              <a:ext cx="53205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AI가 숫자를 보기 좋게 바꿔도 의미와 승인 책임은 사람에게 있습니다.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114728" cy="1222057"/>
            <a:chOff x="517398" y="384810"/>
            <a:chExt cx="8114728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4624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데이터와 계획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4751714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대시보드 데이터 준비표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11015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지표마다 값·단위·기간·출처가 있어야 검증할 수 있습니다.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533400" y="1752600"/>
            <a:ext cx="11125200" cy="4095750"/>
            <a:chOff x="533400" y="1752600"/>
            <a:chExt cx="11125200" cy="4095750"/>
          </a:xfrm>
        </p:grpSpPr>
        <p:sp>
          <p:nvSpPr>
            <p:cNvPr id="6" name="Rectangle 6"/>
            <p:cNvSpPr/>
            <p:nvPr/>
          </p:nvSpPr>
          <p:spPr>
            <a:xfrm>
              <a:off x="533400" y="1752600"/>
              <a:ext cx="11125200" cy="4095750"/>
            </a:xfrm>
            <a:prstGeom prst="roundRect">
              <a:avLst>
                <a:gd name="adj" fmla="val 2791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533400" y="1752600"/>
              <a:ext cx="11125200" cy="552450"/>
            </a:xfrm>
            <a:prstGeom prst="roundRect">
              <a:avLst>
                <a:gd name="adj" fmla="val 20690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533400" y="2133600"/>
              <a:ext cx="11125200" cy="171450"/>
            </a:xfrm>
            <a:prstGeom prst="rect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92480" y="1952625"/>
              <a:ext cx="4392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항목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907030" y="1952625"/>
              <a:ext cx="22726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621530" y="1952625"/>
              <a:ext cx="4392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단위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36030" y="1952625"/>
              <a:ext cx="4392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기간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469630" y="1952625"/>
              <a:ext cx="4392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출처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2533650" y="2305050"/>
              <a:ext cx="9525" cy="3543300"/>
            </a:xfrm>
            <a:custGeom>
              <a:avLst/>
              <a:gdLst/>
              <a:ahLst/>
              <a:cxnLst/>
              <a:rect l="l" t="t" r="r" b="b"/>
              <a:pathLst>
                <a:path w="9525" h="3543300">
                  <a:moveTo>
                    <a:pt x="0" y="0"/>
                  </a:moveTo>
                  <a:lnTo>
                    <a:pt x="0" y="35433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4248150" y="2305050"/>
              <a:ext cx="9525" cy="3543300"/>
            </a:xfrm>
            <a:custGeom>
              <a:avLst/>
              <a:gdLst/>
              <a:ahLst/>
              <a:cxnLst/>
              <a:rect l="l" t="t" r="r" b="b"/>
              <a:pathLst>
                <a:path w="9525" h="3543300">
                  <a:moveTo>
                    <a:pt x="0" y="0"/>
                  </a:moveTo>
                  <a:lnTo>
                    <a:pt x="0" y="35433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5962650" y="2305050"/>
              <a:ext cx="9525" cy="3543300"/>
            </a:xfrm>
            <a:custGeom>
              <a:avLst/>
              <a:gdLst/>
              <a:ahLst/>
              <a:cxnLst/>
              <a:rect l="l" t="t" r="r" b="b"/>
              <a:pathLst>
                <a:path w="9525" h="3543300">
                  <a:moveTo>
                    <a:pt x="0" y="0"/>
                  </a:moveTo>
                  <a:lnTo>
                    <a:pt x="0" y="35433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8096250" y="2305050"/>
              <a:ext cx="9525" cy="3543300"/>
            </a:xfrm>
            <a:custGeom>
              <a:avLst/>
              <a:gdLst/>
              <a:ahLst/>
              <a:cxnLst/>
              <a:rect l="l" t="t" r="r" b="b"/>
              <a:pathLst>
                <a:path w="9525" h="3543300">
                  <a:moveTo>
                    <a:pt x="0" y="0"/>
                  </a:moveTo>
                  <a:lnTo>
                    <a:pt x="0" y="35433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533400" y="289560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533400" y="34861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533400" y="407670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533400" y="46672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533400" y="525780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92480" y="2524125"/>
              <a:ext cx="51930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KPI 1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907030" y="2524125"/>
              <a:ext cx="29794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[ ]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621530" y="2524125"/>
              <a:ext cx="110566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명·원·건·%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336030" y="2524125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기준일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469630" y="2524125"/>
              <a:ext cx="13984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문서·공개 통계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92480" y="3114675"/>
              <a:ext cx="51930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KPI 2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907030" y="3114675"/>
              <a:ext cx="29794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[ ]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621530" y="311467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단위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336030" y="3114675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기준일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469630" y="311467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출처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92480" y="3705225"/>
              <a:ext cx="51930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KPI 3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907030" y="3705225"/>
              <a:ext cx="29794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[ ]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621530" y="370522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단위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336030" y="3705225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기준일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469630" y="370522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출처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92480" y="4295775"/>
              <a:ext cx="51930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KPI 4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2907030" y="4295775"/>
              <a:ext cx="29794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[ ]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4621530" y="429577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단위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336030" y="4295775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기준일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469630" y="429577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출처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92480" y="4886325"/>
              <a:ext cx="61951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차트 1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2907030" y="4886325"/>
              <a:ext cx="88353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항목별 값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4621530" y="488632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단위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6336030" y="488632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기간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8469630" y="4886325"/>
              <a:ext cx="108546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원자료 위치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792480" y="5476875"/>
              <a:ext cx="61951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차트 2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907030" y="5476875"/>
              <a:ext cx="88353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항목별 값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4621530" y="547687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단위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6336030" y="547687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기간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8469630" y="5476875"/>
              <a:ext cx="108546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원자료 위치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527304" y="6061710"/>
            <a:ext cx="11137392" cy="596646"/>
            <a:chOff x="527304" y="6061710"/>
            <a:chExt cx="11137392" cy="596646"/>
          </a:xfrm>
        </p:grpSpPr>
        <p:sp>
          <p:nvSpPr>
            <p:cNvPr id="54" name="TextBox 54"/>
            <p:cNvSpPr txBox="1"/>
            <p:nvPr/>
          </p:nvSpPr>
          <p:spPr>
            <a:xfrm>
              <a:off x="527304" y="6061710"/>
              <a:ext cx="36227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빈칸이나 출처 없는 수치는 화면에 넣지 않습니다.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527304" y="6423660"/>
              <a:ext cx="376001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실습 · 본인이 공개 가능한 값으로 표를 완성하세요.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700207" cy="1222057"/>
            <a:chOff x="517398" y="384810"/>
            <a:chExt cx="8700207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4624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데이터와 계획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870020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Codex는 폴더 안에서 실제 파일을 만듭니다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01828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전용 폴더를 선택하고 Codex의 New chat에서 시작합니다.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33400" y="2038350"/>
            <a:ext cx="3905250" cy="3794951"/>
            <a:chOff x="533400" y="2038350"/>
            <a:chExt cx="3905250" cy="3794951"/>
          </a:xfrm>
        </p:grpSpPr>
        <p:sp>
          <p:nvSpPr>
            <p:cNvPr id="6" name="Ellipse 6"/>
            <p:cNvSpPr/>
            <p:nvPr/>
          </p:nvSpPr>
          <p:spPr>
            <a:xfrm>
              <a:off x="571500" y="2038350"/>
              <a:ext cx="457200" cy="4572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34173" y="218122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10056" y="2129790"/>
              <a:ext cx="234633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공식 앱·본인 로그인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12342" y="2483168"/>
              <a:ext cx="18129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인증 정보는 직접 입력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571500" y="3009900"/>
              <a:ext cx="457200" cy="4572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4173" y="315277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10056" y="3101340"/>
              <a:ext cx="22064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대시보드 전용 폴더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12342" y="3454718"/>
              <a:ext cx="18583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비밀·개인 파일은 제외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571500" y="3981450"/>
              <a:ext cx="457200" cy="4572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34173" y="412432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10056" y="4072890"/>
              <a:ext cx="21371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Codex · New chat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12342" y="4426268"/>
              <a:ext cx="19946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현재 파일 목록부터 확인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533400" y="5048250"/>
              <a:ext cx="3905250" cy="781050"/>
            </a:xfrm>
            <a:prstGeom prst="roundRect">
              <a:avLst>
                <a:gd name="adj" fmla="val 14634"/>
              </a:avLst>
            </a:prstGeom>
            <a:solidFill>
              <a:srgbClr val="FFFFFF"/>
            </a:solidFill>
            <a:ln w="14288">
              <a:solidFill>
                <a:srgbClr val="0EAD69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800100" y="5314950"/>
              <a:ext cx="228599" cy="228599"/>
              <a:chOff x="800100" y="5314950"/>
              <a:chExt cx="228599" cy="22859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800100" y="5314950"/>
                <a:ext cx="228599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228599" h="228599">
                    <a:moveTo>
                      <a:pt x="0" y="114300"/>
                    </a:moveTo>
                    <a:cubicBezTo>
                      <a:pt x="0" y="177426"/>
                      <a:pt x="51174" y="228599"/>
                      <a:pt x="114300" y="228599"/>
                    </a:cubicBezTo>
                    <a:cubicBezTo>
                      <a:pt x="177426" y="228599"/>
                      <a:pt x="228599" y="177426"/>
                      <a:pt x="228599" y="114300"/>
                    </a:cubicBezTo>
                    <a:cubicBezTo>
                      <a:pt x="228599" y="51174"/>
                      <a:pt x="177426" y="0"/>
                      <a:pt x="114300" y="0"/>
                    </a:cubicBezTo>
                    <a:cubicBezTo>
                      <a:pt x="51174" y="0"/>
                      <a:pt x="0" y="51174"/>
                      <a:pt x="0" y="114300"/>
                    </a:cubicBezTo>
                  </a:path>
                </a:pathLst>
              </a:custGeom>
              <a:noFill/>
              <a:ln w="25400">
                <a:solidFill>
                  <a:srgbClr val="0EAD69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876300" y="5403850"/>
                <a:ext cx="762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50800">
                    <a:moveTo>
                      <a:pt x="0" y="25400"/>
                    </a:moveTo>
                    <a:lnTo>
                      <a:pt x="25400" y="50800"/>
                    </a:lnTo>
                    <a:lnTo>
                      <a:pt x="76200" y="0"/>
                    </a:lnTo>
                  </a:path>
                </a:pathLst>
              </a:custGeom>
              <a:noFill/>
              <a:ln w="25400">
                <a:solidFill>
                  <a:srgbClr val="0EAD69"/>
                </a:solidFill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1211580" y="5286375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정상 화면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12342" y="5569268"/>
              <a:ext cx="259438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의도한 폴더가 보이고 입력 가능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762500" y="1752600"/>
            <a:ext cx="6896100" cy="4171950"/>
            <a:chOff x="4762500" y="1752600"/>
            <a:chExt cx="6896100" cy="4171950"/>
          </a:xfrm>
        </p:grpSpPr>
        <p:sp>
          <p:nvSpPr>
            <p:cNvPr id="25" name="Rectangle 25"/>
            <p:cNvSpPr/>
            <p:nvPr/>
          </p:nvSpPr>
          <p:spPr>
            <a:xfrm>
              <a:off x="4762500" y="1752600"/>
              <a:ext cx="6896100" cy="4171950"/>
            </a:xfrm>
            <a:prstGeom prst="roundRect">
              <a:avLst>
                <a:gd name="adj" fmla="val 2740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pic>
          <p:nvPicPr>
            <p:cNvPr id="26" name="Image 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63490" y="1866900"/>
              <a:ext cx="6294120" cy="3933825"/>
            </a:xfrm>
            <a:prstGeom prst="rect">
              <a:avLst/>
            </a:prstGeom>
          </p:spPr>
        </p:pic>
      </p:grpSp>
      <p:grpSp>
        <p:nvGrpSpPr>
          <p:cNvPr id="31" name="Group 31"/>
          <p:cNvGrpSpPr/>
          <p:nvPr/>
        </p:nvGrpSpPr>
        <p:grpSpPr>
          <a:xfrm>
            <a:off x="527304" y="6156960"/>
            <a:ext cx="11137392" cy="501396"/>
            <a:chOff x="527304" y="6156960"/>
            <a:chExt cx="11137392" cy="501396"/>
          </a:xfrm>
        </p:grpSpPr>
        <p:sp>
          <p:nvSpPr>
            <p:cNvPr id="28" name="TextBox 28"/>
            <p:cNvSpPr txBox="1"/>
            <p:nvPr/>
          </p:nvSpPr>
          <p:spPr>
            <a:xfrm>
              <a:off x="527304" y="6156960"/>
              <a:ext cx="47550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macOS·Windows 모두 같은 순서 · 화면 이름은 수업 당일 재확인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27304" y="6423660"/>
              <a:ext cx="50442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공식 출처 · developers.openai.com/codex/app · 2026-08-28 확인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245146" cy="1222057"/>
            <a:chOff x="517398" y="384810"/>
            <a:chExt cx="7245146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4624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데이터와 계획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245146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첫 요청은 제작보다 계획과 승인부터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11060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지표·차트·파일 구조·검증 방법을 먼저 확인합니다.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33400" y="1752600"/>
            <a:ext cx="7239000" cy="4171950"/>
            <a:chOff x="533400" y="1752600"/>
            <a:chExt cx="7239000" cy="4171950"/>
          </a:xfrm>
        </p:grpSpPr>
        <p:sp>
          <p:nvSpPr>
            <p:cNvPr id="6" name="Rectangle 6"/>
            <p:cNvSpPr/>
            <p:nvPr/>
          </p:nvSpPr>
          <p:spPr>
            <a:xfrm>
              <a:off x="533400" y="1752600"/>
              <a:ext cx="7239000" cy="4171950"/>
            </a:xfrm>
            <a:prstGeom prst="roundRect">
              <a:avLst>
                <a:gd name="adj" fmla="val 3653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762000" y="1981200"/>
              <a:ext cx="1104900" cy="323850"/>
            </a:xfrm>
            <a:prstGeom prst="roundRect">
              <a:avLst>
                <a:gd name="adj" fmla="val 29412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06497" y="2054542"/>
              <a:ext cx="121590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복사해서 시작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54380" y="2543175"/>
              <a:ext cx="570966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공개 가능한 업무 숫자로 1페이지 대시보드를 만들고 싶습니다.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54380" y="2924175"/>
              <a:ext cx="11887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E5E8EB"/>
                  </a:solidFill>
                  <a:latin typeface="Consolas"/>
                  <a:ea typeface="Microsoft YaHei"/>
                  <a:cs typeface="Consolas"/>
                </a:rPr>
                <a:t>KPI 4개: [ ]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54380" y="3248025"/>
              <a:ext cx="124701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E5E8EB"/>
                  </a:solidFill>
                  <a:latin typeface="Consolas"/>
                  <a:ea typeface="Microsoft YaHei"/>
                  <a:cs typeface="Consolas"/>
                </a:rPr>
                <a:t>차트 2개: [ ]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4380" y="3571875"/>
              <a:ext cx="19032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E5E8EB"/>
                  </a:solidFill>
                  <a:latin typeface="Consolas"/>
                  <a:ea typeface="Microsoft YaHei"/>
                  <a:cs typeface="Consolas"/>
                </a:rPr>
                <a:t>기간·단위·출처: [ ]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54380" y="4010025"/>
              <a:ext cx="536638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카드·차트·진행 현황·최근 활동·필터 1개를 포함해주세요.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4380" y="4391025"/>
              <a:ext cx="4588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숫자는 data.js에서 수정할 수 있게 분리해주세요.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54380" y="4772025"/>
              <a:ext cx="560870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3182F6"/>
                  </a:solidFill>
                  <a:latin typeface="Consolas"/>
                  <a:ea typeface="Microsoft YaHei"/>
                  <a:cs typeface="Consolas"/>
                </a:rPr>
                <a:t>아직 만들지 말고 파일·기능·검증·제외 범위를 계획해주세요.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762000" y="52387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55142" y="5454968"/>
              <a:ext cx="41038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Consolas"/>
                  <a:ea typeface="Microsoft YaHei"/>
                  <a:cs typeface="Consolas"/>
                </a:rPr>
                <a:t>로그인·DB·실시간 API·개인정보는 제외합니다.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115300" y="1752600"/>
            <a:ext cx="3543300" cy="4171950"/>
            <a:chOff x="8115300" y="1752600"/>
            <a:chExt cx="3543300" cy="4171950"/>
          </a:xfrm>
        </p:grpSpPr>
        <p:sp>
          <p:nvSpPr>
            <p:cNvPr id="19" name="Rectangle 19"/>
            <p:cNvSpPr/>
            <p:nvPr/>
          </p:nvSpPr>
          <p:spPr>
            <a:xfrm>
              <a:off x="8115300" y="1752600"/>
              <a:ext cx="3543300" cy="4171950"/>
            </a:xfrm>
            <a:prstGeom prst="roundRect">
              <a:avLst>
                <a:gd name="adj" fmla="val 4301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541544" y="2200275"/>
              <a:ext cx="250030" cy="283369"/>
              <a:chOff x="8541544" y="2200275"/>
              <a:chExt cx="250030" cy="283369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8541544" y="2200275"/>
                <a:ext cx="200025" cy="2667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266700">
                    <a:moveTo>
                      <a:pt x="76926" y="266700"/>
                    </a:moveTo>
                    <a:lnTo>
                      <a:pt x="33338" y="266700"/>
                    </a:lnTo>
                    <a:cubicBezTo>
                      <a:pt x="14926" y="266700"/>
                      <a:pt x="0" y="251774"/>
                      <a:pt x="0" y="233362"/>
                    </a:cubicBezTo>
                    <a:lnTo>
                      <a:pt x="0" y="33338"/>
                    </a:lnTo>
                    <a:cubicBezTo>
                      <a:pt x="0" y="14926"/>
                      <a:pt x="14926" y="0"/>
                      <a:pt x="33338" y="0"/>
                    </a:cubicBezTo>
                    <a:lnTo>
                      <a:pt x="166688" y="0"/>
                    </a:lnTo>
                    <a:cubicBezTo>
                      <a:pt x="185099" y="0"/>
                      <a:pt x="200025" y="14926"/>
                      <a:pt x="200025" y="33338"/>
                    </a:cubicBezTo>
                    <a:lnTo>
                      <a:pt x="200025" y="166688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8691562" y="2416969"/>
                <a:ext cx="100012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66675">
                    <a:moveTo>
                      <a:pt x="0" y="33338"/>
                    </a:moveTo>
                    <a:lnTo>
                      <a:pt x="33338" y="66675"/>
                    </a:lnTo>
                    <a:lnTo>
                      <a:pt x="100012" y="0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608219" y="2266950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8608219" y="2333625"/>
                <a:ext cx="3333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3338" h="9525">
                    <a:moveTo>
                      <a:pt x="0" y="0"/>
                    </a:moveTo>
                    <a:lnTo>
                      <a:pt x="33338" y="0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8446008" y="2693670"/>
              <a:ext cx="23651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승인 전 네 가지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449056" y="3291840"/>
              <a:ext cx="22073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KPI·차트 수가 맞다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449056" y="3787140"/>
              <a:ext cx="25504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파일 4개 역할이 보인다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449056" y="4282440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수치 검증 순서가 있다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449056" y="4777740"/>
              <a:ext cx="23445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제외 기능이 지켜진다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8458200" y="5314950"/>
              <a:ext cx="2857500" cy="419100"/>
            </a:xfrm>
            <a:prstGeom prst="roundRect">
              <a:avLst>
                <a:gd name="adj" fmla="val 22727"/>
              </a:avLst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882805" y="5429250"/>
              <a:ext cx="200828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“계획을 승인합니다”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3" name="TextBox 33"/>
            <p:cNvSpPr txBox="1"/>
            <p:nvPr/>
          </p:nvSpPr>
          <p:spPr>
            <a:xfrm>
              <a:off x="527304" y="6423660"/>
              <a:ext cx="27180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승인 전에는 파일을 만들지 않습니다.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190452" cy="1222057"/>
            <a:chOff x="517398" y="384810"/>
            <a:chExt cx="8190452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34371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첫 버전 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4684926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결과물 파일 4개의 역할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1858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파일을 나누면 숫자 수정과 화면 수정을 구분할 수 있습니다.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533400" y="2038350"/>
            <a:ext cx="11125200" cy="2619375"/>
            <a:chOff x="533400" y="2038350"/>
            <a:chExt cx="11125200" cy="2619375"/>
          </a:xfrm>
        </p:grpSpPr>
        <p:sp>
          <p:nvSpPr>
            <p:cNvPr id="6" name="Line 6"/>
            <p:cNvSpPr/>
            <p:nvPr/>
          </p:nvSpPr>
          <p:spPr>
            <a:xfrm>
              <a:off x="2038350" y="4648200"/>
              <a:ext cx="7448550" cy="9525"/>
            </a:xfrm>
            <a:custGeom>
              <a:avLst/>
              <a:gdLst/>
              <a:ahLst/>
              <a:cxnLst/>
              <a:rect l="l" t="t" r="r" b="b"/>
              <a:pathLst>
                <a:path w="7448550" h="9525">
                  <a:moveTo>
                    <a:pt x="0" y="0"/>
                  </a:moveTo>
                  <a:lnTo>
                    <a:pt x="7448550" y="0"/>
                  </a:lnTo>
                </a:path>
              </a:pathLst>
            </a:custGeom>
            <a:noFill/>
            <a:ln w="38100">
              <a:solidFill>
                <a:srgbClr val="E5E8EB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533400" y="2038350"/>
              <a:ext cx="2286000" cy="2247900"/>
              <a:chOff x="533400" y="2038350"/>
              <a:chExt cx="2286000" cy="22479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533400" y="2038350"/>
                <a:ext cx="2286000" cy="2247900"/>
              </a:xfrm>
              <a:prstGeom prst="roundRect">
                <a:avLst>
                  <a:gd name="adj" fmla="val 6780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grpSp>
            <p:nvGrpSpPr>
              <p:cNvPr id="12" name="Group 12"/>
              <p:cNvGrpSpPr/>
              <p:nvPr/>
            </p:nvGrpSpPr>
            <p:grpSpPr>
              <a:xfrm>
                <a:off x="883444" y="2393156"/>
                <a:ext cx="233362" cy="300038"/>
                <a:chOff x="883444" y="2393156"/>
                <a:chExt cx="233362" cy="300038"/>
              </a:xfrm>
            </p:grpSpPr>
            <p:sp>
              <p:nvSpPr>
                <p:cNvPr id="8" name="Freeform 8"/>
                <p:cNvSpPr/>
                <p:nvPr/>
              </p:nvSpPr>
              <p:spPr>
                <a:xfrm>
                  <a:off x="1033462" y="2393156"/>
                  <a:ext cx="83344" cy="833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344" h="83344">
                      <a:moveTo>
                        <a:pt x="0" y="0"/>
                      </a:moveTo>
                      <a:lnTo>
                        <a:pt x="0" y="66675"/>
                      </a:lnTo>
                      <a:cubicBezTo>
                        <a:pt x="0" y="75881"/>
                        <a:pt x="7463" y="83344"/>
                        <a:pt x="16669" y="83344"/>
                      </a:cubicBezTo>
                      <a:lnTo>
                        <a:pt x="83344" y="83344"/>
                      </a:ln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  <p:sp>
              <p:nvSpPr>
                <p:cNvPr id="9" name="Freeform 9"/>
                <p:cNvSpPr/>
                <p:nvPr/>
              </p:nvSpPr>
              <p:spPr>
                <a:xfrm>
                  <a:off x="883444" y="2393156"/>
                  <a:ext cx="233362" cy="3000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362" h="300038">
                      <a:moveTo>
                        <a:pt x="200025" y="300038"/>
                      </a:moveTo>
                      <a:lnTo>
                        <a:pt x="33338" y="300038"/>
                      </a:lnTo>
                      <a:cubicBezTo>
                        <a:pt x="14926" y="300038"/>
                        <a:pt x="0" y="285112"/>
                        <a:pt x="0" y="266700"/>
                      </a:cubicBezTo>
                      <a:lnTo>
                        <a:pt x="0" y="33338"/>
                      </a:lnTo>
                      <a:cubicBezTo>
                        <a:pt x="0" y="14926"/>
                        <a:pt x="14926" y="0"/>
                        <a:pt x="33338" y="0"/>
                      </a:cubicBezTo>
                      <a:lnTo>
                        <a:pt x="150019" y="0"/>
                      </a:lnTo>
                      <a:lnTo>
                        <a:pt x="233362" y="83344"/>
                      </a:lnTo>
                      <a:lnTo>
                        <a:pt x="233362" y="266700"/>
                      </a:lnTo>
                      <a:cubicBezTo>
                        <a:pt x="233362" y="285112"/>
                        <a:pt x="218437" y="300038"/>
                        <a:pt x="200025" y="300038"/>
                      </a:cubicBez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  <p:sp>
              <p:nvSpPr>
                <p:cNvPr id="10" name="Freeform 10"/>
                <p:cNvSpPr/>
                <p:nvPr/>
              </p:nvSpPr>
              <p:spPr>
                <a:xfrm>
                  <a:off x="950119" y="2559844"/>
                  <a:ext cx="16669" cy="6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9" h="66675">
                      <a:moveTo>
                        <a:pt x="16669" y="0"/>
                      </a:moveTo>
                      <a:lnTo>
                        <a:pt x="0" y="33338"/>
                      </a:lnTo>
                      <a:lnTo>
                        <a:pt x="16669" y="66675"/>
                      </a:ln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  <p:sp>
              <p:nvSpPr>
                <p:cNvPr id="11" name="Freeform 11"/>
                <p:cNvSpPr/>
                <p:nvPr/>
              </p:nvSpPr>
              <p:spPr>
                <a:xfrm>
                  <a:off x="1033462" y="2559844"/>
                  <a:ext cx="16669" cy="6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9" h="66675">
                      <a:moveTo>
                        <a:pt x="0" y="0"/>
                      </a:moveTo>
                      <a:lnTo>
                        <a:pt x="16669" y="33338"/>
                      </a:lnTo>
                      <a:lnTo>
                        <a:pt x="0" y="66675"/>
                      </a:ln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</p:grpSp>
          <p:sp>
            <p:nvSpPr>
              <p:cNvPr id="13" name="TextBox 13"/>
              <p:cNvSpPr txBox="1"/>
              <p:nvPr/>
            </p:nvSpPr>
            <p:spPr>
              <a:xfrm>
                <a:off x="789432" y="3011805"/>
                <a:ext cx="1564889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index.html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91718" y="3460432"/>
                <a:ext cx="11940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화면의 구조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93242" y="3816668"/>
                <a:ext cx="172204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카드·차트·필터 위치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009900" y="2038350"/>
              <a:ext cx="2286000" cy="2247900"/>
              <a:chOff x="3009900" y="2038350"/>
              <a:chExt cx="2286000" cy="22479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3009900" y="2038350"/>
                <a:ext cx="2286000" cy="2247900"/>
              </a:xfrm>
              <a:prstGeom prst="roundRect">
                <a:avLst>
                  <a:gd name="adj" fmla="val 6780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grpSp>
            <p:nvGrpSpPr>
              <p:cNvPr id="21" name="Group 21"/>
              <p:cNvGrpSpPr/>
              <p:nvPr/>
            </p:nvGrpSpPr>
            <p:grpSpPr>
              <a:xfrm>
                <a:off x="3313962" y="2409065"/>
                <a:ext cx="325326" cy="267460"/>
                <a:chOff x="3313962" y="2409065"/>
                <a:chExt cx="325326" cy="267460"/>
              </a:xfrm>
            </p:grpSpPr>
            <p:sp>
              <p:nvSpPr>
                <p:cNvPr id="18" name="Freeform 18"/>
                <p:cNvSpPr/>
                <p:nvPr/>
              </p:nvSpPr>
              <p:spPr>
                <a:xfrm>
                  <a:off x="3443288" y="2526506"/>
                  <a:ext cx="66675" cy="6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75" h="66675">
                      <a:moveTo>
                        <a:pt x="0" y="33338"/>
                      </a:moveTo>
                      <a:cubicBezTo>
                        <a:pt x="0" y="51749"/>
                        <a:pt x="14926" y="66675"/>
                        <a:pt x="33338" y="66675"/>
                      </a:cubicBezTo>
                      <a:cubicBezTo>
                        <a:pt x="51749" y="66675"/>
                        <a:pt x="66675" y="51749"/>
                        <a:pt x="66675" y="33338"/>
                      </a:cubicBezTo>
                      <a:cubicBezTo>
                        <a:pt x="66675" y="14926"/>
                        <a:pt x="51749" y="0"/>
                        <a:pt x="33338" y="0"/>
                      </a:cubicBezTo>
                      <a:cubicBezTo>
                        <a:pt x="14926" y="0"/>
                        <a:pt x="0" y="14926"/>
                        <a:pt x="0" y="33338"/>
                      </a:cubicBezTo>
                    </a:path>
                  </a:pathLst>
                </a:custGeom>
                <a:noFill/>
                <a:ln w="33338">
                  <a:solidFill>
                    <a:srgbClr val="1B64DA"/>
                  </a:solidFill>
                </a:ln>
              </p:spPr>
            </p:sp>
            <p:sp>
              <p:nvSpPr>
                <p:cNvPr id="19" name="Freeform 19"/>
                <p:cNvSpPr/>
                <p:nvPr/>
              </p:nvSpPr>
              <p:spPr>
                <a:xfrm>
                  <a:off x="3500795" y="2501503"/>
                  <a:ext cx="34171" cy="341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71" h="34171">
                      <a:moveTo>
                        <a:pt x="0" y="34171"/>
                      </a:moveTo>
                      <a:lnTo>
                        <a:pt x="34171" y="0"/>
                      </a:lnTo>
                    </a:path>
                  </a:pathLst>
                </a:custGeom>
                <a:noFill/>
                <a:ln w="33338">
                  <a:solidFill>
                    <a:srgbClr val="1B64DA"/>
                  </a:solidFill>
                </a:ln>
              </p:spPr>
            </p:sp>
            <p:sp>
              <p:nvSpPr>
                <p:cNvPr id="20" name="Freeform 20"/>
                <p:cNvSpPr/>
                <p:nvPr/>
              </p:nvSpPr>
              <p:spPr>
                <a:xfrm>
                  <a:off x="3313962" y="2409065"/>
                  <a:ext cx="325326" cy="2674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326" h="267460">
                      <a:moveTo>
                        <a:pt x="69318" y="267460"/>
                      </a:moveTo>
                      <a:cubicBezTo>
                        <a:pt x="19374" y="227763"/>
                        <a:pt x="0" y="160821"/>
                        <a:pt x="21022" y="100585"/>
                      </a:cubicBezTo>
                      <a:cubicBezTo>
                        <a:pt x="42045" y="40350"/>
                        <a:pt x="98864" y="0"/>
                        <a:pt x="162663" y="0"/>
                      </a:cubicBezTo>
                      <a:cubicBezTo>
                        <a:pt x="226461" y="0"/>
                        <a:pt x="283281" y="40350"/>
                        <a:pt x="304303" y="100585"/>
                      </a:cubicBezTo>
                      <a:cubicBezTo>
                        <a:pt x="325326" y="160821"/>
                        <a:pt x="305952" y="227763"/>
                        <a:pt x="256008" y="267460"/>
                      </a:cubicBezTo>
                      <a:lnTo>
                        <a:pt x="69318" y="267460"/>
                      </a:lnTo>
                    </a:path>
                  </a:pathLst>
                </a:custGeom>
                <a:noFill/>
                <a:ln w="33338">
                  <a:solidFill>
                    <a:srgbClr val="1B64DA"/>
                  </a:solidFill>
                </a:ln>
              </p:spPr>
            </p:sp>
          </p:grpSp>
          <p:sp>
            <p:nvSpPr>
              <p:cNvPr id="22" name="TextBox 22"/>
              <p:cNvSpPr txBox="1"/>
              <p:nvPr/>
            </p:nvSpPr>
            <p:spPr>
              <a:xfrm>
                <a:off x="3265932" y="3011805"/>
                <a:ext cx="1579731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styles.css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3268218" y="3460432"/>
                <a:ext cx="11940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색상과 배치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3269742" y="3816668"/>
                <a:ext cx="134828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PC·모바일 모양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5486400" y="2038350"/>
              <a:ext cx="2286000" cy="2247900"/>
              <a:chOff x="5486400" y="2038350"/>
              <a:chExt cx="2286000" cy="22479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5486400" y="2038350"/>
                <a:ext cx="2286000" cy="2247900"/>
              </a:xfrm>
              <a:prstGeom prst="roundRect">
                <a:avLst>
                  <a:gd name="adj" fmla="val 6780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grpSp>
            <p:nvGrpSpPr>
              <p:cNvPr id="30" name="Group 30"/>
              <p:cNvGrpSpPr/>
              <p:nvPr/>
            </p:nvGrpSpPr>
            <p:grpSpPr>
              <a:xfrm>
                <a:off x="5803106" y="2409825"/>
                <a:ext cx="300038" cy="266700"/>
                <a:chOff x="5803106" y="2409825"/>
                <a:chExt cx="300038" cy="266700"/>
              </a:xfrm>
            </p:grpSpPr>
            <p:sp>
              <p:nvSpPr>
                <p:cNvPr id="27" name="Freeform 27"/>
                <p:cNvSpPr/>
                <p:nvPr/>
              </p:nvSpPr>
              <p:spPr>
                <a:xfrm>
                  <a:off x="5803106" y="2476500"/>
                  <a:ext cx="66675" cy="13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75" h="133350">
                      <a:moveTo>
                        <a:pt x="66675" y="0"/>
                      </a:moveTo>
                      <a:lnTo>
                        <a:pt x="0" y="66675"/>
                      </a:lnTo>
                      <a:lnTo>
                        <a:pt x="66675" y="133350"/>
                      </a:lnTo>
                    </a:path>
                  </a:pathLst>
                </a:custGeom>
                <a:noFill/>
                <a:ln w="33338">
                  <a:solidFill>
                    <a:srgbClr val="191F28"/>
                  </a:solidFill>
                </a:ln>
              </p:spPr>
            </p:sp>
            <p:sp>
              <p:nvSpPr>
                <p:cNvPr id="28" name="Freeform 28"/>
                <p:cNvSpPr/>
                <p:nvPr/>
              </p:nvSpPr>
              <p:spPr>
                <a:xfrm>
                  <a:off x="6036469" y="2476500"/>
                  <a:ext cx="66675" cy="13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75" h="133350">
                      <a:moveTo>
                        <a:pt x="0" y="0"/>
                      </a:moveTo>
                      <a:lnTo>
                        <a:pt x="66675" y="66675"/>
                      </a:lnTo>
                      <a:lnTo>
                        <a:pt x="0" y="133350"/>
                      </a:lnTo>
                    </a:path>
                  </a:pathLst>
                </a:custGeom>
                <a:noFill/>
                <a:ln w="33338">
                  <a:solidFill>
                    <a:srgbClr val="191F28"/>
                  </a:solidFill>
                </a:ln>
              </p:spPr>
            </p:sp>
            <p:sp>
              <p:nvSpPr>
                <p:cNvPr id="29" name="Freeform 29"/>
                <p:cNvSpPr/>
                <p:nvPr/>
              </p:nvSpPr>
              <p:spPr>
                <a:xfrm>
                  <a:off x="5919788" y="2409825"/>
                  <a:ext cx="66675" cy="26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75" h="266700">
                      <a:moveTo>
                        <a:pt x="66675" y="0"/>
                      </a:moveTo>
                      <a:lnTo>
                        <a:pt x="0" y="266700"/>
                      </a:lnTo>
                    </a:path>
                  </a:pathLst>
                </a:custGeom>
                <a:noFill/>
                <a:ln w="33338">
                  <a:solidFill>
                    <a:srgbClr val="191F28"/>
                  </a:solidFill>
                </a:ln>
              </p:spPr>
            </p:sp>
          </p:grpSp>
          <p:sp>
            <p:nvSpPr>
              <p:cNvPr id="31" name="TextBox 31"/>
              <p:cNvSpPr txBox="1"/>
              <p:nvPr/>
            </p:nvSpPr>
            <p:spPr>
              <a:xfrm>
                <a:off x="5742432" y="3011805"/>
                <a:ext cx="1342261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script.js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5744718" y="3460432"/>
                <a:ext cx="11940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차트와 필터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5746242" y="3816668"/>
                <a:ext cx="166752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표시·계산·상호작용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962900" y="2038350"/>
              <a:ext cx="2286000" cy="2247900"/>
              <a:chOff x="7962900" y="2038350"/>
              <a:chExt cx="2286000" cy="22479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7962900" y="2038350"/>
                <a:ext cx="2286000" cy="2247900"/>
              </a:xfrm>
              <a:prstGeom prst="roundRect">
                <a:avLst>
                  <a:gd name="adj" fmla="val 6780"/>
                </a:avLst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grpSp>
            <p:nvGrpSpPr>
              <p:cNvPr id="39" name="Group 39"/>
              <p:cNvGrpSpPr/>
              <p:nvPr/>
            </p:nvGrpSpPr>
            <p:grpSpPr>
              <a:xfrm>
                <a:off x="8296275" y="2393156"/>
                <a:ext cx="266700" cy="300038"/>
                <a:chOff x="8296275" y="2393156"/>
                <a:chExt cx="266700" cy="300038"/>
              </a:xfrm>
            </p:grpSpPr>
            <p:sp>
              <p:nvSpPr>
                <p:cNvPr id="36" name="Freeform 36"/>
                <p:cNvSpPr/>
                <p:nvPr/>
              </p:nvSpPr>
              <p:spPr>
                <a:xfrm>
                  <a:off x="8296275" y="2393156"/>
                  <a:ext cx="266700" cy="100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700" h="100012">
                      <a:moveTo>
                        <a:pt x="0" y="50006"/>
                      </a:moveTo>
                      <a:cubicBezTo>
                        <a:pt x="0" y="77624"/>
                        <a:pt x="59703" y="100012"/>
                        <a:pt x="133350" y="100012"/>
                      </a:cubicBezTo>
                      <a:cubicBezTo>
                        <a:pt x="206997" y="100012"/>
                        <a:pt x="266700" y="77624"/>
                        <a:pt x="266700" y="50006"/>
                      </a:cubicBezTo>
                      <a:cubicBezTo>
                        <a:pt x="266700" y="22389"/>
                        <a:pt x="206997" y="0"/>
                        <a:pt x="133350" y="0"/>
                      </a:cubicBezTo>
                      <a:cubicBezTo>
                        <a:pt x="59703" y="0"/>
                        <a:pt x="0" y="22389"/>
                        <a:pt x="0" y="50006"/>
                      </a:cubicBez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  <p:sp>
              <p:nvSpPr>
                <p:cNvPr id="37" name="Freeform 37"/>
                <p:cNvSpPr/>
                <p:nvPr/>
              </p:nvSpPr>
              <p:spPr>
                <a:xfrm>
                  <a:off x="8296275" y="2443162"/>
                  <a:ext cx="266700" cy="1500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700" h="150019">
                      <a:moveTo>
                        <a:pt x="0" y="0"/>
                      </a:moveTo>
                      <a:lnTo>
                        <a:pt x="0" y="100012"/>
                      </a:lnTo>
                      <a:cubicBezTo>
                        <a:pt x="0" y="127630"/>
                        <a:pt x="59703" y="150019"/>
                        <a:pt x="133350" y="150019"/>
                      </a:cubicBezTo>
                      <a:cubicBezTo>
                        <a:pt x="206997" y="150019"/>
                        <a:pt x="266700" y="127630"/>
                        <a:pt x="266700" y="100012"/>
                      </a:cubicBezTo>
                      <a:lnTo>
                        <a:pt x="266700" y="0"/>
                      </a:ln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  <p:sp>
              <p:nvSpPr>
                <p:cNvPr id="38" name="Freeform 38"/>
                <p:cNvSpPr/>
                <p:nvPr/>
              </p:nvSpPr>
              <p:spPr>
                <a:xfrm>
                  <a:off x="8296275" y="2543175"/>
                  <a:ext cx="266700" cy="1500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700" h="150019">
                      <a:moveTo>
                        <a:pt x="0" y="0"/>
                      </a:moveTo>
                      <a:lnTo>
                        <a:pt x="0" y="100012"/>
                      </a:lnTo>
                      <a:cubicBezTo>
                        <a:pt x="0" y="127630"/>
                        <a:pt x="59703" y="150019"/>
                        <a:pt x="133350" y="150019"/>
                      </a:cubicBezTo>
                      <a:cubicBezTo>
                        <a:pt x="206997" y="150019"/>
                        <a:pt x="266700" y="127630"/>
                        <a:pt x="266700" y="100012"/>
                      </a:cubicBezTo>
                      <a:lnTo>
                        <a:pt x="266700" y="0"/>
                      </a:ln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</p:grpSp>
          <p:sp>
            <p:nvSpPr>
              <p:cNvPr id="40" name="TextBox 40"/>
              <p:cNvSpPr txBox="1"/>
              <p:nvPr/>
            </p:nvSpPr>
            <p:spPr>
              <a:xfrm>
                <a:off x="8218932" y="3011805"/>
                <a:ext cx="1089950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data.js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8221218" y="3460432"/>
                <a:ext cx="11940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1B64DA"/>
                    </a:solidFill>
                    <a:latin typeface="Pretendard"/>
                    <a:ea typeface="Pretendard"/>
                    <a:cs typeface="Pretendard"/>
                  </a:rPr>
                  <a:t>숫자와 항목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8222742" y="3816668"/>
                <a:ext cx="157665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1B64DA"/>
                    </a:solidFill>
                    <a:latin typeface="Pretendard"/>
                    <a:ea typeface="Pretendard"/>
                    <a:cs typeface="Pretendard"/>
                  </a:rPr>
                  <a:t>업무 수정의 시작점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10439400" y="2038350"/>
              <a:ext cx="1219200" cy="2247900"/>
              <a:chOff x="10439400" y="2038350"/>
              <a:chExt cx="1219200" cy="22479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39400" y="2038350"/>
                <a:ext cx="1219200" cy="2247900"/>
              </a:xfrm>
              <a:prstGeom prst="roundRect">
                <a:avLst>
                  <a:gd name="adj" fmla="val 12500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grpSp>
            <p:nvGrpSpPr>
              <p:cNvPr id="48" name="Group 48"/>
              <p:cNvGrpSpPr/>
              <p:nvPr/>
            </p:nvGrpSpPr>
            <p:grpSpPr>
              <a:xfrm>
                <a:off x="10909300" y="2508250"/>
                <a:ext cx="279399" cy="279399"/>
                <a:chOff x="10909300" y="2508250"/>
                <a:chExt cx="279399" cy="279399"/>
              </a:xfrm>
            </p:grpSpPr>
            <p:sp>
              <p:nvSpPr>
                <p:cNvPr id="45" name="Freeform 45"/>
                <p:cNvSpPr/>
                <p:nvPr/>
              </p:nvSpPr>
              <p:spPr>
                <a:xfrm>
                  <a:off x="10909300" y="2578100"/>
                  <a:ext cx="279399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399" h="9525">
                      <a:moveTo>
                        <a:pt x="0" y="0"/>
                      </a:moveTo>
                      <a:lnTo>
                        <a:pt x="279399" y="0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  <p:sp>
              <p:nvSpPr>
                <p:cNvPr id="46" name="Freeform 46"/>
                <p:cNvSpPr/>
                <p:nvPr/>
              </p:nvSpPr>
              <p:spPr>
                <a:xfrm>
                  <a:off x="10909300" y="2508250"/>
                  <a:ext cx="279399" cy="279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399" h="279399">
                      <a:moveTo>
                        <a:pt x="0" y="34925"/>
                      </a:moveTo>
                      <a:cubicBezTo>
                        <a:pt x="0" y="15636"/>
                        <a:pt x="15636" y="0"/>
                        <a:pt x="34925" y="0"/>
                      </a:cubicBezTo>
                      <a:lnTo>
                        <a:pt x="244475" y="0"/>
                      </a:lnTo>
                      <a:cubicBezTo>
                        <a:pt x="263763" y="0"/>
                        <a:pt x="279399" y="15636"/>
                        <a:pt x="279399" y="34925"/>
                      </a:cubicBezTo>
                      <a:lnTo>
                        <a:pt x="279399" y="244475"/>
                      </a:lnTo>
                      <a:cubicBezTo>
                        <a:pt x="279399" y="263763"/>
                        <a:pt x="263763" y="279399"/>
                        <a:pt x="244475" y="279399"/>
                      </a:cubicBezTo>
                      <a:lnTo>
                        <a:pt x="34925" y="279399"/>
                      </a:lnTo>
                      <a:cubicBezTo>
                        <a:pt x="15636" y="279399"/>
                        <a:pt x="0" y="263763"/>
                        <a:pt x="0" y="244475"/>
                      </a:cubicBezTo>
                      <a:lnTo>
                        <a:pt x="0" y="34925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  <p:sp>
              <p:nvSpPr>
                <p:cNvPr id="47" name="Freeform 47"/>
                <p:cNvSpPr/>
                <p:nvPr/>
              </p:nvSpPr>
              <p:spPr>
                <a:xfrm>
                  <a:off x="10979150" y="2508250"/>
                  <a:ext cx="9525" cy="6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69850">
                      <a:moveTo>
                        <a:pt x="0" y="0"/>
                      </a:moveTo>
                      <a:lnTo>
                        <a:pt x="0" y="69850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</p:grpSp>
          <p:sp>
            <p:nvSpPr>
              <p:cNvPr id="49" name="TextBox 49"/>
              <p:cNvSpPr txBox="1"/>
              <p:nvPr/>
            </p:nvSpPr>
            <p:spPr>
              <a:xfrm>
                <a:off x="10655790" y="3174682"/>
                <a:ext cx="78642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한 화면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10651407" y="3549968"/>
                <a:ext cx="79518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실제 실행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533400" y="5105400"/>
            <a:ext cx="11125200" cy="741045"/>
            <a:chOff x="533400" y="5105400"/>
            <a:chExt cx="11125200" cy="741045"/>
          </a:xfrm>
        </p:grpSpPr>
        <p:sp>
          <p:nvSpPr>
            <p:cNvPr id="53" name="Rectangle 53"/>
            <p:cNvSpPr/>
            <p:nvPr/>
          </p:nvSpPr>
          <p:spPr>
            <a:xfrm>
              <a:off x="533400" y="5105400"/>
              <a:ext cx="11125200" cy="723900"/>
            </a:xfrm>
            <a:prstGeom prst="roundRect">
              <a:avLst>
                <a:gd name="adj" fmla="val 15789"/>
              </a:avLst>
            </a:prstGeom>
            <a:solidFill>
              <a:srgbClr val="FFFFFF"/>
            </a:solidFill>
            <a:ln w="14288">
              <a:solidFill>
                <a:srgbClr val="0EAD69"/>
              </a:solidFill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791718" y="5251132"/>
              <a:ext cx="10196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0EAD69"/>
                  </a:solidFill>
                  <a:latin typeface="Pretendard SemiBold"/>
                  <a:ea typeface="Pretendard SemiBold"/>
                  <a:cs typeface="Pretendard SemiBold"/>
                </a:rPr>
                <a:t>성공 판정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792480" y="5553075"/>
              <a:ext cx="804195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“숫자는 data.js, 모양은 styles.css, 차트 동작은 script.js”라고 구분할 수 있습니다.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57" name="TextBox 57"/>
            <p:cNvSpPr txBox="1"/>
            <p:nvPr/>
          </p:nvSpPr>
          <p:spPr>
            <a:xfrm>
              <a:off x="527304" y="6423660"/>
              <a:ext cx="34611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한 파일에 전부 섞지 않으면 수정이 쉬워집니다.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705374" cy="1222057"/>
            <a:chOff x="517398" y="384810"/>
            <a:chExt cx="8705374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34371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첫 버전 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73310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첫 버전 실행: 브라우저 최소 구성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70080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예쁜 화면보다 모든 핵심 요소가 실제로 보이는지가 먼저입니다.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533400" y="1714500"/>
            <a:ext cx="11125200" cy="4171950"/>
            <a:chOff x="533400" y="1714500"/>
            <a:chExt cx="11125200" cy="4171950"/>
          </a:xfrm>
        </p:grpSpPr>
        <p:sp>
          <p:nvSpPr>
            <p:cNvPr id="6" name="Rectangle 6"/>
            <p:cNvSpPr/>
            <p:nvPr/>
          </p:nvSpPr>
          <p:spPr>
            <a:xfrm>
              <a:off x="533400" y="1714500"/>
              <a:ext cx="11125200" cy="4171950"/>
            </a:xfrm>
            <a:prstGeom prst="roundRect">
              <a:avLst>
                <a:gd name="adj" fmla="val 3653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92480" y="1952625"/>
              <a:ext cx="135100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업무 대시보드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0058400" y="1885950"/>
              <a:ext cx="1257300" cy="304800"/>
            </a:xfrm>
            <a:prstGeom prst="roundRect">
              <a:avLst>
                <a:gd name="adj" fmla="val 31250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0252862" y="1965960"/>
              <a:ext cx="8683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20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교육용 예시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800100" y="2381250"/>
              <a:ext cx="10515600" cy="838962"/>
              <a:chOff x="800100" y="2381250"/>
              <a:chExt cx="10515600" cy="83896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800100" y="2381250"/>
                <a:ext cx="2457450" cy="800100"/>
              </a:xfrm>
              <a:prstGeom prst="roundRect">
                <a:avLst>
                  <a:gd name="adj" fmla="val 14286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11" name="Rectangle 11"/>
              <p:cNvSpPr/>
              <p:nvPr/>
            </p:nvSpPr>
            <p:spPr>
              <a:xfrm>
                <a:off x="3390900" y="2381250"/>
                <a:ext cx="2457450" cy="800100"/>
              </a:xfrm>
              <a:prstGeom prst="roundRect">
                <a:avLst>
                  <a:gd name="adj" fmla="val 14286"/>
                </a:avLst>
              </a:prstGeom>
              <a:solidFill>
                <a:srgbClr val="F7F8FA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12" name="Rectangle 12"/>
              <p:cNvSpPr/>
              <p:nvPr/>
            </p:nvSpPr>
            <p:spPr>
              <a:xfrm>
                <a:off x="5981700" y="2381250"/>
                <a:ext cx="2457450" cy="800100"/>
              </a:xfrm>
              <a:prstGeom prst="roundRect">
                <a:avLst>
                  <a:gd name="adj" fmla="val 14286"/>
                </a:avLst>
              </a:prstGeom>
              <a:solidFill>
                <a:srgbClr val="F7F8FA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13" name="Rectangle 13"/>
              <p:cNvSpPr/>
              <p:nvPr/>
            </p:nvSpPr>
            <p:spPr>
              <a:xfrm>
                <a:off x="8572500" y="2381250"/>
                <a:ext cx="2743200" cy="800100"/>
              </a:xfrm>
              <a:prstGeom prst="roundRect">
                <a:avLst>
                  <a:gd name="adj" fmla="val 14286"/>
                </a:avLst>
              </a:prstGeom>
              <a:solidFill>
                <a:srgbClr val="F7F8FA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1022604" y="2537460"/>
                <a:ext cx="706831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200" dirty="0">
                    <a:solidFill>
                      <a:srgbClr val="1B64DA"/>
                    </a:solidFill>
                    <a:latin typeface="Pretendard"/>
                    <a:ea typeface="Pretendard"/>
                    <a:cs typeface="Pretendard"/>
                  </a:rPr>
                  <a:t>완료 업무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016508" y="2750820"/>
                <a:ext cx="736793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400" b="1" dirty="0">
                    <a:solidFill>
                      <a:srgbClr val="3182F6"/>
                    </a:solidFill>
                    <a:latin typeface="Pretendard ExtraBold"/>
                    <a:ea typeface="Pretendard ExtraBold"/>
                    <a:cs typeface="Pretendard ExtraBold"/>
                  </a:rPr>
                  <a:t>24건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3613404" y="2537460"/>
                <a:ext cx="545287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20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진행 중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3607308" y="2750820"/>
                <a:ext cx="55021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4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8건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6204204" y="2537460"/>
                <a:ext cx="49682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20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달성률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6198108" y="2750820"/>
                <a:ext cx="651982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63%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8795004" y="2537460"/>
                <a:ext cx="91683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20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이번 주 활동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8788908" y="2750820"/>
                <a:ext cx="55021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4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4건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00100" y="3371850"/>
              <a:ext cx="4552950" cy="2152650"/>
              <a:chOff x="800100" y="3371850"/>
              <a:chExt cx="4552950" cy="21526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00100" y="3371850"/>
                <a:ext cx="4552950" cy="2152650"/>
              </a:xfrm>
              <a:prstGeom prst="roundRect">
                <a:avLst>
                  <a:gd name="adj" fmla="val 5310"/>
                </a:avLst>
              </a:prstGeom>
              <a:solidFill>
                <a:srgbClr val="F7F8FA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1021842" y="3549968"/>
                <a:ext cx="83425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월별 완료</a:t>
                </a:r>
              </a:p>
            </p:txBody>
          </p:sp>
          <p:sp>
            <p:nvSpPr>
              <p:cNvPr id="25" name="Line 25"/>
              <p:cNvSpPr/>
              <p:nvPr/>
            </p:nvSpPr>
            <p:spPr>
              <a:xfrm>
                <a:off x="1143000" y="5143500"/>
                <a:ext cx="38671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867150" h="9525">
                    <a:moveTo>
                      <a:pt x="0" y="0"/>
                    </a:moveTo>
                    <a:lnTo>
                      <a:pt x="3867150" y="0"/>
                    </a:lnTo>
                  </a:path>
                </a:pathLst>
              </a:custGeom>
              <a:noFill/>
              <a:ln w="14288">
                <a:solidFill>
                  <a:srgbClr val="E5E8EB"/>
                </a:solidFill>
              </a:ln>
            </p:spPr>
          </p:sp>
          <p:sp>
            <p:nvSpPr>
              <p:cNvPr id="26" name="Rectangle 26"/>
              <p:cNvSpPr/>
              <p:nvPr/>
            </p:nvSpPr>
            <p:spPr>
              <a:xfrm>
                <a:off x="1447800" y="4457700"/>
                <a:ext cx="3429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27" name="Rectangle 27"/>
              <p:cNvSpPr/>
              <p:nvPr/>
            </p:nvSpPr>
            <p:spPr>
              <a:xfrm>
                <a:off x="2133600" y="4152900"/>
                <a:ext cx="342900" cy="990600"/>
              </a:xfrm>
              <a:prstGeom prst="roundRect">
                <a:avLst>
                  <a:gd name="adj" fmla="val 16667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8" name="Rectangle 28"/>
              <p:cNvSpPr/>
              <p:nvPr/>
            </p:nvSpPr>
            <p:spPr>
              <a:xfrm>
                <a:off x="2819400" y="4305300"/>
                <a:ext cx="342900" cy="838200"/>
              </a:xfrm>
              <a:prstGeom prst="roundRect">
                <a:avLst>
                  <a:gd name="adj" fmla="val 16667"/>
                </a:avLst>
              </a:prstGeom>
              <a:solidFill>
                <a:srgbClr val="1B64DA"/>
              </a:solidFill>
              <a:ln>
                <a:noFill/>
              </a:ln>
            </p:spPr>
          </p:sp>
          <p:sp>
            <p:nvSpPr>
              <p:cNvPr id="29" name="Rectangle 29"/>
              <p:cNvSpPr/>
              <p:nvPr/>
            </p:nvSpPr>
            <p:spPr>
              <a:xfrm>
                <a:off x="3505200" y="3886200"/>
                <a:ext cx="342900" cy="1257300"/>
              </a:xfrm>
              <a:prstGeom prst="roundRect">
                <a:avLst>
                  <a:gd name="adj" fmla="val 16667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0" name="Rectangle 30"/>
              <p:cNvSpPr/>
              <p:nvPr/>
            </p:nvSpPr>
            <p:spPr>
              <a:xfrm>
                <a:off x="4191000" y="4038600"/>
                <a:ext cx="342900" cy="1104900"/>
              </a:xfrm>
              <a:prstGeom prst="roundRect">
                <a:avLst>
                  <a:gd name="adj" fmla="val 16667"/>
                </a:avLst>
              </a:prstGeom>
              <a:solidFill>
                <a:srgbClr val="191F28"/>
              </a:solidFill>
              <a:ln>
                <a:noFill/>
              </a:ln>
            </p:spPr>
          </p:sp>
        </p:grpSp>
        <p:grpSp>
          <p:nvGrpSpPr>
            <p:cNvPr id="37" name="Group 37"/>
            <p:cNvGrpSpPr/>
            <p:nvPr/>
          </p:nvGrpSpPr>
          <p:grpSpPr>
            <a:xfrm>
              <a:off x="5524500" y="3371850"/>
              <a:ext cx="2743200" cy="2152650"/>
              <a:chOff x="5524500" y="3371850"/>
              <a:chExt cx="2743200" cy="21526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5524500" y="3371850"/>
                <a:ext cx="2743200" cy="2152650"/>
              </a:xfrm>
              <a:prstGeom prst="roundRect">
                <a:avLst>
                  <a:gd name="adj" fmla="val 5310"/>
                </a:avLst>
              </a:prstGeom>
              <a:solidFill>
                <a:srgbClr val="F7F8FA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5746242" y="3549968"/>
                <a:ext cx="58618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진행률</a:t>
                </a:r>
              </a:p>
            </p:txBody>
          </p:sp>
          <p:sp>
            <p:nvSpPr>
              <p:cNvPr id="34" name="Ellipse 34"/>
              <p:cNvSpPr/>
              <p:nvPr/>
            </p:nvSpPr>
            <p:spPr>
              <a:xfrm>
                <a:off x="6267450" y="3924300"/>
                <a:ext cx="1257300" cy="1257300"/>
              </a:xfrm>
              <a:prstGeom prst="ellipse">
                <a:avLst/>
              </a:prstGeom>
              <a:noFill/>
              <a:ln w="171450">
                <a:solidFill>
                  <a:srgbClr val="E5E8EB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6372225" y="3924300"/>
                <a:ext cx="1195222" cy="1323948"/>
              </a:xfrm>
              <a:custGeom>
                <a:avLst/>
                <a:gdLst/>
                <a:ahLst/>
                <a:cxnLst/>
                <a:rect l="l" t="t" r="r" b="b"/>
                <a:pathLst>
                  <a:path w="1195222" h="1323948">
                    <a:moveTo>
                      <a:pt x="523875" y="0"/>
                    </a:moveTo>
                    <a:cubicBezTo>
                      <a:pt x="822890" y="1573"/>
                      <a:pt x="1079417" y="213550"/>
                      <a:pt x="1137320" y="506909"/>
                    </a:cubicBezTo>
                    <a:cubicBezTo>
                      <a:pt x="1195222" y="800269"/>
                      <a:pt x="1038473" y="1093817"/>
                      <a:pt x="762480" y="1208882"/>
                    </a:cubicBezTo>
                    <a:cubicBezTo>
                      <a:pt x="486486" y="1323948"/>
                      <a:pt x="167636" y="1228685"/>
                      <a:pt x="0" y="981075"/>
                    </a:cubicBezTo>
                  </a:path>
                </a:pathLst>
              </a:custGeom>
              <a:noFill/>
              <a:ln w="171450" cap="rnd">
                <a:solidFill>
                  <a:srgbClr val="3182F6"/>
                </a:solidFill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6610858" y="4421505"/>
                <a:ext cx="570485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21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63%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8439150" y="3371850"/>
              <a:ext cx="2876550" cy="2152650"/>
              <a:chOff x="8439150" y="3371850"/>
              <a:chExt cx="2876550" cy="21526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8439150" y="3371850"/>
                <a:ext cx="2876550" cy="2152650"/>
              </a:xfrm>
              <a:prstGeom prst="roundRect">
                <a:avLst>
                  <a:gd name="adj" fmla="val 5310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8718550" y="3670300"/>
                <a:ext cx="203199" cy="215899"/>
              </a:xfrm>
              <a:custGeom>
                <a:avLst/>
                <a:gdLst/>
                <a:ahLst/>
                <a:cxnLst/>
                <a:rect l="l" t="t" r="r" b="b"/>
                <a:pathLst>
                  <a:path w="203199" h="215899">
                    <a:moveTo>
                      <a:pt x="0" y="0"/>
                    </a:moveTo>
                    <a:lnTo>
                      <a:pt x="203199" y="0"/>
                    </a:lnTo>
                    <a:lnTo>
                      <a:pt x="203199" y="27584"/>
                    </a:lnTo>
                    <a:cubicBezTo>
                      <a:pt x="203198" y="34320"/>
                      <a:pt x="200521" y="40780"/>
                      <a:pt x="195757" y="45542"/>
                    </a:cubicBezTo>
                    <a:lnTo>
                      <a:pt x="139700" y="101600"/>
                    </a:lnTo>
                    <a:lnTo>
                      <a:pt x="139700" y="190500"/>
                    </a:lnTo>
                    <a:lnTo>
                      <a:pt x="63500" y="215899"/>
                    </a:lnTo>
                    <a:lnTo>
                      <a:pt x="63500" y="107950"/>
                    </a:lnTo>
                    <a:lnTo>
                      <a:pt x="6604" y="45364"/>
                    </a:lnTo>
                    <a:cubicBezTo>
                      <a:pt x="2355" y="40690"/>
                      <a:pt x="1" y="34600"/>
                      <a:pt x="0" y="28283"/>
                    </a:cubicBez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FFFFFF"/>
                </a:solidFill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9118092" y="3702368"/>
                <a:ext cx="83425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기간 필터</a:t>
                </a:r>
              </a:p>
            </p:txBody>
          </p:sp>
          <p:sp>
            <p:nvSpPr>
              <p:cNvPr id="41" name="Rectangle 41"/>
              <p:cNvSpPr/>
              <p:nvPr/>
            </p:nvSpPr>
            <p:spPr>
              <a:xfrm>
                <a:off x="8667750" y="4095750"/>
                <a:ext cx="1104900" cy="342900"/>
              </a:xfrm>
              <a:prstGeom prst="roundRect">
                <a:avLst>
                  <a:gd name="adj" fmla="val 27778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8947556" y="4194810"/>
                <a:ext cx="545287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20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이번 달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8660892" y="4692968"/>
                <a:ext cx="128587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최근 활동 · 4건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8661654" y="5033010"/>
                <a:ext cx="193456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20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필터를 바꾸면 화면도 변경</a:t>
                </a:r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526542" y="6102668"/>
            <a:ext cx="11138154" cy="555688"/>
            <a:chOff x="526542" y="6102668"/>
            <a:chExt cx="11138154" cy="555688"/>
          </a:xfrm>
        </p:grpSpPr>
        <p:sp>
          <p:nvSpPr>
            <p:cNvPr id="47" name="TextBox 47"/>
            <p:cNvSpPr txBox="1"/>
            <p:nvPr/>
          </p:nvSpPr>
          <p:spPr>
            <a:xfrm>
              <a:off x="526542" y="6102668"/>
              <a:ext cx="549792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0EAD69"/>
                  </a:solidFill>
                  <a:latin typeface="Pretendard SemiBold"/>
                  <a:ea typeface="Pretendard SemiBold"/>
                  <a:cs typeface="Pretendard SemiBold"/>
                </a:rPr>
                <a:t>성공 · KPI 4개, 차트 2개, 진행·활동·필터가 모두 보입니다.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27304" y="6423660"/>
              <a:ext cx="29280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예시 숫자는 실제 업무 수치가 아닙니다.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091131" cy="1222057"/>
            <a:chOff x="517398" y="384810"/>
            <a:chExt cx="8091131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수정과 수치 검증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809113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data.js 숫자 수정으로 내 업무에 맞추기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64066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한 항목씩 바꾸고 원자료·카드·차트의 값을 비교합니다.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33400" y="1962150"/>
            <a:ext cx="11125200" cy="3067050"/>
            <a:chOff x="533400" y="1962150"/>
            <a:chExt cx="11125200" cy="3067050"/>
          </a:xfrm>
        </p:grpSpPr>
        <p:grpSp>
          <p:nvGrpSpPr>
            <p:cNvPr id="14" name="Group 14"/>
            <p:cNvGrpSpPr/>
            <p:nvPr/>
          </p:nvGrpSpPr>
          <p:grpSpPr>
            <a:xfrm>
              <a:off x="533400" y="1962150"/>
              <a:ext cx="3505200" cy="3067050"/>
              <a:chOff x="533400" y="1962150"/>
              <a:chExt cx="3505200" cy="30670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533400" y="1962150"/>
                <a:ext cx="3505200" cy="3067050"/>
              </a:xfrm>
              <a:prstGeom prst="roundRect">
                <a:avLst>
                  <a:gd name="adj" fmla="val 4969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92480" y="2219325"/>
                <a:ext cx="181396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b="1" dirty="0">
                    <a:solidFill>
                      <a:srgbClr val="8B95A1"/>
                    </a:solidFill>
                    <a:latin typeface="Pretendard SemiBold"/>
                    <a:ea typeface="Pretendard SemiBold"/>
                    <a:cs typeface="Pretendard SemiBold"/>
                  </a:rPr>
                  <a:t>BEFORE · data.js</a:t>
                </a: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92480" y="2790825"/>
                <a:ext cx="1368171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const kpis = [</a:t>
                </a: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92480" y="3133725"/>
                <a:ext cx="2014347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{ label: "완료 업무",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792480" y="3476625"/>
                <a:ext cx="235762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value: 24, unit: "건" },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92480" y="3819525"/>
                <a:ext cx="34842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...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92480" y="4162425"/>
                <a:ext cx="237363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];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793242" y="455961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8B95A1"/>
                    </a:solidFill>
                    <a:latin typeface="Consolas"/>
                    <a:ea typeface="Microsoft YaHei"/>
                    <a:cs typeface="Consolas"/>
                  </a:rPr>
                  <a:t>교육용 예시 값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362450" y="3009900"/>
              <a:ext cx="990600" cy="1445895"/>
              <a:chOff x="4362450" y="3009900"/>
              <a:chExt cx="990600" cy="1445895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4362450" y="3009900"/>
                <a:ext cx="990600" cy="9906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grpSp>
            <p:nvGrpSpPr>
              <p:cNvPr id="19" name="Group 19"/>
              <p:cNvGrpSpPr/>
              <p:nvPr/>
            </p:nvGrpSpPr>
            <p:grpSpPr>
              <a:xfrm>
                <a:off x="4692650" y="3319463"/>
                <a:ext cx="330201" cy="371475"/>
                <a:chOff x="4692650" y="3319463"/>
                <a:chExt cx="330201" cy="371475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4692650" y="3319463"/>
                  <a:ext cx="330201" cy="12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201" h="123825">
                      <a:moveTo>
                        <a:pt x="0" y="61913"/>
                      </a:moveTo>
                      <a:cubicBezTo>
                        <a:pt x="0" y="96106"/>
                        <a:pt x="73918" y="123825"/>
                        <a:pt x="165100" y="123825"/>
                      </a:cubicBezTo>
                      <a:cubicBezTo>
                        <a:pt x="256283" y="123825"/>
                        <a:pt x="330201" y="96106"/>
                        <a:pt x="330201" y="61913"/>
                      </a:cubicBezTo>
                      <a:cubicBezTo>
                        <a:pt x="330201" y="27719"/>
                        <a:pt x="256283" y="0"/>
                        <a:pt x="165100" y="0"/>
                      </a:cubicBezTo>
                      <a:cubicBezTo>
                        <a:pt x="73918" y="0"/>
                        <a:pt x="0" y="27719"/>
                        <a:pt x="0" y="61913"/>
                      </a:cubicBezTo>
                    </a:path>
                  </a:pathLst>
                </a:custGeom>
                <a:noFill/>
                <a:ln w="41275">
                  <a:solidFill>
                    <a:srgbClr val="3182F6"/>
                  </a:solidFill>
                </a:ln>
              </p:spPr>
            </p:sp>
            <p:sp>
              <p:nvSpPr>
                <p:cNvPr id="17" name="Freeform 17"/>
                <p:cNvSpPr/>
                <p:nvPr/>
              </p:nvSpPr>
              <p:spPr>
                <a:xfrm>
                  <a:off x="4692650" y="3381375"/>
                  <a:ext cx="330201" cy="185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201" h="185738">
                      <a:moveTo>
                        <a:pt x="0" y="0"/>
                      </a:moveTo>
                      <a:lnTo>
                        <a:pt x="0" y="123825"/>
                      </a:lnTo>
                      <a:cubicBezTo>
                        <a:pt x="0" y="158019"/>
                        <a:pt x="73918" y="185738"/>
                        <a:pt x="165100" y="185738"/>
                      </a:cubicBezTo>
                      <a:cubicBezTo>
                        <a:pt x="256283" y="185738"/>
                        <a:pt x="330201" y="158019"/>
                        <a:pt x="330201" y="123825"/>
                      </a:cubicBezTo>
                      <a:lnTo>
                        <a:pt x="330201" y="0"/>
                      </a:lnTo>
                    </a:path>
                  </a:pathLst>
                </a:custGeom>
                <a:noFill/>
                <a:ln w="41275">
                  <a:solidFill>
                    <a:srgbClr val="3182F6"/>
                  </a:solidFill>
                </a:ln>
              </p:spPr>
            </p:sp>
            <p:sp>
              <p:nvSpPr>
                <p:cNvPr id="18" name="Freeform 18"/>
                <p:cNvSpPr/>
                <p:nvPr/>
              </p:nvSpPr>
              <p:spPr>
                <a:xfrm>
                  <a:off x="4692650" y="3505200"/>
                  <a:ext cx="330201" cy="185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201" h="185738">
                      <a:moveTo>
                        <a:pt x="0" y="0"/>
                      </a:moveTo>
                      <a:lnTo>
                        <a:pt x="0" y="123825"/>
                      </a:lnTo>
                      <a:cubicBezTo>
                        <a:pt x="0" y="158019"/>
                        <a:pt x="73918" y="185738"/>
                        <a:pt x="165100" y="185738"/>
                      </a:cubicBezTo>
                      <a:cubicBezTo>
                        <a:pt x="256283" y="185738"/>
                        <a:pt x="330201" y="158019"/>
                        <a:pt x="330201" y="123825"/>
                      </a:cubicBezTo>
                      <a:lnTo>
                        <a:pt x="330201" y="0"/>
                      </a:lnTo>
                    </a:path>
                  </a:pathLst>
                </a:custGeom>
                <a:noFill/>
                <a:ln w="41275">
                  <a:solidFill>
                    <a:srgbClr val="3182F6"/>
                  </a:solidFill>
                </a:ln>
              </p:spPr>
            </p:sp>
          </p:grpSp>
          <p:sp>
            <p:nvSpPr>
              <p:cNvPr id="20" name="TextBox 20"/>
              <p:cNvSpPr txBox="1"/>
              <p:nvPr/>
            </p:nvSpPr>
            <p:spPr>
              <a:xfrm>
                <a:off x="4494986" y="4162425"/>
                <a:ext cx="725529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1B64DA"/>
                    </a:solidFill>
                    <a:latin typeface="Pretendard SemiBold"/>
                    <a:ea typeface="Pretendard SemiBold"/>
                    <a:cs typeface="Pretendard SemiBold"/>
                  </a:rPr>
                  <a:t>24 → 27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5676900" y="1962150"/>
              <a:ext cx="3505200" cy="3067050"/>
              <a:chOff x="5676900" y="1962150"/>
              <a:chExt cx="3505200" cy="30670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5676900" y="1962150"/>
                <a:ext cx="3505200" cy="3067050"/>
              </a:xfrm>
              <a:prstGeom prst="roundRect">
                <a:avLst>
                  <a:gd name="adj" fmla="val 4969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5935980" y="2219325"/>
                <a:ext cx="1646353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b="1" dirty="0">
                    <a:solidFill>
                      <a:srgbClr val="0EAD69"/>
                    </a:solidFill>
                    <a:latin typeface="Pretendard SemiBold"/>
                    <a:ea typeface="Pretendard SemiBold"/>
                    <a:cs typeface="Pretendard SemiBold"/>
                  </a:rPr>
                  <a:t>AFTER · data.js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5935980" y="2790825"/>
                <a:ext cx="1368171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const kpis = [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5935980" y="3133725"/>
                <a:ext cx="2014347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{ label: "완료 업무",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5935980" y="3476625"/>
                <a:ext cx="235762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3182F6"/>
                    </a:solidFill>
                    <a:latin typeface="Consolas"/>
                    <a:ea typeface="Microsoft YaHei"/>
                    <a:cs typeface="Consolas"/>
                  </a:rPr>
                  <a:t>value: 27, unit: "건" },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5935980" y="3819525"/>
                <a:ext cx="34842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...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5935980" y="4162425"/>
                <a:ext cx="237363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];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5936742" y="4559618"/>
                <a:ext cx="103144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0EAD69"/>
                    </a:solidFill>
                    <a:latin typeface="Consolas"/>
                    <a:ea typeface="Microsoft YaHei"/>
                    <a:cs typeface="Consolas"/>
                  </a:rPr>
                  <a:t>한 값만 수정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9525000" y="1962150"/>
              <a:ext cx="2133600" cy="3067050"/>
              <a:chOff x="9525000" y="1962150"/>
              <a:chExt cx="2133600" cy="30670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9525000" y="1962150"/>
                <a:ext cx="2133600" cy="3067050"/>
              </a:xfrm>
              <a:prstGeom prst="roundRect">
                <a:avLst>
                  <a:gd name="adj" fmla="val 7143"/>
                </a:avLst>
              </a:prstGeom>
              <a:solidFill>
                <a:srgbClr val="FFFFFF"/>
              </a:solidFill>
              <a:ln w="19050">
                <a:solidFill>
                  <a:srgbClr val="0EAD69"/>
                </a:solidFill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9784080" y="2219325"/>
                <a:ext cx="1351007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b="1" dirty="0">
                    <a:solidFill>
                      <a:srgbClr val="6B7684"/>
                    </a:solidFill>
                    <a:latin typeface="Pretendard SemiBold"/>
                    <a:ea typeface="Pretendard SemiBold"/>
                    <a:cs typeface="Pretendard SemiBold"/>
                  </a:rPr>
                  <a:t>브라우저 카드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9772650" y="2779395"/>
                <a:ext cx="644496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900" b="1" dirty="0">
                    <a:solidFill>
                      <a:srgbClr val="3182F6"/>
                    </a:solidFill>
                    <a:latin typeface="Pretendard ExtraBold"/>
                    <a:ea typeface="Pretendard ExtraBold"/>
                    <a:cs typeface="Pretendard ExtraBold"/>
                  </a:rPr>
                  <a:t>27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10506456" y="3006090"/>
                <a:ext cx="260604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건</a:t>
                </a:r>
              </a:p>
            </p:txBody>
          </p:sp>
          <p:sp>
            <p:nvSpPr>
              <p:cNvPr id="35" name="Line 35"/>
              <p:cNvSpPr/>
              <p:nvPr/>
            </p:nvSpPr>
            <p:spPr>
              <a:xfrm>
                <a:off x="9791700" y="3543300"/>
                <a:ext cx="1600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600200" h="9525">
                    <a:moveTo>
                      <a:pt x="0" y="0"/>
                    </a:moveTo>
                    <a:lnTo>
                      <a:pt x="1600200" y="0"/>
                    </a:lnTo>
                  </a:path>
                </a:pathLst>
              </a:custGeom>
              <a:noFill/>
              <a:ln w="14288">
                <a:solidFill>
                  <a:srgbClr val="E5E8EB"/>
                </a:solidFill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9784080" y="3800475"/>
                <a:ext cx="1075372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원자료 = 27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9784080" y="4143375"/>
                <a:ext cx="873442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카드 = 27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9784080" y="4486275"/>
                <a:ext cx="1156716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0EAD69"/>
                    </a:solidFill>
                    <a:latin typeface="Pretendard"/>
                    <a:ea typeface="Pretendard"/>
                    <a:cs typeface="Pretendard"/>
                  </a:rPr>
                  <a:t>일치 · PASS</a:t>
                </a:r>
              </a:p>
            </p:txBody>
          </p:sp>
        </p:grpSp>
      </p:grpSp>
      <p:grpSp>
        <p:nvGrpSpPr>
          <p:cNvPr id="44" name="Group 44"/>
          <p:cNvGrpSpPr/>
          <p:nvPr/>
        </p:nvGrpSpPr>
        <p:grpSpPr>
          <a:xfrm>
            <a:off x="533400" y="5334000"/>
            <a:ext cx="11125200" cy="552450"/>
            <a:chOff x="533400" y="5334000"/>
            <a:chExt cx="11125200" cy="552450"/>
          </a:xfrm>
        </p:grpSpPr>
        <p:sp>
          <p:nvSpPr>
            <p:cNvPr id="41" name="Rectangle 41"/>
            <p:cNvSpPr/>
            <p:nvPr/>
          </p:nvSpPr>
          <p:spPr>
            <a:xfrm>
              <a:off x="533400" y="5334000"/>
              <a:ext cx="11125200" cy="552450"/>
            </a:xfrm>
            <a:prstGeom prst="roundRect">
              <a:avLst>
                <a:gd name="adj" fmla="val 20690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91718" y="5508308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순서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572768" y="5508308"/>
              <a:ext cx="70580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원자료 확인 → data.js 한 값 수정 → 새로고침 → 카드·차트 같은 값 비교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5" name="TextBox 45"/>
            <p:cNvSpPr txBox="1"/>
            <p:nvPr/>
          </p:nvSpPr>
          <p:spPr>
            <a:xfrm>
              <a:off x="527304" y="6423660"/>
              <a:ext cx="27180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여러 값을 한꺼번에 바꾸지 않습니다.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135657" cy="1222057"/>
            <a:chOff x="517398" y="384810"/>
            <a:chExt cx="8135657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수정과 수치 검증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813565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차트와 필터는 숫자를 검증하며 연결하기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03487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필터 전후의 합계·범례·단위가 함께 맞아야 합니다.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33400" y="2362200"/>
            <a:ext cx="11125200" cy="2571750"/>
            <a:chOff x="533400" y="2362200"/>
            <a:chExt cx="11125200" cy="2571750"/>
          </a:xfrm>
        </p:grpSpPr>
        <p:sp>
          <p:nvSpPr>
            <p:cNvPr id="6" name="Line 6"/>
            <p:cNvSpPr/>
            <p:nvPr/>
          </p:nvSpPr>
          <p:spPr>
            <a:xfrm>
              <a:off x="2209800" y="3638550"/>
              <a:ext cx="7410450" cy="9525"/>
            </a:xfrm>
            <a:custGeom>
              <a:avLst/>
              <a:gdLst/>
              <a:ahLst/>
              <a:cxnLst/>
              <a:rect l="l" t="t" r="r" b="b"/>
              <a:pathLst>
                <a:path w="7410450" h="9525">
                  <a:moveTo>
                    <a:pt x="0" y="0"/>
                  </a:moveTo>
                  <a:lnTo>
                    <a:pt x="7410450" y="0"/>
                  </a:lnTo>
                </a:path>
              </a:pathLst>
            </a:custGeom>
            <a:noFill/>
            <a:ln w="38100">
              <a:solidFill>
                <a:srgbClr val="E5E8EB"/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533400" y="2362200"/>
              <a:ext cx="2667000" cy="2571750"/>
              <a:chOff x="533400" y="2362200"/>
              <a:chExt cx="2667000" cy="25717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533400" y="2362200"/>
                <a:ext cx="2667000" cy="2571750"/>
              </a:xfrm>
              <a:prstGeom prst="roundRect">
                <a:avLst>
                  <a:gd name="adj" fmla="val 5926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904875" y="2752725"/>
                <a:ext cx="266700" cy="283369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283369">
                    <a:moveTo>
                      <a:pt x="0" y="0"/>
                    </a:moveTo>
                    <a:lnTo>
                      <a:pt x="266700" y="0"/>
                    </a:lnTo>
                    <a:lnTo>
                      <a:pt x="266700" y="36205"/>
                    </a:lnTo>
                    <a:cubicBezTo>
                      <a:pt x="266698" y="45045"/>
                      <a:pt x="263185" y="53524"/>
                      <a:pt x="256932" y="59774"/>
                    </a:cubicBezTo>
                    <a:lnTo>
                      <a:pt x="183356" y="133350"/>
                    </a:lnTo>
                    <a:lnTo>
                      <a:pt x="183356" y="250031"/>
                    </a:lnTo>
                    <a:lnTo>
                      <a:pt x="83344" y="283369"/>
                    </a:lnTo>
                    <a:lnTo>
                      <a:pt x="83344" y="141684"/>
                    </a:lnTo>
                    <a:lnTo>
                      <a:pt x="8668" y="59541"/>
                    </a:lnTo>
                    <a:cubicBezTo>
                      <a:pt x="3091" y="53405"/>
                      <a:pt x="1" y="45412"/>
                      <a:pt x="0" y="37121"/>
                    </a:cubicBezTo>
                    <a:lnTo>
                      <a:pt x="0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826008" y="3284220"/>
                <a:ext cx="1483126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400" b="1" dirty="0">
                    <a:solidFill>
                      <a:srgbClr val="FFFFFF"/>
                    </a:solidFill>
                    <a:latin typeface="Pretendard ExtraBold"/>
                    <a:ea typeface="Pretendard ExtraBold"/>
                    <a:cs typeface="Pretendard ExtraBold"/>
                  </a:rPr>
                  <a:t>필터 선택</a:t>
                </a:r>
              </a:p>
            </p:txBody>
          </p:sp>
          <p:sp>
            <p:nvSpPr>
              <p:cNvPr id="10" name="Rectangle 10"/>
              <p:cNvSpPr/>
              <p:nvPr/>
            </p:nvSpPr>
            <p:spPr>
              <a:xfrm>
                <a:off x="838200" y="3905250"/>
                <a:ext cx="990600" cy="381000"/>
              </a:xfrm>
              <a:prstGeom prst="roundRect">
                <a:avLst>
                  <a:gd name="adj" fmla="val 25000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26776" y="4016692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이번 달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831342" y="4483418"/>
                <a:ext cx="139491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비교 조건을 기록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3581400" y="2362200"/>
              <a:ext cx="2667000" cy="2571750"/>
              <a:chOff x="3581400" y="2362200"/>
              <a:chExt cx="2667000" cy="25717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581400" y="2362200"/>
                <a:ext cx="2667000" cy="2571750"/>
              </a:xfrm>
              <a:prstGeom prst="roundRect">
                <a:avLst>
                  <a:gd name="adj" fmla="val 5926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grpSp>
            <p:nvGrpSpPr>
              <p:cNvPr id="18" name="Group 18"/>
              <p:cNvGrpSpPr/>
              <p:nvPr/>
            </p:nvGrpSpPr>
            <p:grpSpPr>
              <a:xfrm>
                <a:off x="3952875" y="2736056"/>
                <a:ext cx="266700" cy="300038"/>
                <a:chOff x="3952875" y="2736056"/>
                <a:chExt cx="266700" cy="300038"/>
              </a:xfrm>
            </p:grpSpPr>
            <p:sp>
              <p:nvSpPr>
                <p:cNvPr id="15" name="Freeform 15"/>
                <p:cNvSpPr/>
                <p:nvPr/>
              </p:nvSpPr>
              <p:spPr>
                <a:xfrm>
                  <a:off x="3952875" y="2736056"/>
                  <a:ext cx="266700" cy="100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700" h="100012">
                      <a:moveTo>
                        <a:pt x="0" y="50006"/>
                      </a:moveTo>
                      <a:cubicBezTo>
                        <a:pt x="0" y="77624"/>
                        <a:pt x="59703" y="100012"/>
                        <a:pt x="133350" y="100012"/>
                      </a:cubicBezTo>
                      <a:cubicBezTo>
                        <a:pt x="206997" y="100012"/>
                        <a:pt x="266700" y="77624"/>
                        <a:pt x="266700" y="50006"/>
                      </a:cubicBezTo>
                      <a:cubicBezTo>
                        <a:pt x="266700" y="22389"/>
                        <a:pt x="206997" y="0"/>
                        <a:pt x="133350" y="0"/>
                      </a:cubicBezTo>
                      <a:cubicBezTo>
                        <a:pt x="59703" y="0"/>
                        <a:pt x="0" y="22389"/>
                        <a:pt x="0" y="50006"/>
                      </a:cubicBez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  <p:sp>
              <p:nvSpPr>
                <p:cNvPr id="16" name="Freeform 16"/>
                <p:cNvSpPr/>
                <p:nvPr/>
              </p:nvSpPr>
              <p:spPr>
                <a:xfrm>
                  <a:off x="3952875" y="2786062"/>
                  <a:ext cx="266700" cy="1500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700" h="150019">
                      <a:moveTo>
                        <a:pt x="0" y="0"/>
                      </a:moveTo>
                      <a:lnTo>
                        <a:pt x="0" y="100012"/>
                      </a:lnTo>
                      <a:cubicBezTo>
                        <a:pt x="0" y="127630"/>
                        <a:pt x="59703" y="150019"/>
                        <a:pt x="133350" y="150019"/>
                      </a:cubicBezTo>
                      <a:cubicBezTo>
                        <a:pt x="206997" y="150019"/>
                        <a:pt x="266700" y="127630"/>
                        <a:pt x="266700" y="100012"/>
                      </a:cubicBezTo>
                      <a:lnTo>
                        <a:pt x="266700" y="0"/>
                      </a:ln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  <p:sp>
              <p:nvSpPr>
                <p:cNvPr id="17" name="Freeform 17"/>
                <p:cNvSpPr/>
                <p:nvPr/>
              </p:nvSpPr>
              <p:spPr>
                <a:xfrm>
                  <a:off x="3952875" y="2886075"/>
                  <a:ext cx="266700" cy="1500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700" h="150019">
                      <a:moveTo>
                        <a:pt x="0" y="0"/>
                      </a:moveTo>
                      <a:lnTo>
                        <a:pt x="0" y="100012"/>
                      </a:lnTo>
                      <a:cubicBezTo>
                        <a:pt x="0" y="127630"/>
                        <a:pt x="59703" y="150019"/>
                        <a:pt x="133350" y="150019"/>
                      </a:cubicBezTo>
                      <a:cubicBezTo>
                        <a:pt x="206997" y="150019"/>
                        <a:pt x="266700" y="127630"/>
                        <a:pt x="266700" y="100012"/>
                      </a:cubicBezTo>
                      <a:lnTo>
                        <a:pt x="266700" y="0"/>
                      </a:ln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</p:grpSp>
          <p:sp>
            <p:nvSpPr>
              <p:cNvPr id="19" name="TextBox 19"/>
              <p:cNvSpPr txBox="1"/>
              <p:nvPr/>
            </p:nvSpPr>
            <p:spPr>
              <a:xfrm>
                <a:off x="3874008" y="3284220"/>
                <a:ext cx="1042111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4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원자료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877056" y="3806190"/>
                <a:ext cx="158122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항목 수 · 합계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877056" y="4168140"/>
                <a:ext cx="126621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기간 · 단위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3879342" y="4540568"/>
                <a:ext cx="157665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기준값을 먼저 계산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6629400" y="2362200"/>
              <a:ext cx="5029200" cy="2571750"/>
              <a:chOff x="6629400" y="2362200"/>
              <a:chExt cx="5029200" cy="2571750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6629400" y="2362200"/>
                <a:ext cx="5029200" cy="2571750"/>
              </a:xfrm>
              <a:prstGeom prst="roundRect">
                <a:avLst>
                  <a:gd name="adj" fmla="val 5926"/>
                </a:avLst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6926580" y="2638425"/>
                <a:ext cx="926954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b="1" dirty="0">
                    <a:solidFill>
                      <a:srgbClr val="1B64DA"/>
                    </a:solidFill>
                    <a:latin typeface="Pretendard SemiBold"/>
                    <a:ea typeface="Pretendard SemiBold"/>
                    <a:cs typeface="Pretendard SemiBold"/>
                  </a:rPr>
                  <a:t>화면 검증</a:t>
                </a:r>
              </a:p>
            </p:txBody>
          </p:sp>
          <p:sp>
            <p:nvSpPr>
              <p:cNvPr id="26" name="Rectangle 26"/>
              <p:cNvSpPr/>
              <p:nvPr/>
            </p:nvSpPr>
            <p:spPr>
              <a:xfrm>
                <a:off x="6934200" y="3105150"/>
                <a:ext cx="1562100" cy="120015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7137654" y="3299460"/>
                <a:ext cx="706831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20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카드 합계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127748" y="3622358"/>
                <a:ext cx="967041" cy="6160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3150" b="1" dirty="0">
                    <a:solidFill>
                      <a:srgbClr val="3182F6"/>
                    </a:solidFill>
                    <a:latin typeface="Pretendard ExtraBold"/>
                    <a:ea typeface="Pretendard ExtraBold"/>
                    <a:cs typeface="Pretendard ExtraBold"/>
                  </a:rPr>
                  <a:t>27건</a:t>
                </a:r>
              </a:p>
            </p:txBody>
          </p:sp>
          <p:sp>
            <p:nvSpPr>
              <p:cNvPr id="29" name="Rectangle 29"/>
              <p:cNvSpPr/>
              <p:nvPr/>
            </p:nvSpPr>
            <p:spPr>
              <a:xfrm>
                <a:off x="8724900" y="3105150"/>
                <a:ext cx="2628900" cy="120015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0" name="Line 30"/>
              <p:cNvSpPr/>
              <p:nvPr/>
            </p:nvSpPr>
            <p:spPr>
              <a:xfrm>
                <a:off x="8991600" y="4038600"/>
                <a:ext cx="2095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95500" h="9525">
                    <a:moveTo>
                      <a:pt x="0" y="0"/>
                    </a:moveTo>
                    <a:lnTo>
                      <a:pt x="2095500" y="0"/>
                    </a:lnTo>
                  </a:path>
                </a:pathLst>
              </a:custGeom>
              <a:noFill/>
              <a:ln w="14288">
                <a:solidFill>
                  <a:srgbClr val="E5E8EB"/>
                </a:solidFill>
              </a:ln>
            </p:spPr>
          </p:sp>
          <p:sp>
            <p:nvSpPr>
              <p:cNvPr id="31" name="Rectangle 31"/>
              <p:cNvSpPr/>
              <p:nvPr/>
            </p:nvSpPr>
            <p:spPr>
              <a:xfrm>
                <a:off x="9239250" y="3600450"/>
                <a:ext cx="266700" cy="438150"/>
              </a:xfrm>
              <a:prstGeom prst="roundRect">
                <a:avLst>
                  <a:gd name="adj" fmla="val 21429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32" name="Rectangle 32"/>
              <p:cNvSpPr/>
              <p:nvPr/>
            </p:nvSpPr>
            <p:spPr>
              <a:xfrm>
                <a:off x="9734550" y="3352800"/>
                <a:ext cx="266700" cy="685800"/>
              </a:xfrm>
              <a:prstGeom prst="roundRect">
                <a:avLst>
                  <a:gd name="adj" fmla="val 21429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3" name="Rectangle 33"/>
              <p:cNvSpPr/>
              <p:nvPr/>
            </p:nvSpPr>
            <p:spPr>
              <a:xfrm>
                <a:off x="10229850" y="3486150"/>
                <a:ext cx="266700" cy="552450"/>
              </a:xfrm>
              <a:prstGeom prst="roundRect">
                <a:avLst>
                  <a:gd name="adj" fmla="val 21429"/>
                </a:avLst>
              </a:prstGeom>
              <a:solidFill>
                <a:srgbClr val="1B64DA"/>
              </a:solidFill>
              <a:ln>
                <a:noFill/>
              </a:ln>
            </p:spPr>
          </p:sp>
          <p:sp>
            <p:nvSpPr>
              <p:cNvPr id="34" name="Rectangle 34"/>
              <p:cNvSpPr/>
              <p:nvPr/>
            </p:nvSpPr>
            <p:spPr>
              <a:xfrm>
                <a:off x="10725150" y="3238500"/>
                <a:ext cx="266700" cy="800100"/>
              </a:xfrm>
              <a:prstGeom prst="roundRect">
                <a:avLst>
                  <a:gd name="adj" fmla="val 21429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926580" y="4524375"/>
                <a:ext cx="3450069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b="1" dirty="0">
                    <a:solidFill>
                      <a:srgbClr val="0EAD69"/>
                    </a:solidFill>
                    <a:latin typeface="Pretendard SemiBold"/>
                    <a:ea typeface="Pretendard SemiBold"/>
                    <a:cs typeface="Pretendard SemiBold"/>
                  </a:rPr>
                  <a:t>카드 합계 = 차트 항목 합계 = 원자료</a:t>
                </a:r>
              </a:p>
            </p:txBody>
          </p:sp>
        </p:grpSp>
      </p:grpSp>
      <p:grpSp>
        <p:nvGrpSpPr>
          <p:cNvPr id="45" name="Group 45"/>
          <p:cNvGrpSpPr/>
          <p:nvPr/>
        </p:nvGrpSpPr>
        <p:grpSpPr>
          <a:xfrm>
            <a:off x="533400" y="5314950"/>
            <a:ext cx="11125200" cy="609600"/>
            <a:chOff x="533400" y="5314950"/>
            <a:chExt cx="11125200" cy="609600"/>
          </a:xfrm>
        </p:grpSpPr>
        <p:sp>
          <p:nvSpPr>
            <p:cNvPr id="38" name="Rectangle 38"/>
            <p:cNvSpPr/>
            <p:nvPr/>
          </p:nvSpPr>
          <p:spPr>
            <a:xfrm>
              <a:off x="533400" y="5314950"/>
              <a:ext cx="11125200" cy="609600"/>
            </a:xfrm>
            <a:prstGeom prst="roundRect">
              <a:avLst>
                <a:gd name="adj" fmla="val 18750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792480" y="5524500"/>
              <a:ext cx="68160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항목 수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2373630" y="55245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합계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3954780" y="55245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범례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535930" y="55245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단위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117080" y="55245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기간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8698230" y="5524500"/>
              <a:ext cx="19866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0EAD69"/>
                  </a:solidFill>
                  <a:latin typeface="Pretendard SemiBold"/>
                  <a:ea typeface="Pretendard SemiBold"/>
                  <a:cs typeface="Pretendard SemiBold"/>
                </a:rPr>
                <a:t>모두 일치하면 PASS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6" name="TextBox 46"/>
            <p:cNvSpPr txBox="1"/>
            <p:nvPr/>
          </p:nvSpPr>
          <p:spPr>
            <a:xfrm>
              <a:off x="527304" y="6423660"/>
              <a:ext cx="512506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불일치가 있으면 화면을 고치기 전에 원자료와 입력값부터 비교합니다.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493347" cy="1222057"/>
            <a:chOff x="517398" y="384810"/>
            <a:chExt cx="8493347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수정과 수치 검증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51229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오류는 원인 설명 후 가장 작게 고치기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4887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증상을 기록하고 바꿀 파일을 확인한 뒤 한 부분만 수정합니다.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765010" y="2857500"/>
            <a:ext cx="10827598" cy="1566101"/>
            <a:chOff x="765010" y="2857500"/>
            <a:chExt cx="10827598" cy="1566101"/>
          </a:xfrm>
        </p:grpSpPr>
        <p:sp>
          <p:nvSpPr>
            <p:cNvPr id="6" name="Line 6"/>
            <p:cNvSpPr/>
            <p:nvPr/>
          </p:nvSpPr>
          <p:spPr>
            <a:xfrm>
              <a:off x="1371600" y="3219450"/>
              <a:ext cx="9448800" cy="9525"/>
            </a:xfrm>
            <a:custGeom>
              <a:avLst/>
              <a:gdLst/>
              <a:ahLst/>
              <a:cxnLst/>
              <a:rect l="l" t="t" r="r" b="b"/>
              <a:pathLst>
                <a:path w="9448800" h="9525">
                  <a:moveTo>
                    <a:pt x="0" y="0"/>
                  </a:moveTo>
                  <a:lnTo>
                    <a:pt x="9448800" y="0"/>
                  </a:lnTo>
                </a:path>
              </a:pathLst>
            </a:custGeom>
            <a:noFill/>
            <a:ln w="38100">
              <a:solidFill>
                <a:srgbClr val="E5E8EB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765010" y="2857500"/>
              <a:ext cx="1213180" cy="1566101"/>
              <a:chOff x="765010" y="2857500"/>
              <a:chExt cx="1213180" cy="1566101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1009650" y="2857500"/>
                <a:ext cx="723900" cy="723900"/>
              </a:xfrm>
              <a:prstGeom prst="ellipse">
                <a:avLst/>
              </a:prstGeom>
              <a:solidFill>
                <a:srgbClr val="F04452"/>
              </a:solidFill>
              <a:ln>
                <a:noFill/>
              </a:ln>
            </p:spPr>
          </p:sp>
          <p:grpSp>
            <p:nvGrpSpPr>
              <p:cNvPr id="17" name="Group 17"/>
              <p:cNvGrpSpPr/>
              <p:nvPr/>
            </p:nvGrpSpPr>
            <p:grpSpPr>
              <a:xfrm>
                <a:off x="1214437" y="3097212"/>
                <a:ext cx="314325" cy="261938"/>
                <a:chOff x="1214437" y="3097212"/>
                <a:chExt cx="314325" cy="261938"/>
              </a:xfrm>
            </p:grpSpPr>
            <p:sp>
              <p:nvSpPr>
                <p:cNvPr id="8" name="Freeform 8"/>
                <p:cNvSpPr/>
                <p:nvPr/>
              </p:nvSpPr>
              <p:spPr>
                <a:xfrm>
                  <a:off x="1319212" y="3097212"/>
                  <a:ext cx="104775" cy="6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69850">
                      <a:moveTo>
                        <a:pt x="0" y="69850"/>
                      </a:moveTo>
                      <a:lnTo>
                        <a:pt x="0" y="52387"/>
                      </a:lnTo>
                      <a:cubicBezTo>
                        <a:pt x="0" y="23455"/>
                        <a:pt x="23455" y="0"/>
                        <a:pt x="52387" y="0"/>
                      </a:cubicBezTo>
                      <a:cubicBezTo>
                        <a:pt x="81320" y="0"/>
                        <a:pt x="104775" y="23455"/>
                        <a:pt x="104775" y="52387"/>
                      </a:cubicBezTo>
                      <a:lnTo>
                        <a:pt x="104775" y="69850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  <p:sp>
              <p:nvSpPr>
                <p:cNvPr id="9" name="Freeform 9"/>
                <p:cNvSpPr/>
                <p:nvPr/>
              </p:nvSpPr>
              <p:spPr>
                <a:xfrm>
                  <a:off x="1284287" y="3167062"/>
                  <a:ext cx="174625" cy="192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625" h="192087">
                      <a:moveTo>
                        <a:pt x="17462" y="0"/>
                      </a:moveTo>
                      <a:lnTo>
                        <a:pt x="157162" y="0"/>
                      </a:lnTo>
                      <a:cubicBezTo>
                        <a:pt x="167563" y="15587"/>
                        <a:pt x="173593" y="33678"/>
                        <a:pt x="174625" y="52387"/>
                      </a:cubicBezTo>
                      <a:lnTo>
                        <a:pt x="174625" y="104775"/>
                      </a:lnTo>
                      <a:cubicBezTo>
                        <a:pt x="174625" y="152996"/>
                        <a:pt x="135534" y="192087"/>
                        <a:pt x="87312" y="192087"/>
                      </a:cubicBezTo>
                      <a:cubicBezTo>
                        <a:pt x="39091" y="192087"/>
                        <a:pt x="0" y="152996"/>
                        <a:pt x="0" y="104775"/>
                      </a:cubicBezTo>
                      <a:lnTo>
                        <a:pt x="0" y="52387"/>
                      </a:lnTo>
                      <a:cubicBezTo>
                        <a:pt x="1032" y="33678"/>
                        <a:pt x="7062" y="15587"/>
                        <a:pt x="17462" y="0"/>
                      </a:cubicBez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  <p:sp>
              <p:nvSpPr>
                <p:cNvPr id="10" name="Freeform 10"/>
                <p:cNvSpPr/>
                <p:nvPr/>
              </p:nvSpPr>
              <p:spPr>
                <a:xfrm>
                  <a:off x="1214437" y="3236912"/>
                  <a:ext cx="698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50" h="9525">
                      <a:moveTo>
                        <a:pt x="0" y="0"/>
                      </a:moveTo>
                      <a:lnTo>
                        <a:pt x="69850" y="0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  <p:sp>
              <p:nvSpPr>
                <p:cNvPr id="11" name="Freeform 11"/>
                <p:cNvSpPr/>
                <p:nvPr/>
              </p:nvSpPr>
              <p:spPr>
                <a:xfrm>
                  <a:off x="1458912" y="3236912"/>
                  <a:ext cx="698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50" h="9525">
                      <a:moveTo>
                        <a:pt x="0" y="0"/>
                      </a:moveTo>
                      <a:lnTo>
                        <a:pt x="69850" y="0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  <p:sp>
              <p:nvSpPr>
                <p:cNvPr id="12" name="Freeform 12"/>
                <p:cNvSpPr/>
                <p:nvPr/>
              </p:nvSpPr>
              <p:spPr>
                <a:xfrm>
                  <a:off x="1371600" y="3254375"/>
                  <a:ext cx="952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4775">
                      <a:moveTo>
                        <a:pt x="0" y="10477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  <p:sp>
              <p:nvSpPr>
                <p:cNvPr id="13" name="Freeform 13"/>
                <p:cNvSpPr/>
                <p:nvPr/>
              </p:nvSpPr>
              <p:spPr>
                <a:xfrm>
                  <a:off x="1231900" y="3306762"/>
                  <a:ext cx="58499" cy="3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499" h="34925">
                      <a:moveTo>
                        <a:pt x="0" y="34925"/>
                      </a:moveTo>
                      <a:lnTo>
                        <a:pt x="58499" y="0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  <p:sp>
              <p:nvSpPr>
                <p:cNvPr id="14" name="Freeform 14"/>
                <p:cNvSpPr/>
                <p:nvPr/>
              </p:nvSpPr>
              <p:spPr>
                <a:xfrm>
                  <a:off x="1452800" y="3306762"/>
                  <a:ext cx="58499" cy="3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499" h="34925">
                      <a:moveTo>
                        <a:pt x="58499" y="349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  <p:sp>
              <p:nvSpPr>
                <p:cNvPr id="15" name="Freeform 15"/>
                <p:cNvSpPr/>
                <p:nvPr/>
              </p:nvSpPr>
              <p:spPr>
                <a:xfrm>
                  <a:off x="1231900" y="3132137"/>
                  <a:ext cx="65484" cy="41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484" h="41910">
                      <a:moveTo>
                        <a:pt x="0" y="0"/>
                      </a:moveTo>
                      <a:lnTo>
                        <a:pt x="65484" y="41910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  <p:sp>
              <p:nvSpPr>
                <p:cNvPr id="16" name="Freeform 16"/>
                <p:cNvSpPr/>
                <p:nvPr/>
              </p:nvSpPr>
              <p:spPr>
                <a:xfrm>
                  <a:off x="1445815" y="3132137"/>
                  <a:ext cx="65484" cy="41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484" h="41910">
                      <a:moveTo>
                        <a:pt x="65484" y="0"/>
                      </a:moveTo>
                      <a:lnTo>
                        <a:pt x="0" y="41910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</p:grpSp>
          <p:sp>
            <p:nvSpPr>
              <p:cNvPr id="18" name="TextBox 18"/>
              <p:cNvSpPr txBox="1"/>
              <p:nvPr/>
            </p:nvSpPr>
            <p:spPr>
              <a:xfrm>
                <a:off x="861775" y="3822382"/>
                <a:ext cx="101964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화면 캡처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5010" y="415956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오류 문구 포함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955762" y="2857500"/>
              <a:ext cx="1556076" cy="1566101"/>
              <a:chOff x="2955762" y="2857500"/>
              <a:chExt cx="1556076" cy="1566101"/>
            </a:xfrm>
          </p:grpSpPr>
          <p:sp>
            <p:nvSpPr>
              <p:cNvPr id="21" name="Ellipse 21"/>
              <p:cNvSpPr/>
              <p:nvPr/>
            </p:nvSpPr>
            <p:spPr>
              <a:xfrm>
                <a:off x="3371850" y="2857500"/>
                <a:ext cx="723900" cy="7239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grpSp>
            <p:nvGrpSpPr>
              <p:cNvPr id="24" name="Group 24"/>
              <p:cNvGrpSpPr/>
              <p:nvPr/>
            </p:nvGrpSpPr>
            <p:grpSpPr>
              <a:xfrm>
                <a:off x="3594100" y="3073012"/>
                <a:ext cx="279399" cy="292875"/>
                <a:chOff x="3594100" y="3073012"/>
                <a:chExt cx="279399" cy="292875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3594100" y="3073012"/>
                  <a:ext cx="279399" cy="12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399" h="128975">
                      <a:moveTo>
                        <a:pt x="279399" y="128975"/>
                      </a:moveTo>
                      <a:cubicBezTo>
                        <a:pt x="270621" y="65805"/>
                        <a:pt x="220653" y="16323"/>
                        <a:pt x="157401" y="8162"/>
                      </a:cubicBezTo>
                      <a:cubicBezTo>
                        <a:pt x="94148" y="0"/>
                        <a:pt x="33257" y="35177"/>
                        <a:pt x="8731" y="94050"/>
                      </a:cubicBezTo>
                      <a:moveTo>
                        <a:pt x="0" y="24200"/>
                      </a:moveTo>
                      <a:lnTo>
                        <a:pt x="0" y="94050"/>
                      </a:lnTo>
                      <a:lnTo>
                        <a:pt x="69850" y="94050"/>
                      </a:lnTo>
                    </a:path>
                  </a:pathLst>
                </a:custGeom>
                <a:noFill/>
                <a:ln w="34925">
                  <a:solidFill>
                    <a:srgbClr val="3182F6"/>
                  </a:solidFill>
                </a:ln>
              </p:spPr>
            </p:sp>
            <p:sp>
              <p:nvSpPr>
                <p:cNvPr id="23" name="Freeform 23"/>
                <p:cNvSpPr/>
                <p:nvPr/>
              </p:nvSpPr>
              <p:spPr>
                <a:xfrm>
                  <a:off x="3594100" y="3236912"/>
                  <a:ext cx="279399" cy="12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399" h="128975">
                      <a:moveTo>
                        <a:pt x="0" y="0"/>
                      </a:moveTo>
                      <a:cubicBezTo>
                        <a:pt x="8779" y="63170"/>
                        <a:pt x="58746" y="112652"/>
                        <a:pt x="121999" y="120813"/>
                      </a:cubicBezTo>
                      <a:cubicBezTo>
                        <a:pt x="185251" y="128975"/>
                        <a:pt x="246142" y="93797"/>
                        <a:pt x="270668" y="34925"/>
                      </a:cubicBezTo>
                      <a:moveTo>
                        <a:pt x="279399" y="104775"/>
                      </a:moveTo>
                      <a:lnTo>
                        <a:pt x="279399" y="34925"/>
                      </a:lnTo>
                      <a:lnTo>
                        <a:pt x="209550" y="34925"/>
                      </a:lnTo>
                    </a:path>
                  </a:pathLst>
                </a:custGeom>
                <a:noFill/>
                <a:ln w="34925">
                  <a:solidFill>
                    <a:srgbClr val="3182F6"/>
                  </a:solidFill>
                </a:ln>
              </p:spPr>
            </p:sp>
          </p:grpSp>
          <p:sp>
            <p:nvSpPr>
              <p:cNvPr id="25" name="TextBox 25"/>
              <p:cNvSpPr txBox="1"/>
              <p:nvPr/>
            </p:nvSpPr>
            <p:spPr>
              <a:xfrm>
                <a:off x="2955762" y="3822382"/>
                <a:ext cx="155607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같은 조작 재현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131753" y="4159568"/>
                <a:ext cx="120409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필터·새로고침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5307673" y="2857500"/>
              <a:ext cx="1576654" cy="1566101"/>
              <a:chOff x="5307673" y="2857500"/>
              <a:chExt cx="1576654" cy="1566101"/>
            </a:xfrm>
          </p:grpSpPr>
          <p:sp>
            <p:nvSpPr>
              <p:cNvPr id="28" name="Ellipse 28"/>
              <p:cNvSpPr/>
              <p:nvPr/>
            </p:nvSpPr>
            <p:spPr>
              <a:xfrm>
                <a:off x="5734050" y="2857500"/>
                <a:ext cx="723900" cy="7239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grpSp>
            <p:nvGrpSpPr>
              <p:cNvPr id="38" name="Group 38"/>
              <p:cNvGrpSpPr/>
              <p:nvPr/>
            </p:nvGrpSpPr>
            <p:grpSpPr>
              <a:xfrm>
                <a:off x="5973762" y="3044825"/>
                <a:ext cx="244475" cy="331787"/>
                <a:chOff x="5973762" y="3044825"/>
                <a:chExt cx="244475" cy="331787"/>
              </a:xfrm>
            </p:grpSpPr>
            <p:sp>
              <p:nvSpPr>
                <p:cNvPr id="29" name="Freeform 29"/>
                <p:cNvSpPr/>
                <p:nvPr/>
              </p:nvSpPr>
              <p:spPr>
                <a:xfrm>
                  <a:off x="5991225" y="3079750"/>
                  <a:ext cx="209550" cy="1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550" h="139700">
                      <a:moveTo>
                        <a:pt x="0" y="34925"/>
                      </a:moveTo>
                      <a:cubicBezTo>
                        <a:pt x="0" y="15636"/>
                        <a:pt x="15636" y="0"/>
                        <a:pt x="34925" y="0"/>
                      </a:cubicBezTo>
                      <a:lnTo>
                        <a:pt x="174625" y="0"/>
                      </a:lnTo>
                      <a:cubicBezTo>
                        <a:pt x="193913" y="0"/>
                        <a:pt x="209550" y="15636"/>
                        <a:pt x="209550" y="34925"/>
                      </a:cubicBezTo>
                      <a:lnTo>
                        <a:pt x="209550" y="104775"/>
                      </a:lnTo>
                      <a:cubicBezTo>
                        <a:pt x="209550" y="124063"/>
                        <a:pt x="193913" y="139700"/>
                        <a:pt x="174625" y="139700"/>
                      </a:cubicBezTo>
                      <a:lnTo>
                        <a:pt x="34925" y="139700"/>
                      </a:lnTo>
                      <a:cubicBezTo>
                        <a:pt x="15636" y="139700"/>
                        <a:pt x="0" y="124063"/>
                        <a:pt x="0" y="104775"/>
                      </a:cubicBezTo>
                      <a:lnTo>
                        <a:pt x="0" y="34925"/>
                      </a:lnTo>
                    </a:path>
                  </a:pathLst>
                </a:custGeom>
                <a:noFill/>
                <a:ln w="34925">
                  <a:solidFill>
                    <a:srgbClr val="3182F6"/>
                  </a:solidFill>
                </a:ln>
              </p:spPr>
            </p:sp>
            <p:sp>
              <p:nvSpPr>
                <p:cNvPr id="30" name="Freeform 30"/>
                <p:cNvSpPr/>
                <p:nvPr/>
              </p:nvSpPr>
              <p:spPr>
                <a:xfrm>
                  <a:off x="6096000" y="3044825"/>
                  <a:ext cx="9525" cy="3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34925">
                      <a:moveTo>
                        <a:pt x="0" y="0"/>
                      </a:moveTo>
                      <a:lnTo>
                        <a:pt x="0" y="34925"/>
                      </a:lnTo>
                    </a:path>
                  </a:pathLst>
                </a:custGeom>
                <a:noFill/>
                <a:ln w="34925">
                  <a:solidFill>
                    <a:srgbClr val="3182F6"/>
                  </a:solidFill>
                </a:ln>
              </p:spPr>
            </p:sp>
            <p:sp>
              <p:nvSpPr>
                <p:cNvPr id="31" name="Freeform 31"/>
                <p:cNvSpPr/>
                <p:nvPr/>
              </p:nvSpPr>
              <p:spPr>
                <a:xfrm>
                  <a:off x="6043612" y="3219450"/>
                  <a:ext cx="9525" cy="157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57162">
                      <a:moveTo>
                        <a:pt x="0" y="0"/>
                      </a:moveTo>
                      <a:lnTo>
                        <a:pt x="0" y="157162"/>
                      </a:lnTo>
                    </a:path>
                  </a:pathLst>
                </a:custGeom>
                <a:noFill/>
                <a:ln w="34925">
                  <a:solidFill>
                    <a:srgbClr val="3182F6"/>
                  </a:solidFill>
                </a:ln>
              </p:spPr>
            </p:sp>
            <p:sp>
              <p:nvSpPr>
                <p:cNvPr id="32" name="Freeform 32"/>
                <p:cNvSpPr/>
                <p:nvPr/>
              </p:nvSpPr>
              <p:spPr>
                <a:xfrm>
                  <a:off x="6148387" y="3219450"/>
                  <a:ext cx="9525" cy="157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57162">
                      <a:moveTo>
                        <a:pt x="0" y="0"/>
                      </a:moveTo>
                      <a:lnTo>
                        <a:pt x="0" y="157162"/>
                      </a:lnTo>
                    </a:path>
                  </a:pathLst>
                </a:custGeom>
                <a:noFill/>
                <a:ln w="34925">
                  <a:solidFill>
                    <a:srgbClr val="3182F6"/>
                  </a:solidFill>
                </a:ln>
              </p:spPr>
            </p:sp>
            <p:sp>
              <p:nvSpPr>
                <p:cNvPr id="33" name="Freeform 33"/>
                <p:cNvSpPr/>
                <p:nvPr/>
              </p:nvSpPr>
              <p:spPr>
                <a:xfrm>
                  <a:off x="5973762" y="3254375"/>
                  <a:ext cx="69850" cy="3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50" h="34925">
                      <a:moveTo>
                        <a:pt x="0" y="34925"/>
                      </a:moveTo>
                      <a:lnTo>
                        <a:pt x="69850" y="0"/>
                      </a:lnTo>
                    </a:path>
                  </a:pathLst>
                </a:custGeom>
                <a:noFill/>
                <a:ln w="34925">
                  <a:solidFill>
                    <a:srgbClr val="3182F6"/>
                  </a:solidFill>
                </a:ln>
              </p:spPr>
            </p:sp>
            <p:sp>
              <p:nvSpPr>
                <p:cNvPr id="34" name="Freeform 34"/>
                <p:cNvSpPr/>
                <p:nvPr/>
              </p:nvSpPr>
              <p:spPr>
                <a:xfrm>
                  <a:off x="6148387" y="3254375"/>
                  <a:ext cx="69850" cy="3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50" h="34925">
                      <a:moveTo>
                        <a:pt x="0" y="0"/>
                      </a:moveTo>
                      <a:lnTo>
                        <a:pt x="69850" y="34925"/>
                      </a:lnTo>
                    </a:path>
                  </a:pathLst>
                </a:custGeom>
                <a:noFill/>
                <a:ln w="34925">
                  <a:solidFill>
                    <a:srgbClr val="3182F6"/>
                  </a:solidFill>
                </a:ln>
              </p:spPr>
            </p:sp>
            <p:sp>
              <p:nvSpPr>
                <p:cNvPr id="35" name="Freeform 35"/>
                <p:cNvSpPr/>
                <p:nvPr/>
              </p:nvSpPr>
              <p:spPr>
                <a:xfrm>
                  <a:off x="6043612" y="3324224"/>
                  <a:ext cx="10477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9525">
                      <a:moveTo>
                        <a:pt x="0" y="0"/>
                      </a:moveTo>
                      <a:lnTo>
                        <a:pt x="104775" y="0"/>
                      </a:lnTo>
                    </a:path>
                  </a:pathLst>
                </a:custGeom>
                <a:noFill/>
                <a:ln w="34925">
                  <a:solidFill>
                    <a:srgbClr val="3182F6"/>
                  </a:solidFill>
                </a:ln>
              </p:spPr>
            </p:sp>
            <p:sp>
              <p:nvSpPr>
                <p:cNvPr id="36" name="Freeform 36"/>
                <p:cNvSpPr/>
                <p:nvPr/>
              </p:nvSpPr>
              <p:spPr>
                <a:xfrm>
                  <a:off x="6061075" y="314960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75"/>
                      </a:lnTo>
                    </a:path>
                  </a:pathLst>
                </a:custGeom>
                <a:noFill/>
                <a:ln w="34925">
                  <a:solidFill>
                    <a:srgbClr val="3182F6"/>
                  </a:solidFill>
                </a:ln>
              </p:spPr>
            </p:sp>
            <p:sp>
              <p:nvSpPr>
                <p:cNvPr id="37" name="Freeform 37"/>
                <p:cNvSpPr/>
                <p:nvPr/>
              </p:nvSpPr>
              <p:spPr>
                <a:xfrm>
                  <a:off x="6130925" y="314960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75"/>
                      </a:lnTo>
                    </a:path>
                  </a:pathLst>
                </a:custGeom>
                <a:noFill/>
                <a:ln w="34925">
                  <a:solidFill>
                    <a:srgbClr val="3182F6"/>
                  </a:solidFill>
                </a:ln>
              </p:spPr>
            </p:sp>
          </p:grpSp>
          <p:sp>
            <p:nvSpPr>
              <p:cNvPr id="39" name="TextBox 39"/>
              <p:cNvSpPr txBox="1"/>
              <p:nvPr/>
            </p:nvSpPr>
            <p:spPr>
              <a:xfrm>
                <a:off x="5586175" y="3822382"/>
                <a:ext cx="101964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원인 설명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5307673" y="4159568"/>
                <a:ext cx="157665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아직 수정하지 않기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7651008" y="2857500"/>
              <a:ext cx="1614384" cy="1566101"/>
              <a:chOff x="7651008" y="2857500"/>
              <a:chExt cx="1614384" cy="1566101"/>
            </a:xfrm>
          </p:grpSpPr>
          <p:sp>
            <p:nvSpPr>
              <p:cNvPr id="42" name="Ellipse 42"/>
              <p:cNvSpPr/>
              <p:nvPr/>
            </p:nvSpPr>
            <p:spPr>
              <a:xfrm>
                <a:off x="8096250" y="2857500"/>
                <a:ext cx="723900" cy="7239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grpSp>
            <p:nvGrpSpPr>
              <p:cNvPr id="47" name="Group 47"/>
              <p:cNvGrpSpPr/>
              <p:nvPr/>
            </p:nvGrpSpPr>
            <p:grpSpPr>
              <a:xfrm>
                <a:off x="8335962" y="3079750"/>
                <a:ext cx="261938" cy="296862"/>
                <a:chOff x="8335962" y="3079750"/>
                <a:chExt cx="261938" cy="296862"/>
              </a:xfrm>
            </p:grpSpPr>
            <p:sp>
              <p:nvSpPr>
                <p:cNvPr id="43" name="Freeform 43"/>
                <p:cNvSpPr/>
                <p:nvPr/>
              </p:nvSpPr>
              <p:spPr>
                <a:xfrm>
                  <a:off x="8335962" y="3079750"/>
                  <a:ext cx="209550" cy="279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550" h="279399">
                      <a:moveTo>
                        <a:pt x="80589" y="279399"/>
                      </a:moveTo>
                      <a:lnTo>
                        <a:pt x="34925" y="279399"/>
                      </a:lnTo>
                      <a:cubicBezTo>
                        <a:pt x="15636" y="279399"/>
                        <a:pt x="0" y="263763"/>
                        <a:pt x="0" y="244475"/>
                      </a:cubicBezTo>
                      <a:lnTo>
                        <a:pt x="0" y="34925"/>
                      </a:lnTo>
                      <a:cubicBezTo>
                        <a:pt x="0" y="15636"/>
                        <a:pt x="15636" y="0"/>
                        <a:pt x="34925" y="0"/>
                      </a:cubicBezTo>
                      <a:lnTo>
                        <a:pt x="174625" y="0"/>
                      </a:lnTo>
                      <a:cubicBezTo>
                        <a:pt x="193913" y="0"/>
                        <a:pt x="209550" y="15636"/>
                        <a:pt x="209550" y="34925"/>
                      </a:cubicBezTo>
                      <a:lnTo>
                        <a:pt x="209550" y="174625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  <p:sp>
              <p:nvSpPr>
                <p:cNvPr id="44" name="Freeform 44"/>
                <p:cNvSpPr/>
                <p:nvPr/>
              </p:nvSpPr>
              <p:spPr>
                <a:xfrm>
                  <a:off x="8493125" y="3306762"/>
                  <a:ext cx="104775" cy="6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69850">
                      <a:moveTo>
                        <a:pt x="0" y="34925"/>
                      </a:moveTo>
                      <a:lnTo>
                        <a:pt x="34925" y="69850"/>
                      </a:lnTo>
                      <a:lnTo>
                        <a:pt x="104775" y="0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  <p:sp>
              <p:nvSpPr>
                <p:cNvPr id="45" name="Freeform 45"/>
                <p:cNvSpPr/>
                <p:nvPr/>
              </p:nvSpPr>
              <p:spPr>
                <a:xfrm>
                  <a:off x="8405812" y="3149600"/>
                  <a:ext cx="698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50" h="9525">
                      <a:moveTo>
                        <a:pt x="0" y="0"/>
                      </a:moveTo>
                      <a:lnTo>
                        <a:pt x="69850" y="0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  <p:sp>
              <p:nvSpPr>
                <p:cNvPr id="46" name="Freeform 46"/>
                <p:cNvSpPr/>
                <p:nvPr/>
              </p:nvSpPr>
              <p:spPr>
                <a:xfrm>
                  <a:off x="8405812" y="3219450"/>
                  <a:ext cx="349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25" h="9525">
                      <a:moveTo>
                        <a:pt x="0" y="0"/>
                      </a:moveTo>
                      <a:lnTo>
                        <a:pt x="34925" y="0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</p:grpSp>
          <p:sp>
            <p:nvSpPr>
              <p:cNvPr id="48" name="TextBox 48"/>
              <p:cNvSpPr txBox="1"/>
              <p:nvPr/>
            </p:nvSpPr>
            <p:spPr>
              <a:xfrm>
                <a:off x="7651008" y="3822382"/>
                <a:ext cx="161438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파일 확인·승인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851610" y="415956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정상 부분 유지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10048193" y="2857500"/>
              <a:ext cx="1544415" cy="1566101"/>
              <a:chOff x="10048193" y="2857500"/>
              <a:chExt cx="1544415" cy="1566101"/>
            </a:xfrm>
          </p:grpSpPr>
          <p:sp>
            <p:nvSpPr>
              <p:cNvPr id="51" name="Ellipse 51"/>
              <p:cNvSpPr/>
              <p:nvPr/>
            </p:nvSpPr>
            <p:spPr>
              <a:xfrm>
                <a:off x="10458450" y="2857500"/>
                <a:ext cx="723900" cy="72390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grpSp>
            <p:nvGrpSpPr>
              <p:cNvPr id="54" name="Group 54"/>
              <p:cNvGrpSpPr/>
              <p:nvPr/>
            </p:nvGrpSpPr>
            <p:grpSpPr>
              <a:xfrm>
                <a:off x="10663237" y="3062287"/>
                <a:ext cx="314324" cy="314324"/>
                <a:chOff x="10663237" y="3062287"/>
                <a:chExt cx="314324" cy="314324"/>
              </a:xfrm>
            </p:grpSpPr>
            <p:sp>
              <p:nvSpPr>
                <p:cNvPr id="52" name="Freeform 52"/>
                <p:cNvSpPr/>
                <p:nvPr/>
              </p:nvSpPr>
              <p:spPr>
                <a:xfrm>
                  <a:off x="10663237" y="3062287"/>
                  <a:ext cx="314324" cy="3143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324" h="314324">
                      <a:moveTo>
                        <a:pt x="0" y="157162"/>
                      </a:moveTo>
                      <a:cubicBezTo>
                        <a:pt x="0" y="243961"/>
                        <a:pt x="70364" y="314324"/>
                        <a:pt x="157162" y="314324"/>
                      </a:cubicBezTo>
                      <a:cubicBezTo>
                        <a:pt x="243961" y="314324"/>
                        <a:pt x="314324" y="243961"/>
                        <a:pt x="314324" y="157162"/>
                      </a:cubicBezTo>
                      <a:cubicBezTo>
                        <a:pt x="314324" y="70364"/>
                        <a:pt x="243961" y="0"/>
                        <a:pt x="157162" y="0"/>
                      </a:cubicBezTo>
                      <a:cubicBezTo>
                        <a:pt x="70364" y="0"/>
                        <a:pt x="0" y="70364"/>
                        <a:pt x="0" y="157162"/>
                      </a:cubicBez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  <p:sp>
              <p:nvSpPr>
                <p:cNvPr id="53" name="Freeform 53"/>
                <p:cNvSpPr/>
                <p:nvPr/>
              </p:nvSpPr>
              <p:spPr>
                <a:xfrm>
                  <a:off x="10768012" y="3184525"/>
                  <a:ext cx="104775" cy="6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69850">
                      <a:moveTo>
                        <a:pt x="0" y="34925"/>
                      </a:moveTo>
                      <a:lnTo>
                        <a:pt x="34925" y="69850"/>
                      </a:lnTo>
                      <a:lnTo>
                        <a:pt x="104775" y="0"/>
                      </a:lnTo>
                    </a:path>
                  </a:pathLst>
                </a:custGeom>
                <a:noFill/>
                <a:ln w="34925">
                  <a:solidFill>
                    <a:srgbClr val="FFFFFF"/>
                  </a:solidFill>
                </a:ln>
              </p:spPr>
            </p:sp>
          </p:grpSp>
          <p:sp>
            <p:nvSpPr>
              <p:cNvPr id="55" name="TextBox 55"/>
              <p:cNvSpPr txBox="1"/>
              <p:nvPr/>
            </p:nvSpPr>
            <p:spPr>
              <a:xfrm>
                <a:off x="10048193" y="3822382"/>
                <a:ext cx="154441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재실행·재검증</a:t>
                </a:r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10241070" y="4159568"/>
                <a:ext cx="115865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수치까지 확인</a:t>
                </a:r>
              </a:p>
            </p:txBody>
          </p:sp>
        </p:grpSp>
      </p:grpSp>
      <p:grpSp>
        <p:nvGrpSpPr>
          <p:cNvPr id="62" name="Group 62"/>
          <p:cNvGrpSpPr/>
          <p:nvPr/>
        </p:nvGrpSpPr>
        <p:grpSpPr>
          <a:xfrm>
            <a:off x="914400" y="4914900"/>
            <a:ext cx="10363200" cy="971550"/>
            <a:chOff x="914400" y="4914900"/>
            <a:chExt cx="10363200" cy="971550"/>
          </a:xfrm>
        </p:grpSpPr>
        <p:sp>
          <p:nvSpPr>
            <p:cNvPr id="59" name="Rectangle 59"/>
            <p:cNvSpPr/>
            <p:nvPr/>
          </p:nvSpPr>
          <p:spPr>
            <a:xfrm>
              <a:off x="914400" y="4914900"/>
              <a:ext cx="10363200" cy="971550"/>
            </a:xfrm>
            <a:prstGeom prst="roundRect">
              <a:avLst>
                <a:gd name="adj" fmla="val 13725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1211580" y="5133975"/>
              <a:ext cx="586111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바로 덮어쓰지 말고 오류 원인과 바꿀 파일을 먼저 설명해주세요.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1211580" y="5457825"/>
              <a:ext cx="596207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3182F6"/>
                  </a:solidFill>
                  <a:latin typeface="Consolas"/>
                  <a:ea typeface="Microsoft YaHei"/>
                  <a:cs typeface="Consolas"/>
                </a:rPr>
                <a:t>정상 카드·차트·필터는 유지하고 가장 작은 수정만 제안해주세요.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63" name="TextBox 63"/>
            <p:cNvSpPr txBox="1"/>
            <p:nvPr/>
          </p:nvSpPr>
          <p:spPr>
            <a:xfrm>
              <a:off x="527304" y="6423660"/>
              <a:ext cx="37923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수정 후 원자료·카드·차트·필터를 다시 비교합니다.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099584" cy="1222057"/>
            <a:chOff x="517398" y="384810"/>
            <a:chExt cx="8099584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2928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저장과 공개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79148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첫 정상 실행 버전을 Git에 남기기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0950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정상 버전은 다음 수정이 나빠졌을 때 돌아갈 기준점입니다.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714500" y="2971800"/>
            <a:ext cx="8763000" cy="1872234"/>
            <a:chOff x="1714500" y="2971800"/>
            <a:chExt cx="8763000" cy="1872234"/>
          </a:xfrm>
        </p:grpSpPr>
        <p:sp>
          <p:nvSpPr>
            <p:cNvPr id="6" name="Line 6"/>
            <p:cNvSpPr/>
            <p:nvPr/>
          </p:nvSpPr>
          <p:spPr>
            <a:xfrm>
              <a:off x="1714500" y="3657600"/>
              <a:ext cx="8763000" cy="9525"/>
            </a:xfrm>
            <a:custGeom>
              <a:avLst/>
              <a:gdLst/>
              <a:ahLst/>
              <a:cxnLst/>
              <a:rect l="l" t="t" r="r" b="b"/>
              <a:pathLst>
                <a:path w="8763000" h="9525">
                  <a:moveTo>
                    <a:pt x="0" y="0"/>
                  </a:moveTo>
                  <a:lnTo>
                    <a:pt x="8763000" y="0"/>
                  </a:lnTo>
                </a:path>
              </a:pathLst>
            </a:custGeom>
            <a:noFill/>
            <a:ln w="57150" cap="rnd">
              <a:solidFill>
                <a:srgbClr val="E5E8EB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2171700" y="2971800"/>
              <a:ext cx="1371600" cy="13716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2641600" y="3441700"/>
              <a:ext cx="431799" cy="431799"/>
              <a:chOff x="2641600" y="3441700"/>
              <a:chExt cx="431799" cy="43179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2641600" y="3549650"/>
                <a:ext cx="431799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31799" h="9525">
                    <a:moveTo>
                      <a:pt x="0" y="0"/>
                    </a:moveTo>
                    <a:lnTo>
                      <a:pt x="431799" y="0"/>
                    </a:lnTo>
                  </a:path>
                </a:pathLst>
              </a:custGeom>
              <a:noFill/>
              <a:ln w="53975">
                <a:solidFill>
                  <a:srgbClr val="3182F6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2641600" y="3441700"/>
                <a:ext cx="431799" cy="431799"/>
              </a:xfrm>
              <a:custGeom>
                <a:avLst/>
                <a:gdLst/>
                <a:ahLst/>
                <a:cxnLst/>
                <a:rect l="l" t="t" r="r" b="b"/>
                <a:pathLst>
                  <a:path w="431799" h="431799">
                    <a:moveTo>
                      <a:pt x="0" y="53975"/>
                    </a:moveTo>
                    <a:cubicBezTo>
                      <a:pt x="0" y="24165"/>
                      <a:pt x="24165" y="0"/>
                      <a:pt x="53975" y="0"/>
                    </a:cubicBezTo>
                    <a:lnTo>
                      <a:pt x="377825" y="0"/>
                    </a:lnTo>
                    <a:cubicBezTo>
                      <a:pt x="407634" y="0"/>
                      <a:pt x="431799" y="24165"/>
                      <a:pt x="431799" y="53975"/>
                    </a:cubicBezTo>
                    <a:lnTo>
                      <a:pt x="431799" y="377825"/>
                    </a:lnTo>
                    <a:cubicBezTo>
                      <a:pt x="431799" y="407634"/>
                      <a:pt x="407634" y="431799"/>
                      <a:pt x="377825" y="431799"/>
                    </a:cubicBezTo>
                    <a:lnTo>
                      <a:pt x="53975" y="431799"/>
                    </a:lnTo>
                    <a:cubicBezTo>
                      <a:pt x="24165" y="431799"/>
                      <a:pt x="0" y="407634"/>
                      <a:pt x="0" y="377825"/>
                    </a:cubicBezTo>
                    <a:lnTo>
                      <a:pt x="0" y="53975"/>
                    </a:lnTo>
                  </a:path>
                </a:pathLst>
              </a:custGeom>
              <a:noFill/>
              <a:ln w="53975">
                <a:solidFill>
                  <a:srgbClr val="3182F6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2749550" y="3441700"/>
                <a:ext cx="9525" cy="1079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7950">
                    <a:moveTo>
                      <a:pt x="0" y="0"/>
                    </a:moveTo>
                    <a:lnTo>
                      <a:pt x="0" y="107950"/>
                    </a:lnTo>
                  </a:path>
                </a:pathLst>
              </a:custGeom>
              <a:noFill/>
              <a:ln w="53975">
                <a:solidFill>
                  <a:srgbClr val="3182F6"/>
                </a:solidFill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2301328" y="4491990"/>
              <a:ext cx="11123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정상 실행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5410200" y="2971800"/>
              <a:ext cx="1371600" cy="13716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5853112" y="3414712"/>
              <a:ext cx="485774" cy="485774"/>
              <a:chOff x="5853112" y="3414712"/>
              <a:chExt cx="485774" cy="48577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5853112" y="3414712"/>
                <a:ext cx="485774" cy="485774"/>
              </a:xfrm>
              <a:custGeom>
                <a:avLst/>
                <a:gdLst/>
                <a:ahLst/>
                <a:cxnLst/>
                <a:rect l="l" t="t" r="r" b="b"/>
                <a:pathLst>
                  <a:path w="485774" h="485774">
                    <a:moveTo>
                      <a:pt x="0" y="242887"/>
                    </a:moveTo>
                    <a:cubicBezTo>
                      <a:pt x="0" y="377030"/>
                      <a:pt x="108744" y="485774"/>
                      <a:pt x="242887" y="485774"/>
                    </a:cubicBezTo>
                    <a:cubicBezTo>
                      <a:pt x="377030" y="485774"/>
                      <a:pt x="485774" y="377030"/>
                      <a:pt x="485774" y="242887"/>
                    </a:cubicBezTo>
                    <a:cubicBezTo>
                      <a:pt x="485774" y="108744"/>
                      <a:pt x="377030" y="0"/>
                      <a:pt x="242887" y="0"/>
                    </a:cubicBezTo>
                    <a:cubicBezTo>
                      <a:pt x="108744" y="0"/>
                      <a:pt x="0" y="108744"/>
                      <a:pt x="0" y="242887"/>
                    </a:cubicBezTo>
                  </a:path>
                </a:pathLst>
              </a:custGeom>
              <a:noFill/>
              <a:ln w="53975">
                <a:solidFill>
                  <a:srgbClr val="FFFFFF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6015037" y="3603625"/>
                <a:ext cx="161925" cy="107950"/>
              </a:xfrm>
              <a:custGeom>
                <a:avLst/>
                <a:gdLst/>
                <a:ahLst/>
                <a:cxnLst/>
                <a:rect l="l" t="t" r="r" b="b"/>
                <a:pathLst>
                  <a:path w="161925" h="107950">
                    <a:moveTo>
                      <a:pt x="0" y="53975"/>
                    </a:moveTo>
                    <a:lnTo>
                      <a:pt x="53975" y="107950"/>
                    </a:lnTo>
                    <a:lnTo>
                      <a:pt x="161925" y="0"/>
                    </a:lnTo>
                  </a:path>
                </a:pathLst>
              </a:custGeom>
              <a:noFill/>
              <a:ln w="53975">
                <a:solidFill>
                  <a:srgbClr val="FFFFFF"/>
                </a:solidFill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5647961" y="4491990"/>
              <a:ext cx="8960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commit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8648700" y="2971800"/>
              <a:ext cx="1371600" cy="137160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9118600" y="3431287"/>
              <a:ext cx="431799" cy="452625"/>
              <a:chOff x="9118600" y="3431287"/>
              <a:chExt cx="431799" cy="45262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9118600" y="3431287"/>
                <a:ext cx="431799" cy="199325"/>
              </a:xfrm>
              <a:custGeom>
                <a:avLst/>
                <a:gdLst/>
                <a:ahLst/>
                <a:cxnLst/>
                <a:rect l="l" t="t" r="r" b="b"/>
                <a:pathLst>
                  <a:path w="431799" h="199325">
                    <a:moveTo>
                      <a:pt x="431799" y="199325"/>
                    </a:moveTo>
                    <a:cubicBezTo>
                      <a:pt x="418232" y="101699"/>
                      <a:pt x="341010" y="25227"/>
                      <a:pt x="243256" y="12613"/>
                    </a:cubicBezTo>
                    <a:cubicBezTo>
                      <a:pt x="145502" y="0"/>
                      <a:pt x="51398" y="54365"/>
                      <a:pt x="13494" y="145350"/>
                    </a:cubicBezTo>
                    <a:moveTo>
                      <a:pt x="0" y="37400"/>
                    </a:moveTo>
                    <a:lnTo>
                      <a:pt x="0" y="145350"/>
                    </a:lnTo>
                    <a:lnTo>
                      <a:pt x="107950" y="145350"/>
                    </a:lnTo>
                  </a:path>
                </a:pathLst>
              </a:custGeom>
              <a:noFill/>
              <a:ln w="53975">
                <a:solidFill>
                  <a:srgbClr val="FFFFFF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9118600" y="3684587"/>
                <a:ext cx="431799" cy="199325"/>
              </a:xfrm>
              <a:custGeom>
                <a:avLst/>
                <a:gdLst/>
                <a:ahLst/>
                <a:cxnLst/>
                <a:rect l="l" t="t" r="r" b="b"/>
                <a:pathLst>
                  <a:path w="431799" h="199325">
                    <a:moveTo>
                      <a:pt x="0" y="0"/>
                    </a:moveTo>
                    <a:cubicBezTo>
                      <a:pt x="13567" y="97626"/>
                      <a:pt x="90789" y="174098"/>
                      <a:pt x="188543" y="186711"/>
                    </a:cubicBezTo>
                    <a:cubicBezTo>
                      <a:pt x="286297" y="199325"/>
                      <a:pt x="380402" y="144960"/>
                      <a:pt x="418306" y="53975"/>
                    </a:cubicBezTo>
                    <a:moveTo>
                      <a:pt x="431799" y="161925"/>
                    </a:moveTo>
                    <a:lnTo>
                      <a:pt x="431799" y="53975"/>
                    </a:lnTo>
                    <a:lnTo>
                      <a:pt x="323850" y="53975"/>
                    </a:lnTo>
                  </a:path>
                </a:pathLst>
              </a:custGeom>
              <a:noFill/>
              <a:ln w="53975">
                <a:solidFill>
                  <a:srgbClr val="FFFFFF"/>
                </a:solidFill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8651112" y="4491990"/>
              <a:ext cx="13667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돌아갈 기준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247900" y="5219700"/>
            <a:ext cx="7696200" cy="628650"/>
            <a:chOff x="2247900" y="5219700"/>
            <a:chExt cx="7696200" cy="628650"/>
          </a:xfrm>
        </p:grpSpPr>
        <p:sp>
          <p:nvSpPr>
            <p:cNvPr id="24" name="Rectangle 24"/>
            <p:cNvSpPr/>
            <p:nvPr/>
          </p:nvSpPr>
          <p:spPr>
            <a:xfrm>
              <a:off x="2247900" y="5219700"/>
              <a:ext cx="7696200" cy="628650"/>
            </a:xfrm>
            <a:prstGeom prst="roundRect">
              <a:avLst>
                <a:gd name="adj" fmla="val 18182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2545080" y="5448300"/>
              <a:ext cx="45491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첫 정상 실행: KPI 4개·차트 2개·필터 검증 완료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27" name="TextBox 27"/>
            <p:cNvSpPr txBox="1"/>
            <p:nvPr/>
          </p:nvSpPr>
          <p:spPr>
            <a:xfrm>
              <a:off x="527304" y="6423660"/>
              <a:ext cx="36227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커밋하기 전에 변경 파일 목록을 직접 확인합니다.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601350" cy="1222057"/>
            <a:chOff x="517398" y="384810"/>
            <a:chExt cx="7601350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2928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저장과 공개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60135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공개 전 개인정보·비밀정보·경로 점검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3377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공개 전에 데이터·비밀·로컬 경로를 다시 검색합니다.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33400" y="1866900"/>
            <a:ext cx="5219700" cy="3638550"/>
            <a:chOff x="533400" y="1866900"/>
            <a:chExt cx="5219700" cy="3638550"/>
          </a:xfrm>
        </p:grpSpPr>
        <p:sp>
          <p:nvSpPr>
            <p:cNvPr id="6" name="Rectangle 6"/>
            <p:cNvSpPr/>
            <p:nvPr/>
          </p:nvSpPr>
          <p:spPr>
            <a:xfrm>
              <a:off x="533400" y="1866900"/>
              <a:ext cx="5219700" cy="3638550"/>
            </a:xfrm>
            <a:prstGeom prst="roundRect">
              <a:avLst>
                <a:gd name="adj" fmla="val 4188"/>
              </a:avLst>
            </a:prstGeom>
            <a:solidFill>
              <a:srgbClr val="FFFFFF"/>
            </a:solidFill>
            <a:ln w="19050">
              <a:solidFill>
                <a:srgbClr val="0EAD69"/>
              </a:solidFill>
            </a:ln>
          </p:spPr>
        </p:sp>
        <p:grpSp>
          <p:nvGrpSpPr>
            <p:cNvPr id="9" name="Group 9"/>
            <p:cNvGrpSpPr/>
            <p:nvPr/>
          </p:nvGrpSpPr>
          <p:grpSpPr>
            <a:xfrm>
              <a:off x="888206" y="2240756"/>
              <a:ext cx="300038" cy="300038"/>
              <a:chOff x="888206" y="2240756"/>
              <a:chExt cx="300038" cy="3000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888206" y="2240756"/>
                <a:ext cx="300038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300038">
                    <a:moveTo>
                      <a:pt x="0" y="150019"/>
                    </a:moveTo>
                    <a:cubicBezTo>
                      <a:pt x="0" y="232872"/>
                      <a:pt x="67166" y="300038"/>
                      <a:pt x="150019" y="300038"/>
                    </a:cubicBezTo>
                    <a:cubicBezTo>
                      <a:pt x="232872" y="300038"/>
                      <a:pt x="300038" y="232872"/>
                      <a:pt x="300038" y="150019"/>
                    </a:cubicBezTo>
                    <a:cubicBezTo>
                      <a:pt x="300038" y="67166"/>
                      <a:pt x="232872" y="0"/>
                      <a:pt x="150019" y="0"/>
                    </a:cubicBezTo>
                    <a:cubicBezTo>
                      <a:pt x="67166" y="0"/>
                      <a:pt x="0" y="67166"/>
                      <a:pt x="0" y="150019"/>
                    </a:cubicBezTo>
                  </a:path>
                </a:pathLst>
              </a:custGeom>
              <a:noFill/>
              <a:ln w="33338">
                <a:solidFill>
                  <a:srgbClr val="0EAD69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988219" y="2357438"/>
                <a:ext cx="100012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66675">
                    <a:moveTo>
                      <a:pt x="0" y="33338"/>
                    </a:moveTo>
                    <a:lnTo>
                      <a:pt x="33338" y="66675"/>
                    </a:lnTo>
                    <a:lnTo>
                      <a:pt x="100012" y="0"/>
                    </a:lnTo>
                  </a:path>
                </a:pathLst>
              </a:custGeom>
              <a:noFill/>
              <a:ln w="33338">
                <a:solidFill>
                  <a:srgbClr val="0EAD69"/>
                </a:solidFill>
              </a:ln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826008" y="2788920"/>
              <a:ext cx="14831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공개 가능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9056" y="3368040"/>
              <a:ext cx="21022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교육용 합성 데이터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9056" y="3787140"/>
              <a:ext cx="24777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공개 발표값·공개 통계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056" y="4206240"/>
              <a:ext cx="26595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범위를 뭉친 비식별 수치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056" y="4625340"/>
              <a:ext cx="21022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프로젝트 상대 경로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31342" y="5073968"/>
              <a:ext cx="214003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0EAD69"/>
                  </a:solidFill>
                  <a:latin typeface="Pretendard"/>
                  <a:ea typeface="Pretendard"/>
                  <a:cs typeface="Pretendard"/>
                </a:rPr>
                <a:t>출처·단위·기간 확인 완료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096000" y="1866900"/>
            <a:ext cx="5562600" cy="3638550"/>
            <a:chOff x="6096000" y="1866900"/>
            <a:chExt cx="5562600" cy="3638550"/>
          </a:xfrm>
        </p:grpSpPr>
        <p:sp>
          <p:nvSpPr>
            <p:cNvPr id="17" name="Rectangle 17"/>
            <p:cNvSpPr/>
            <p:nvPr/>
          </p:nvSpPr>
          <p:spPr>
            <a:xfrm>
              <a:off x="6096000" y="1866900"/>
              <a:ext cx="5562600" cy="3638550"/>
            </a:xfrm>
            <a:prstGeom prst="roundRect">
              <a:avLst>
                <a:gd name="adj" fmla="val 4188"/>
              </a:avLst>
            </a:prstGeom>
            <a:solidFill>
              <a:srgbClr val="FFFFFF"/>
            </a:solidFill>
            <a:ln w="19050">
              <a:solidFill>
                <a:srgbClr val="F04452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6443865" y="2240756"/>
              <a:ext cx="313921" cy="300038"/>
              <a:chOff x="6443865" y="2240756"/>
              <a:chExt cx="313921" cy="300038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6443865" y="2240756"/>
                <a:ext cx="313921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313921" h="300038">
                    <a:moveTo>
                      <a:pt x="156960" y="0"/>
                    </a:moveTo>
                    <a:cubicBezTo>
                      <a:pt x="195896" y="34447"/>
                      <a:pt x="246713" y="52383"/>
                      <a:pt x="298645" y="50006"/>
                    </a:cubicBezTo>
                    <a:cubicBezTo>
                      <a:pt x="313921" y="101972"/>
                      <a:pt x="307470" y="157910"/>
                      <a:pt x="280766" y="205034"/>
                    </a:cubicBezTo>
                    <a:cubicBezTo>
                      <a:pt x="254062" y="252158"/>
                      <a:pt x="209390" y="286438"/>
                      <a:pt x="156960" y="300038"/>
                    </a:cubicBezTo>
                    <a:cubicBezTo>
                      <a:pt x="104531" y="286438"/>
                      <a:pt x="59858" y="252158"/>
                      <a:pt x="33155" y="205034"/>
                    </a:cubicBezTo>
                    <a:cubicBezTo>
                      <a:pt x="6451" y="157910"/>
                      <a:pt x="0" y="101972"/>
                      <a:pt x="15276" y="50006"/>
                    </a:cubicBezTo>
                    <a:cubicBezTo>
                      <a:pt x="67208" y="52383"/>
                      <a:pt x="118025" y="34447"/>
                      <a:pt x="156960" y="0"/>
                    </a:cubicBez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6584156" y="2357438"/>
                <a:ext cx="33338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33338" h="33338">
                    <a:moveTo>
                      <a:pt x="0" y="16669"/>
                    </a:moveTo>
                    <a:cubicBezTo>
                      <a:pt x="0" y="25875"/>
                      <a:pt x="7463" y="33338"/>
                      <a:pt x="16669" y="33338"/>
                    </a:cubicBezTo>
                    <a:cubicBezTo>
                      <a:pt x="25875" y="33338"/>
                      <a:pt x="33338" y="25875"/>
                      <a:pt x="33338" y="16669"/>
                    </a:cubicBezTo>
                    <a:cubicBezTo>
                      <a:pt x="33338" y="7463"/>
                      <a:pt x="25875" y="0"/>
                      <a:pt x="16669" y="0"/>
                    </a:cubicBezTo>
                    <a:cubicBezTo>
                      <a:pt x="7463" y="0"/>
                      <a:pt x="0" y="7463"/>
                      <a:pt x="0" y="16669"/>
                    </a:cubicBez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6600825" y="2390775"/>
                <a:ext cx="9525" cy="4167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1672">
                    <a:moveTo>
                      <a:pt x="0" y="0"/>
                    </a:moveTo>
                    <a:lnTo>
                      <a:pt x="0" y="41672"/>
                    </a:ln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6388608" y="2788920"/>
              <a:ext cx="14831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즉시 제외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391656" y="3368040"/>
              <a:ext cx="30835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이름·전화·이메일·고객번호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391656" y="3787140"/>
              <a:ext cx="31802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비밀번호·API 키·토큰·쿠키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391656" y="4206240"/>
              <a:ext cx="30957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원장·계약 단가·미공개 매출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391656" y="4625340"/>
              <a:ext cx="27928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사용자 홈 경로·사내 주소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393942" y="5073968"/>
              <a:ext cx="21763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F04452"/>
                  </a:solidFill>
                  <a:latin typeface="Pretendard"/>
                  <a:ea typeface="Pretendard"/>
                  <a:cs typeface="Pretendard"/>
                </a:rPr>
                <a:t>하나라도 남으면 게시 중단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25780" y="5743575"/>
            <a:ext cx="11138916" cy="914781"/>
            <a:chOff x="525780" y="5743575"/>
            <a:chExt cx="11138916" cy="914781"/>
          </a:xfrm>
        </p:grpSpPr>
        <p:sp>
          <p:nvSpPr>
            <p:cNvPr id="29" name="TextBox 29"/>
            <p:cNvSpPr txBox="1"/>
            <p:nvPr/>
          </p:nvSpPr>
          <p:spPr>
            <a:xfrm>
              <a:off x="525780" y="5743575"/>
              <a:ext cx="612743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검색어 · password · token · key · /Users/ · 고객명 · 미공개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27304" y="6423660"/>
              <a:ext cx="42688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저장소는 공개 원본이므로 파일 목록까지 다시 확인합니다.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402925" cy="1222057"/>
            <a:chOff x="517398" y="384810"/>
            <a:chExt cx="7402925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2928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저장과 공개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5906858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GitHub 저장소에 파일 올리기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39835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원격 저장소에 보이는 파일이 실제 배포의 원본입니다.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86901" y="2800350"/>
            <a:ext cx="9859089" cy="1909001"/>
            <a:chOff x="1186901" y="2800350"/>
            <a:chExt cx="9859089" cy="1909001"/>
          </a:xfrm>
        </p:grpSpPr>
        <p:sp>
          <p:nvSpPr>
            <p:cNvPr id="6" name="Line 6"/>
            <p:cNvSpPr/>
            <p:nvPr/>
          </p:nvSpPr>
          <p:spPr>
            <a:xfrm>
              <a:off x="1752600" y="3352800"/>
              <a:ext cx="8686800" cy="9525"/>
            </a:xfrm>
            <a:custGeom>
              <a:avLst/>
              <a:gdLst/>
              <a:ahLst/>
              <a:cxnLst/>
              <a:rect l="l" t="t" r="r" b="b"/>
              <a:pathLst>
                <a:path w="8686800" h="9525">
                  <a:moveTo>
                    <a:pt x="0" y="0"/>
                  </a:moveTo>
                  <a:lnTo>
                    <a:pt x="8686800" y="0"/>
                  </a:lnTo>
                </a:path>
              </a:pathLst>
            </a:custGeom>
            <a:noFill/>
            <a:ln w="38100">
              <a:solidFill>
                <a:srgbClr val="E5E8EB"/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1186901" y="2800350"/>
              <a:ext cx="1131399" cy="1909001"/>
              <a:chOff x="1186901" y="2800350"/>
              <a:chExt cx="1131399" cy="1909001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1200150" y="2800350"/>
                <a:ext cx="1104900" cy="11049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552575" y="3175000"/>
                <a:ext cx="400049" cy="333375"/>
              </a:xfrm>
              <a:custGeom>
                <a:avLst/>
                <a:gdLst/>
                <a:ahLst/>
                <a:cxnLst/>
                <a:rect l="l" t="t" r="r" b="b"/>
                <a:pathLst>
                  <a:path w="400049" h="333375">
                    <a:moveTo>
                      <a:pt x="44450" y="0"/>
                    </a:moveTo>
                    <a:lnTo>
                      <a:pt x="133350" y="0"/>
                    </a:lnTo>
                    <a:lnTo>
                      <a:pt x="200025" y="66675"/>
                    </a:lnTo>
                    <a:lnTo>
                      <a:pt x="355599" y="66675"/>
                    </a:lnTo>
                    <a:cubicBezTo>
                      <a:pt x="380149" y="66675"/>
                      <a:pt x="400049" y="86576"/>
                      <a:pt x="400049" y="111125"/>
                    </a:cubicBezTo>
                    <a:lnTo>
                      <a:pt x="400049" y="288925"/>
                    </a:lnTo>
                    <a:cubicBezTo>
                      <a:pt x="400049" y="313474"/>
                      <a:pt x="380149" y="333375"/>
                      <a:pt x="355599" y="333375"/>
                    </a:cubicBezTo>
                    <a:lnTo>
                      <a:pt x="44450" y="333375"/>
                    </a:lnTo>
                    <a:cubicBezTo>
                      <a:pt x="19901" y="333375"/>
                      <a:pt x="0" y="313474"/>
                      <a:pt x="0" y="288925"/>
                    </a:cubicBezTo>
                    <a:lnTo>
                      <a:pt x="0" y="44450"/>
                    </a:lnTo>
                    <a:cubicBezTo>
                      <a:pt x="0" y="19901"/>
                      <a:pt x="19901" y="0"/>
                      <a:pt x="44450" y="0"/>
                    </a:cubicBezTo>
                  </a:path>
                </a:pathLst>
              </a:custGeom>
              <a:noFill/>
              <a:ln w="44450">
                <a:solidFill>
                  <a:srgbClr val="3182F6"/>
                </a:solidFill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1242775" y="4108132"/>
                <a:ext cx="101964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전용 폴더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186901" y="4445318"/>
                <a:ext cx="113139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4개 핵심 파일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095750" y="2800350"/>
              <a:ext cx="1104900" cy="1909001"/>
              <a:chOff x="4095750" y="2800350"/>
              <a:chExt cx="1104900" cy="1909001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4095750" y="2800350"/>
                <a:ext cx="1104900" cy="11049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E5E8EB"/>
                </a:solidFill>
              </a:ln>
            </p:spPr>
          </p:sp>
          <p:grpSp>
            <p:nvGrpSpPr>
              <p:cNvPr id="17" name="Group 17"/>
              <p:cNvGrpSpPr/>
              <p:nvPr/>
            </p:nvGrpSpPr>
            <p:grpSpPr>
              <a:xfrm>
                <a:off x="4492625" y="3175000"/>
                <a:ext cx="333375" cy="377824"/>
                <a:chOff x="4492625" y="3175000"/>
                <a:chExt cx="333375" cy="377824"/>
              </a:xfrm>
            </p:grpSpPr>
            <p:sp>
              <p:nvSpPr>
                <p:cNvPr id="13" name="Freeform 13"/>
                <p:cNvSpPr/>
                <p:nvPr/>
              </p:nvSpPr>
              <p:spPr>
                <a:xfrm>
                  <a:off x="4492625" y="3175000"/>
                  <a:ext cx="266700" cy="355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700" h="355599">
                      <a:moveTo>
                        <a:pt x="102568" y="355599"/>
                      </a:moveTo>
                      <a:lnTo>
                        <a:pt x="44450" y="355599"/>
                      </a:lnTo>
                      <a:cubicBezTo>
                        <a:pt x="19901" y="355599"/>
                        <a:pt x="0" y="335699"/>
                        <a:pt x="0" y="311150"/>
                      </a:cubicBezTo>
                      <a:lnTo>
                        <a:pt x="0" y="44450"/>
                      </a:lnTo>
                      <a:cubicBezTo>
                        <a:pt x="0" y="19901"/>
                        <a:pt x="19901" y="0"/>
                        <a:pt x="44450" y="0"/>
                      </a:cubicBezTo>
                      <a:lnTo>
                        <a:pt x="222250" y="0"/>
                      </a:lnTo>
                      <a:cubicBezTo>
                        <a:pt x="246799" y="0"/>
                        <a:pt x="266700" y="19901"/>
                        <a:pt x="266700" y="44450"/>
                      </a:cubicBezTo>
                      <a:lnTo>
                        <a:pt x="266700" y="222250"/>
                      </a:lnTo>
                    </a:path>
                  </a:pathLst>
                </a:custGeom>
                <a:noFill/>
                <a:ln w="44450">
                  <a:solidFill>
                    <a:srgbClr val="191F28"/>
                  </a:solidFill>
                </a:ln>
              </p:spPr>
            </p:sp>
            <p:sp>
              <p:nvSpPr>
                <p:cNvPr id="14" name="Freeform 14"/>
                <p:cNvSpPr/>
                <p:nvPr/>
              </p:nvSpPr>
              <p:spPr>
                <a:xfrm>
                  <a:off x="4692650" y="3463924"/>
                  <a:ext cx="133350" cy="88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350" h="88900">
                      <a:moveTo>
                        <a:pt x="0" y="44450"/>
                      </a:moveTo>
                      <a:lnTo>
                        <a:pt x="44450" y="88900"/>
                      </a:lnTo>
                      <a:lnTo>
                        <a:pt x="133350" y="0"/>
                      </a:lnTo>
                    </a:path>
                  </a:pathLst>
                </a:custGeom>
                <a:noFill/>
                <a:ln w="44450">
                  <a:solidFill>
                    <a:srgbClr val="191F28"/>
                  </a:solidFill>
                </a:ln>
              </p:spPr>
            </p:sp>
            <p:sp>
              <p:nvSpPr>
                <p:cNvPr id="15" name="Freeform 15"/>
                <p:cNvSpPr/>
                <p:nvPr/>
              </p:nvSpPr>
              <p:spPr>
                <a:xfrm>
                  <a:off x="4581525" y="3263900"/>
                  <a:ext cx="889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900" h="9525">
                      <a:moveTo>
                        <a:pt x="0" y="0"/>
                      </a:moveTo>
                      <a:lnTo>
                        <a:pt x="88900" y="0"/>
                      </a:lnTo>
                    </a:path>
                  </a:pathLst>
                </a:custGeom>
                <a:noFill/>
                <a:ln w="44450">
                  <a:solidFill>
                    <a:srgbClr val="191F28"/>
                  </a:solidFill>
                </a:ln>
              </p:spPr>
            </p:sp>
            <p:sp>
              <p:nvSpPr>
                <p:cNvPr id="16" name="Freeform 16"/>
                <p:cNvSpPr/>
                <p:nvPr/>
              </p:nvSpPr>
              <p:spPr>
                <a:xfrm>
                  <a:off x="4581525" y="3352800"/>
                  <a:ext cx="444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50" h="9525">
                      <a:moveTo>
                        <a:pt x="0" y="0"/>
                      </a:moveTo>
                      <a:lnTo>
                        <a:pt x="44450" y="0"/>
                      </a:lnTo>
                    </a:path>
                  </a:pathLst>
                </a:custGeom>
                <a:noFill/>
                <a:ln w="44450">
                  <a:solidFill>
                    <a:srgbClr val="191F28"/>
                  </a:solidFill>
                </a:ln>
              </p:spPr>
            </p:sp>
          </p:grpSp>
          <p:sp>
            <p:nvSpPr>
              <p:cNvPr id="18" name="TextBox 18"/>
              <p:cNvSpPr txBox="1"/>
              <p:nvPr/>
            </p:nvSpPr>
            <p:spPr>
              <a:xfrm>
                <a:off x="4138375" y="4108132"/>
                <a:ext cx="101964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파일 확인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4109761" y="4445318"/>
                <a:ext cx="107687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비밀정보 0건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742439" y="2800350"/>
              <a:ext cx="1602722" cy="1909001"/>
              <a:chOff x="6742439" y="2800350"/>
              <a:chExt cx="1602722" cy="1909001"/>
            </a:xfrm>
          </p:grpSpPr>
          <p:sp>
            <p:nvSpPr>
              <p:cNvPr id="21" name="Ellipse 21"/>
              <p:cNvSpPr/>
              <p:nvPr/>
            </p:nvSpPr>
            <p:spPr>
              <a:xfrm>
                <a:off x="6991350" y="2800350"/>
                <a:ext cx="1104900" cy="11049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grpSp>
            <p:nvGrpSpPr>
              <p:cNvPr id="25" name="Group 25"/>
              <p:cNvGrpSpPr/>
              <p:nvPr/>
            </p:nvGrpSpPr>
            <p:grpSpPr>
              <a:xfrm>
                <a:off x="7328116" y="3186062"/>
                <a:ext cx="449045" cy="366763"/>
                <a:chOff x="7328116" y="3186062"/>
                <a:chExt cx="449045" cy="366763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7328116" y="3186062"/>
                  <a:ext cx="449045" cy="3000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045" h="300088">
                      <a:moveTo>
                        <a:pt x="104558" y="300088"/>
                      </a:moveTo>
                      <a:cubicBezTo>
                        <a:pt x="46812" y="300088"/>
                        <a:pt x="0" y="255311"/>
                        <a:pt x="0" y="200075"/>
                      </a:cubicBezTo>
                      <a:cubicBezTo>
                        <a:pt x="0" y="144840"/>
                        <a:pt x="46812" y="100063"/>
                        <a:pt x="104558" y="100063"/>
                      </a:cubicBezTo>
                      <a:cubicBezTo>
                        <a:pt x="118197" y="39304"/>
                        <a:pt x="183980" y="0"/>
                        <a:pt x="251490" y="12275"/>
                      </a:cubicBezTo>
                      <a:cubicBezTo>
                        <a:pt x="319000" y="24549"/>
                        <a:pt x="362671" y="83754"/>
                        <a:pt x="349033" y="144513"/>
                      </a:cubicBezTo>
                      <a:lnTo>
                        <a:pt x="371258" y="144513"/>
                      </a:lnTo>
                      <a:cubicBezTo>
                        <a:pt x="414219" y="144513"/>
                        <a:pt x="449045" y="179340"/>
                        <a:pt x="449045" y="222300"/>
                      </a:cubicBezTo>
                      <a:cubicBezTo>
                        <a:pt x="449045" y="265261"/>
                        <a:pt x="414219" y="300088"/>
                        <a:pt x="371258" y="300088"/>
                      </a:cubicBezTo>
                      <a:lnTo>
                        <a:pt x="349033" y="300088"/>
                      </a:lnTo>
                    </a:path>
                  </a:pathLst>
                </a:custGeom>
                <a:noFill/>
                <a:ln w="44450">
                  <a:solidFill>
                    <a:srgbClr val="FFFFFF"/>
                  </a:solidFill>
                </a:ln>
              </p:spPr>
            </p:sp>
            <p:sp>
              <p:nvSpPr>
                <p:cNvPr id="23" name="Freeform 23"/>
                <p:cNvSpPr/>
                <p:nvPr/>
              </p:nvSpPr>
              <p:spPr>
                <a:xfrm>
                  <a:off x="7477125" y="3352800"/>
                  <a:ext cx="133350" cy="6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350" h="66675">
                      <a:moveTo>
                        <a:pt x="0" y="66675"/>
                      </a:moveTo>
                      <a:lnTo>
                        <a:pt x="66675" y="0"/>
                      </a:lnTo>
                      <a:lnTo>
                        <a:pt x="133350" y="66675"/>
                      </a:lnTo>
                    </a:path>
                  </a:pathLst>
                </a:custGeom>
                <a:noFill/>
                <a:ln w="44450">
                  <a:solidFill>
                    <a:srgbClr val="FFFFFF"/>
                  </a:solidFill>
                </a:ln>
              </p:spPr>
            </p:sp>
            <p:sp>
              <p:nvSpPr>
                <p:cNvPr id="24" name="Freeform 24"/>
                <p:cNvSpPr/>
                <p:nvPr/>
              </p:nvSpPr>
              <p:spPr>
                <a:xfrm>
                  <a:off x="7543800" y="3352800"/>
                  <a:ext cx="9525" cy="200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00025">
                      <a:moveTo>
                        <a:pt x="0" y="0"/>
                      </a:moveTo>
                      <a:lnTo>
                        <a:pt x="0" y="200025"/>
                      </a:lnTo>
                    </a:path>
                  </a:pathLst>
                </a:custGeom>
                <a:noFill/>
                <a:ln w="44450">
                  <a:solidFill>
                    <a:srgbClr val="FFFFFF"/>
                  </a:solidFill>
                </a:ln>
              </p:spPr>
            </p:sp>
          </p:grpSp>
          <p:sp>
            <p:nvSpPr>
              <p:cNvPr id="26" name="TextBox 26"/>
              <p:cNvSpPr txBox="1"/>
              <p:nvPr/>
            </p:nvSpPr>
            <p:spPr>
              <a:xfrm>
                <a:off x="6742439" y="4108132"/>
                <a:ext cx="16027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commit · push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6937210" y="444531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정상 버전 전송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9832810" y="2800350"/>
              <a:ext cx="1213180" cy="1909001"/>
              <a:chOff x="9832810" y="2800350"/>
              <a:chExt cx="1213180" cy="1909001"/>
            </a:xfrm>
          </p:grpSpPr>
          <p:sp>
            <p:nvSpPr>
              <p:cNvPr id="29" name="Ellipse 29"/>
              <p:cNvSpPr/>
              <p:nvPr/>
            </p:nvSpPr>
            <p:spPr>
              <a:xfrm>
                <a:off x="9886950" y="2800350"/>
                <a:ext cx="1104900" cy="11049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0239375" y="3148330"/>
                <a:ext cx="377824" cy="404494"/>
              </a:xfrm>
              <a:custGeom>
                <a:avLst/>
                <a:gdLst/>
                <a:ahLst/>
                <a:cxnLst/>
                <a:rect l="l" t="t" r="r" b="b"/>
                <a:pathLst>
                  <a:path w="377824" h="404494">
                    <a:moveTo>
                      <a:pt x="133350" y="360044"/>
                    </a:moveTo>
                    <a:cubicBezTo>
                      <a:pt x="37782" y="391159"/>
                      <a:pt x="37782" y="304482"/>
                      <a:pt x="0" y="293370"/>
                    </a:cubicBezTo>
                    <a:moveTo>
                      <a:pt x="266700" y="404494"/>
                    </a:moveTo>
                    <a:lnTo>
                      <a:pt x="266700" y="326707"/>
                    </a:lnTo>
                    <a:cubicBezTo>
                      <a:pt x="266700" y="304482"/>
                      <a:pt x="268922" y="295592"/>
                      <a:pt x="255587" y="282257"/>
                    </a:cubicBezTo>
                    <a:cubicBezTo>
                      <a:pt x="317817" y="275590"/>
                      <a:pt x="377824" y="251142"/>
                      <a:pt x="377824" y="148907"/>
                    </a:cubicBezTo>
                    <a:cubicBezTo>
                      <a:pt x="377797" y="122348"/>
                      <a:pt x="367435" y="96841"/>
                      <a:pt x="348932" y="77787"/>
                    </a:cubicBezTo>
                    <a:cubicBezTo>
                      <a:pt x="357610" y="54717"/>
                      <a:pt x="356811" y="29151"/>
                      <a:pt x="346710" y="6667"/>
                    </a:cubicBezTo>
                    <a:cubicBezTo>
                      <a:pt x="346710" y="6667"/>
                      <a:pt x="322262" y="0"/>
                      <a:pt x="268922" y="35560"/>
                    </a:cubicBezTo>
                    <a:cubicBezTo>
                      <a:pt x="223744" y="23794"/>
                      <a:pt x="176305" y="23794"/>
                      <a:pt x="131127" y="35560"/>
                    </a:cubicBezTo>
                    <a:cubicBezTo>
                      <a:pt x="77787" y="0"/>
                      <a:pt x="53340" y="6667"/>
                      <a:pt x="53340" y="6667"/>
                    </a:cubicBezTo>
                    <a:cubicBezTo>
                      <a:pt x="43238" y="29151"/>
                      <a:pt x="42439" y="54717"/>
                      <a:pt x="51117" y="77787"/>
                    </a:cubicBezTo>
                    <a:cubicBezTo>
                      <a:pt x="32614" y="96841"/>
                      <a:pt x="22252" y="122348"/>
                      <a:pt x="22225" y="148907"/>
                    </a:cubicBezTo>
                    <a:cubicBezTo>
                      <a:pt x="22225" y="251142"/>
                      <a:pt x="82232" y="275590"/>
                      <a:pt x="144462" y="282257"/>
                    </a:cubicBezTo>
                    <a:cubicBezTo>
                      <a:pt x="131127" y="295592"/>
                      <a:pt x="131127" y="308927"/>
                      <a:pt x="133350" y="326707"/>
                    </a:cubicBezTo>
                    <a:lnTo>
                      <a:pt x="133350" y="404494"/>
                    </a:lnTo>
                  </a:path>
                </a:pathLst>
              </a:custGeom>
              <a:noFill/>
              <a:ln w="44450">
                <a:solidFill>
                  <a:srgbClr val="FFFFFF"/>
                </a:solidFill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10068633" y="4108132"/>
                <a:ext cx="74153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GitHub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9832810" y="444531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원격 파일 열기</a:t>
                </a:r>
              </a:p>
            </p:txBody>
          </p:sp>
        </p:grpSp>
      </p:grpSp>
      <p:grpSp>
        <p:nvGrpSpPr>
          <p:cNvPr id="39" name="Group 39"/>
          <p:cNvGrpSpPr/>
          <p:nvPr/>
        </p:nvGrpSpPr>
        <p:grpSpPr>
          <a:xfrm>
            <a:off x="1752600" y="5105400"/>
            <a:ext cx="8686800" cy="742950"/>
            <a:chOff x="1752600" y="5105400"/>
            <a:chExt cx="8686800" cy="742950"/>
          </a:xfrm>
        </p:grpSpPr>
        <p:sp>
          <p:nvSpPr>
            <p:cNvPr id="35" name="Rectangle 35"/>
            <p:cNvSpPr/>
            <p:nvPr/>
          </p:nvSpPr>
          <p:spPr>
            <a:xfrm>
              <a:off x="1752600" y="5105400"/>
              <a:ext cx="8686800" cy="742950"/>
            </a:xfrm>
            <a:prstGeom prst="roundRect">
              <a:avLst>
                <a:gd name="adj" fmla="val 15385"/>
              </a:avLst>
            </a:prstGeom>
            <a:solidFill>
              <a:srgbClr val="FFFFFF"/>
            </a:solidFill>
            <a:ln w="14288">
              <a:solidFill>
                <a:srgbClr val="0EAD69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2011680" y="5248275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0EAD69"/>
                  </a:solidFill>
                  <a:latin typeface="Pretendard SemiBold"/>
                  <a:ea typeface="Pretendard SemiBold"/>
                  <a:cs typeface="Pretendard SemiBold"/>
                </a:rPr>
                <a:t>성공 판정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011680" y="5553075"/>
              <a:ext cx="444760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191F28"/>
                  </a:solidFill>
                  <a:latin typeface="Consolas"/>
                  <a:ea typeface="Consolas"/>
                  <a:cs typeface="Consolas"/>
                </a:rPr>
                <a:t>index.html · styles.css · script.js · data.js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432292" y="5416868"/>
              <a:ext cx="16311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각 파일을 직접 열기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0" name="TextBox 40"/>
            <p:cNvSpPr txBox="1"/>
            <p:nvPr/>
          </p:nvSpPr>
          <p:spPr>
            <a:xfrm>
              <a:off x="527304" y="6423660"/>
              <a:ext cx="28795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현재 브랜치와 공개 범위를 확인합니다.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705374" cy="1222057"/>
            <a:chOff x="517398" y="384810"/>
            <a:chExt cx="8705374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2928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저장과 공개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71323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GitHub Pages로 공개 URL 만들기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70080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브랜치와 게시 폴더를 선택한 뒤 별도 브라우저에서 확인합니다.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33400" y="1847850"/>
            <a:ext cx="11125200" cy="1447800"/>
            <a:chOff x="533400" y="1847850"/>
            <a:chExt cx="11125200" cy="1447800"/>
          </a:xfrm>
        </p:grpSpPr>
        <p:sp>
          <p:nvSpPr>
            <p:cNvPr id="6" name="Rectangle 6"/>
            <p:cNvSpPr/>
            <p:nvPr/>
          </p:nvSpPr>
          <p:spPr>
            <a:xfrm>
              <a:off x="533400" y="1847850"/>
              <a:ext cx="11125200" cy="1447800"/>
            </a:xfrm>
            <a:prstGeom prst="roundRect">
              <a:avLst>
                <a:gd name="adj" fmla="val 10526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876300" y="2152650"/>
              <a:ext cx="457200" cy="4572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45565" y="23117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18270" y="2807018"/>
              <a:ext cx="77326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Settings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1352550" y="2381250"/>
              <a:ext cx="1219200" cy="9525"/>
            </a:xfrm>
            <a:custGeom>
              <a:avLst/>
              <a:gdLst/>
              <a:ahLst/>
              <a:cxnLst/>
              <a:rect l="l" t="t" r="r" b="b"/>
              <a:pathLst>
                <a:path w="1219200" h="9525">
                  <a:moveTo>
                    <a:pt x="0" y="0"/>
                  </a:moveTo>
                  <a:lnTo>
                    <a:pt x="1219200" y="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2590800" y="2152650"/>
              <a:ext cx="457200" cy="4572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760065" y="23117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559825" y="2807018"/>
              <a:ext cx="51915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Pages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3067050" y="2381250"/>
              <a:ext cx="1219200" cy="9525"/>
            </a:xfrm>
            <a:custGeom>
              <a:avLst/>
              <a:gdLst/>
              <a:ahLst/>
              <a:cxnLst/>
              <a:rect l="l" t="t" r="r" b="b"/>
              <a:pathLst>
                <a:path w="1219200" h="9525">
                  <a:moveTo>
                    <a:pt x="0" y="0"/>
                  </a:moveTo>
                  <a:lnTo>
                    <a:pt x="1219200" y="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4305300" y="2152650"/>
              <a:ext cx="457200" cy="4572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474565" y="23117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701186" y="2823210"/>
              <a:ext cx="16654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Deploy from a branch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4781550" y="2381250"/>
              <a:ext cx="1219200" cy="9525"/>
            </a:xfrm>
            <a:custGeom>
              <a:avLst/>
              <a:gdLst/>
              <a:ahLst/>
              <a:cxnLst/>
              <a:rect l="l" t="t" r="r" b="b"/>
              <a:pathLst>
                <a:path w="1219200" h="9525">
                  <a:moveTo>
                    <a:pt x="0" y="0"/>
                  </a:moveTo>
                  <a:lnTo>
                    <a:pt x="1219200" y="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6019800" y="2152650"/>
              <a:ext cx="457200" cy="4572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189065" y="23117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759939" y="2807018"/>
              <a:ext cx="9769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현재 브랜치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6496050" y="2381250"/>
              <a:ext cx="1219200" cy="9525"/>
            </a:xfrm>
            <a:custGeom>
              <a:avLst/>
              <a:gdLst/>
              <a:ahLst/>
              <a:cxnLst/>
              <a:rect l="l" t="t" r="r" b="b"/>
              <a:pathLst>
                <a:path w="1219200" h="9525">
                  <a:moveTo>
                    <a:pt x="0" y="0"/>
                  </a:moveTo>
                  <a:lnTo>
                    <a:pt x="1219200" y="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7734300" y="2152650"/>
              <a:ext cx="457200" cy="4572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903565" y="23117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5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06198" y="2807018"/>
              <a:ext cx="713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191F28"/>
                  </a:solidFill>
                  <a:latin typeface="Consolas"/>
                  <a:ea typeface="Consolas"/>
                  <a:cs typeface="Consolas"/>
                </a:rPr>
                <a:t>/(root)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210550" y="2381250"/>
              <a:ext cx="1219200" cy="9525"/>
            </a:xfrm>
            <a:custGeom>
              <a:avLst/>
              <a:gdLst/>
              <a:ahLst/>
              <a:cxnLst/>
              <a:rect l="l" t="t" r="r" b="b"/>
              <a:pathLst>
                <a:path w="1219200" h="9525">
                  <a:moveTo>
                    <a:pt x="0" y="0"/>
                  </a:moveTo>
                  <a:lnTo>
                    <a:pt x="1219200" y="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9448800" y="2152650"/>
              <a:ext cx="457200" cy="45720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618065" y="23117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6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467802" y="2807018"/>
              <a:ext cx="41919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Save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33400" y="3619500"/>
            <a:ext cx="11125200" cy="2049589"/>
            <a:chOff x="533400" y="3619500"/>
            <a:chExt cx="11125200" cy="2049589"/>
          </a:xfrm>
        </p:grpSpPr>
        <p:sp>
          <p:nvSpPr>
            <p:cNvPr id="31" name="Rectangle 31"/>
            <p:cNvSpPr/>
            <p:nvPr/>
          </p:nvSpPr>
          <p:spPr>
            <a:xfrm>
              <a:off x="533400" y="3619500"/>
              <a:ext cx="4762500" cy="2038350"/>
            </a:xfrm>
            <a:prstGeom prst="roundRect">
              <a:avLst>
                <a:gd name="adj" fmla="val 7477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921544" y="3993356"/>
              <a:ext cx="233362" cy="300038"/>
              <a:chOff x="921544" y="3993356"/>
              <a:chExt cx="233362" cy="300038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1071562" y="3993356"/>
                <a:ext cx="83344" cy="83344"/>
              </a:xfrm>
              <a:custGeom>
                <a:avLst/>
                <a:gdLst/>
                <a:ahLst/>
                <a:cxnLst/>
                <a:rect l="l" t="t" r="r" b="b"/>
                <a:pathLst>
                  <a:path w="83344" h="83344">
                    <a:moveTo>
                      <a:pt x="0" y="0"/>
                    </a:moveTo>
                    <a:lnTo>
                      <a:pt x="0" y="66675"/>
                    </a:lnTo>
                    <a:cubicBezTo>
                      <a:pt x="0" y="75881"/>
                      <a:pt x="7463" y="83344"/>
                      <a:pt x="16669" y="83344"/>
                    </a:cubicBezTo>
                    <a:lnTo>
                      <a:pt x="83344" y="83344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921544" y="3993356"/>
                <a:ext cx="233362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233362" h="300038">
                    <a:moveTo>
                      <a:pt x="200025" y="300038"/>
                    </a:moveTo>
                    <a:lnTo>
                      <a:pt x="33338" y="300038"/>
                    </a:lnTo>
                    <a:cubicBezTo>
                      <a:pt x="14926" y="300038"/>
                      <a:pt x="0" y="285112"/>
                      <a:pt x="0" y="266700"/>
                    </a:cubicBezTo>
                    <a:lnTo>
                      <a:pt x="0" y="33338"/>
                    </a:lnTo>
                    <a:cubicBezTo>
                      <a:pt x="0" y="14926"/>
                      <a:pt x="14926" y="0"/>
                      <a:pt x="33338" y="0"/>
                    </a:cubicBezTo>
                    <a:lnTo>
                      <a:pt x="150019" y="0"/>
                    </a:lnTo>
                    <a:lnTo>
                      <a:pt x="233362" y="83344"/>
                    </a:lnTo>
                    <a:lnTo>
                      <a:pt x="233362" y="266700"/>
                    </a:lnTo>
                    <a:cubicBezTo>
                      <a:pt x="233362" y="285112"/>
                      <a:pt x="218437" y="300038"/>
                      <a:pt x="200025" y="300038"/>
                    </a:cubicBez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988219" y="4160044"/>
                <a:ext cx="16669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6669" h="66675">
                    <a:moveTo>
                      <a:pt x="16669" y="0"/>
                    </a:moveTo>
                    <a:lnTo>
                      <a:pt x="0" y="33338"/>
                    </a:lnTo>
                    <a:lnTo>
                      <a:pt x="16669" y="66675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1071562" y="4160044"/>
                <a:ext cx="16669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6669" h="66675">
                    <a:moveTo>
                      <a:pt x="0" y="0"/>
                    </a:moveTo>
                    <a:lnTo>
                      <a:pt x="16669" y="33338"/>
                    </a:lnTo>
                    <a:lnTo>
                      <a:pt x="0" y="66675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826008" y="4522470"/>
              <a:ext cx="14831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게시 원본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29818" y="5041582"/>
              <a:ext cx="214914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선택한 소스 최상단의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29818" y="5346382"/>
              <a:ext cx="117180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1B64DA"/>
                  </a:solidFill>
                  <a:latin typeface="Consolas"/>
                  <a:ea typeface="Consolas"/>
                  <a:cs typeface="Consolas"/>
                </a:rPr>
                <a:t>index.html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5638800" y="3619500"/>
              <a:ext cx="6019800" cy="2038350"/>
            </a:xfrm>
            <a:prstGeom prst="roundRect">
              <a:avLst>
                <a:gd name="adj" fmla="val 7477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46" name="Group 46"/>
            <p:cNvGrpSpPr/>
            <p:nvPr/>
          </p:nvGrpSpPr>
          <p:grpSpPr>
            <a:xfrm>
              <a:off x="5993606" y="3993356"/>
              <a:ext cx="300038" cy="300038"/>
              <a:chOff x="5993606" y="3993356"/>
              <a:chExt cx="300038" cy="3000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5993606" y="3993356"/>
                <a:ext cx="300038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300038">
                    <a:moveTo>
                      <a:pt x="0" y="150019"/>
                    </a:moveTo>
                    <a:cubicBezTo>
                      <a:pt x="0" y="232872"/>
                      <a:pt x="67166" y="300038"/>
                      <a:pt x="150019" y="300038"/>
                    </a:cubicBezTo>
                    <a:cubicBezTo>
                      <a:pt x="232872" y="300038"/>
                      <a:pt x="300038" y="232872"/>
                      <a:pt x="300038" y="150019"/>
                    </a:cubicBezTo>
                    <a:cubicBezTo>
                      <a:pt x="300038" y="67166"/>
                      <a:pt x="232872" y="0"/>
                      <a:pt x="150019" y="0"/>
                    </a:cubicBezTo>
                    <a:cubicBezTo>
                      <a:pt x="67166" y="0"/>
                      <a:pt x="0" y="67166"/>
                      <a:pt x="0" y="150019"/>
                    </a:cubicBez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6003608" y="4093369"/>
                <a:ext cx="28003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035" h="9525">
                    <a:moveTo>
                      <a:pt x="0" y="0"/>
                    </a:moveTo>
                    <a:lnTo>
                      <a:pt x="280035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6003608" y="4193381"/>
                <a:ext cx="28003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035" h="9525">
                    <a:moveTo>
                      <a:pt x="0" y="0"/>
                    </a:moveTo>
                    <a:lnTo>
                      <a:pt x="280035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6077999" y="3993356"/>
                <a:ext cx="57291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57291" h="300038">
                    <a:moveTo>
                      <a:pt x="57291" y="0"/>
                    </a:moveTo>
                    <a:cubicBezTo>
                      <a:pt x="0" y="91808"/>
                      <a:pt x="0" y="208230"/>
                      <a:pt x="57291" y="300038"/>
                    </a:cubicBez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6151959" y="3993356"/>
                <a:ext cx="57291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57291" h="300038">
                    <a:moveTo>
                      <a:pt x="0" y="0"/>
                    </a:moveTo>
                    <a:cubicBezTo>
                      <a:pt x="57291" y="91808"/>
                      <a:pt x="57291" y="208230"/>
                      <a:pt x="0" y="300038"/>
                    </a:cubicBez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</p:grpSp>
        <p:sp>
          <p:nvSpPr>
            <p:cNvPr id="47" name="TextBox 47"/>
            <p:cNvSpPr txBox="1"/>
            <p:nvPr/>
          </p:nvSpPr>
          <p:spPr>
            <a:xfrm>
              <a:off x="5931408" y="4522470"/>
              <a:ext cx="14402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공개 URL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935980" y="5057775"/>
              <a:ext cx="406393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3182F6"/>
                  </a:solidFill>
                  <a:latin typeface="Consolas"/>
                  <a:ea typeface="Consolas"/>
                  <a:cs typeface="Consolas"/>
                </a:rPr>
                <a:t>https://username.github.io/dashboard/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936742" y="5397818"/>
              <a:ext cx="32849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별도 브라우저에서 카드·차트·필터 확인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527304" y="5871210"/>
            <a:ext cx="11137392" cy="787146"/>
            <a:chOff x="527304" y="5871210"/>
            <a:chExt cx="11137392" cy="787146"/>
          </a:xfrm>
        </p:grpSpPr>
        <p:sp>
          <p:nvSpPr>
            <p:cNvPr id="51" name="TextBox 51"/>
            <p:cNvSpPr txBox="1"/>
            <p:nvPr/>
          </p:nvSpPr>
          <p:spPr>
            <a:xfrm>
              <a:off x="527304" y="5871210"/>
              <a:ext cx="29926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변경 반영은 최대 10분 걸릴 수 있습니다.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527304" y="6137910"/>
              <a:ext cx="41961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공식 출처 · docs.github.com/pages · 2026-08-28 확인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251031" cy="1222057"/>
            <a:chOff x="517398" y="384810"/>
            <a:chExt cx="8251031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최종 검수와 복습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95923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PC·휴대전화에서 실제 공개 화면 검수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2464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카드·차트·필터가 두 화면에서 읽히고 움직여야 완성입니다.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33400" y="1962150"/>
            <a:ext cx="8172450" cy="3903345"/>
            <a:chOff x="533400" y="1962150"/>
            <a:chExt cx="8172450" cy="3903345"/>
          </a:xfrm>
        </p:grpSpPr>
        <p:grpSp>
          <p:nvGrpSpPr>
            <p:cNvPr id="23" name="Group 23"/>
            <p:cNvGrpSpPr/>
            <p:nvPr/>
          </p:nvGrpSpPr>
          <p:grpSpPr>
            <a:xfrm>
              <a:off x="533400" y="1962150"/>
              <a:ext cx="5391150" cy="3143250"/>
              <a:chOff x="533400" y="1962150"/>
              <a:chExt cx="5391150" cy="31432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533400" y="1962150"/>
                <a:ext cx="5391150" cy="3143250"/>
              </a:xfrm>
              <a:prstGeom prst="roundRect">
                <a:avLst>
                  <a:gd name="adj" fmla="val 4848"/>
                </a:avLst>
              </a:prstGeom>
              <a:solidFill>
                <a:srgbClr val="FFFFFF"/>
              </a:solidFill>
              <a:ln w="19050">
                <a:solidFill>
                  <a:srgbClr val="191F28"/>
                </a:solidFill>
              </a:ln>
            </p:spPr>
          </p:sp>
          <p:sp>
            <p:nvSpPr>
              <p:cNvPr id="7" name="Rectangle 7"/>
              <p:cNvSpPr/>
              <p:nvPr/>
            </p:nvSpPr>
            <p:spPr>
              <a:xfrm>
                <a:off x="533400" y="1962150"/>
                <a:ext cx="5391150" cy="361950"/>
              </a:xfrm>
              <a:prstGeom prst="roundRect">
                <a:avLst>
                  <a:gd name="adj" fmla="val 42105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8" name="Rectangle 8"/>
              <p:cNvSpPr/>
              <p:nvPr/>
            </p:nvSpPr>
            <p:spPr>
              <a:xfrm>
                <a:off x="533400" y="2171700"/>
                <a:ext cx="5391150" cy="152400"/>
              </a:xfrm>
              <a:prstGeom prst="rect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9" name="Rectangle 9"/>
              <p:cNvSpPr/>
              <p:nvPr/>
            </p:nvSpPr>
            <p:spPr>
              <a:xfrm>
                <a:off x="838200" y="2609850"/>
                <a:ext cx="1066800" cy="552450"/>
              </a:xfrm>
              <a:prstGeom prst="roundRect">
                <a:avLst>
                  <a:gd name="adj" fmla="val 17241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10" name="Rectangle 10"/>
              <p:cNvSpPr/>
              <p:nvPr/>
            </p:nvSpPr>
            <p:spPr>
              <a:xfrm>
                <a:off x="2019300" y="2609850"/>
                <a:ext cx="1066800" cy="552450"/>
              </a:xfrm>
              <a:prstGeom prst="roundRect">
                <a:avLst>
                  <a:gd name="adj" fmla="val 17241"/>
                </a:avLst>
              </a:prstGeom>
              <a:solidFill>
                <a:srgbClr val="F7F8FA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11" name="Rectangle 11"/>
              <p:cNvSpPr/>
              <p:nvPr/>
            </p:nvSpPr>
            <p:spPr>
              <a:xfrm>
                <a:off x="3200400" y="2609850"/>
                <a:ext cx="1066800" cy="552450"/>
              </a:xfrm>
              <a:prstGeom prst="roundRect">
                <a:avLst>
                  <a:gd name="adj" fmla="val 17241"/>
                </a:avLst>
              </a:prstGeom>
              <a:solidFill>
                <a:srgbClr val="F7F8FA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12" name="Rectangle 12"/>
              <p:cNvSpPr/>
              <p:nvPr/>
            </p:nvSpPr>
            <p:spPr>
              <a:xfrm>
                <a:off x="4381500" y="2609850"/>
                <a:ext cx="1238250" cy="552450"/>
              </a:xfrm>
              <a:prstGeom prst="roundRect">
                <a:avLst>
                  <a:gd name="adj" fmla="val 17241"/>
                </a:avLst>
              </a:prstGeom>
              <a:solidFill>
                <a:srgbClr val="F7F8FA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13" name="Rectangle 13"/>
              <p:cNvSpPr/>
              <p:nvPr/>
            </p:nvSpPr>
            <p:spPr>
              <a:xfrm>
                <a:off x="838200" y="3371850"/>
                <a:ext cx="2762250" cy="1219200"/>
              </a:xfrm>
              <a:prstGeom prst="roundRect">
                <a:avLst>
                  <a:gd name="adj" fmla="val 7812"/>
                </a:avLst>
              </a:prstGeom>
              <a:solidFill>
                <a:srgbClr val="F7F8FA"/>
              </a:solidFill>
              <a:ln>
                <a:noFill/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1066800" y="4362450"/>
                <a:ext cx="23050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305050" h="9525">
                    <a:moveTo>
                      <a:pt x="0" y="0"/>
                    </a:moveTo>
                    <a:lnTo>
                      <a:pt x="2305050" y="0"/>
                    </a:lnTo>
                  </a:path>
                </a:pathLst>
              </a:custGeom>
              <a:noFill/>
              <a:ln w="14288">
                <a:solidFill>
                  <a:srgbClr val="E5E8EB"/>
                </a:solidFill>
              </a:ln>
            </p:spPr>
          </p:sp>
          <p:sp>
            <p:nvSpPr>
              <p:cNvPr id="15" name="Rectangle 15"/>
              <p:cNvSpPr/>
              <p:nvPr/>
            </p:nvSpPr>
            <p:spPr>
              <a:xfrm>
                <a:off x="1352550" y="3943350"/>
                <a:ext cx="228600" cy="419100"/>
              </a:xfrm>
              <a:prstGeom prst="roundRect">
                <a:avLst>
                  <a:gd name="adj" fmla="val 25000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16" name="Rectangle 16"/>
              <p:cNvSpPr/>
              <p:nvPr/>
            </p:nvSpPr>
            <p:spPr>
              <a:xfrm>
                <a:off x="1866900" y="3676650"/>
                <a:ext cx="228600" cy="685800"/>
              </a:xfrm>
              <a:prstGeom prst="roundRect">
                <a:avLst>
                  <a:gd name="adj" fmla="val 25000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7" name="Rectangle 17"/>
              <p:cNvSpPr/>
              <p:nvPr/>
            </p:nvSpPr>
            <p:spPr>
              <a:xfrm>
                <a:off x="2381250" y="3810000"/>
                <a:ext cx="228600" cy="552450"/>
              </a:xfrm>
              <a:prstGeom prst="roundRect">
                <a:avLst>
                  <a:gd name="adj" fmla="val 25000"/>
                </a:avLst>
              </a:prstGeom>
              <a:solidFill>
                <a:srgbClr val="1B64DA"/>
              </a:solidFill>
              <a:ln>
                <a:noFill/>
              </a:ln>
            </p:spPr>
          </p:sp>
          <p:sp>
            <p:nvSpPr>
              <p:cNvPr id="18" name="Rectangle 18"/>
              <p:cNvSpPr/>
              <p:nvPr/>
            </p:nvSpPr>
            <p:spPr>
              <a:xfrm>
                <a:off x="2895600" y="3562350"/>
                <a:ext cx="228600" cy="800100"/>
              </a:xfrm>
              <a:prstGeom prst="roundRect">
                <a:avLst>
                  <a:gd name="adj" fmla="val 25000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19" name="Rectangle 19"/>
              <p:cNvSpPr/>
              <p:nvPr/>
            </p:nvSpPr>
            <p:spPr>
              <a:xfrm>
                <a:off x="3790950" y="3371850"/>
                <a:ext cx="1828800" cy="1219200"/>
              </a:xfrm>
              <a:prstGeom prst="roundRect">
                <a:avLst>
                  <a:gd name="adj" fmla="val 7812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20" name="Ellipse 20"/>
              <p:cNvSpPr/>
              <p:nvPr/>
            </p:nvSpPr>
            <p:spPr>
              <a:xfrm>
                <a:off x="4305300" y="3581400"/>
                <a:ext cx="800100" cy="800100"/>
              </a:xfrm>
              <a:prstGeom prst="ellipse">
                <a:avLst/>
              </a:prstGeom>
              <a:noFill/>
              <a:ln w="133350">
                <a:solidFill>
                  <a:srgbClr val="E5E8EB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4362450" y="3581400"/>
                <a:ext cx="768847" cy="842475"/>
              </a:xfrm>
              <a:custGeom>
                <a:avLst/>
                <a:gdLst/>
                <a:ahLst/>
                <a:cxnLst/>
                <a:rect l="l" t="t" r="r" b="b"/>
                <a:pathLst>
                  <a:path w="768847" h="842475">
                    <a:moveTo>
                      <a:pt x="342900" y="0"/>
                    </a:moveTo>
                    <a:cubicBezTo>
                      <a:pt x="535377" y="1023"/>
                      <a:pt x="699839" y="138970"/>
                      <a:pt x="734343" y="328332"/>
                    </a:cubicBezTo>
                    <a:cubicBezTo>
                      <a:pt x="768847" y="517693"/>
                      <a:pt x="663610" y="704782"/>
                      <a:pt x="483864" y="773629"/>
                    </a:cubicBezTo>
                    <a:cubicBezTo>
                      <a:pt x="304118" y="842475"/>
                      <a:pt x="100825" y="773559"/>
                      <a:pt x="0" y="609600"/>
                    </a:cubicBezTo>
                  </a:path>
                </a:pathLst>
              </a:custGeom>
              <a:noFill/>
              <a:ln w="133350" cap="rnd">
                <a:solidFill>
                  <a:srgbClr val="3182F6"/>
                </a:solidFill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2487663" y="4733925"/>
                <a:ext cx="1482623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5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PC · 전체 비교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6381750" y="1962150"/>
              <a:ext cx="2324100" cy="3903345"/>
              <a:chOff x="6381750" y="1962150"/>
              <a:chExt cx="2324100" cy="3903345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6381750" y="1962150"/>
                <a:ext cx="2324100" cy="3448050"/>
              </a:xfrm>
              <a:prstGeom prst="roundRect">
                <a:avLst>
                  <a:gd name="adj" fmla="val 12295"/>
                </a:avLst>
              </a:prstGeom>
              <a:solidFill>
                <a:srgbClr val="FFFFFF"/>
              </a:solidFill>
              <a:ln w="19050">
                <a:solidFill>
                  <a:srgbClr val="191F28"/>
                </a:solidFill>
              </a:ln>
            </p:spPr>
          </p:sp>
          <p:sp>
            <p:nvSpPr>
              <p:cNvPr id="25" name="Rectangle 25"/>
              <p:cNvSpPr/>
              <p:nvPr/>
            </p:nvSpPr>
            <p:spPr>
              <a:xfrm>
                <a:off x="7200900" y="2076450"/>
                <a:ext cx="685800" cy="76200"/>
              </a:xfrm>
              <a:prstGeom prst="roundRect">
                <a:avLst>
                  <a:gd name="adj" fmla="val 50000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6" name="Rectangle 26"/>
              <p:cNvSpPr/>
              <p:nvPr/>
            </p:nvSpPr>
            <p:spPr>
              <a:xfrm>
                <a:off x="6629400" y="2381250"/>
                <a:ext cx="1828800" cy="590550"/>
              </a:xfrm>
              <a:prstGeom prst="roundRect">
                <a:avLst>
                  <a:gd name="adj" fmla="val 16129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27" name="Rectangle 27"/>
              <p:cNvSpPr/>
              <p:nvPr/>
            </p:nvSpPr>
            <p:spPr>
              <a:xfrm>
                <a:off x="6629400" y="3105150"/>
                <a:ext cx="876300" cy="495300"/>
              </a:xfrm>
              <a:prstGeom prst="roundRect">
                <a:avLst>
                  <a:gd name="adj" fmla="val 19231"/>
                </a:avLst>
              </a:prstGeom>
              <a:solidFill>
                <a:srgbClr val="F7F8FA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28" name="Rectangle 28"/>
              <p:cNvSpPr/>
              <p:nvPr/>
            </p:nvSpPr>
            <p:spPr>
              <a:xfrm>
                <a:off x="7581900" y="3105150"/>
                <a:ext cx="876300" cy="495300"/>
              </a:xfrm>
              <a:prstGeom prst="roundRect">
                <a:avLst>
                  <a:gd name="adj" fmla="val 19231"/>
                </a:avLst>
              </a:prstGeom>
              <a:solidFill>
                <a:srgbClr val="F7F8FA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29" name="Rectangle 29"/>
              <p:cNvSpPr/>
              <p:nvPr/>
            </p:nvSpPr>
            <p:spPr>
              <a:xfrm>
                <a:off x="6629400" y="3752850"/>
                <a:ext cx="1828800" cy="895350"/>
              </a:xfrm>
              <a:prstGeom prst="roundRect">
                <a:avLst>
                  <a:gd name="adj" fmla="val 10638"/>
                </a:avLst>
              </a:prstGeom>
              <a:solidFill>
                <a:srgbClr val="F7F8FA"/>
              </a:solidFill>
              <a:ln>
                <a:noFill/>
              </a:ln>
            </p:spPr>
          </p:sp>
          <p:sp>
            <p:nvSpPr>
              <p:cNvPr id="30" name="Rectangle 30"/>
              <p:cNvSpPr/>
              <p:nvPr/>
            </p:nvSpPr>
            <p:spPr>
              <a:xfrm>
                <a:off x="6629400" y="4800600"/>
                <a:ext cx="1200150" cy="381000"/>
              </a:xfrm>
              <a:prstGeom prst="roundRect">
                <a:avLst>
                  <a:gd name="adj" fmla="val 25000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6640368" y="5572125"/>
                <a:ext cx="1806864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5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모바일 · 넘침 없음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048750" y="1962150"/>
            <a:ext cx="2609850" cy="3771900"/>
            <a:chOff x="9048750" y="1962150"/>
            <a:chExt cx="2609850" cy="3771900"/>
          </a:xfrm>
        </p:grpSpPr>
        <p:sp>
          <p:nvSpPr>
            <p:cNvPr id="34" name="Rectangle 34"/>
            <p:cNvSpPr/>
            <p:nvPr/>
          </p:nvSpPr>
          <p:spPr>
            <a:xfrm>
              <a:off x="9048750" y="1962150"/>
              <a:ext cx="2609850" cy="3771900"/>
            </a:xfrm>
            <a:prstGeom prst="roundRect">
              <a:avLst>
                <a:gd name="adj" fmla="val 5839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9436894" y="2333625"/>
              <a:ext cx="250030" cy="283369"/>
              <a:chOff x="9436894" y="2333625"/>
              <a:chExt cx="250030" cy="283369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9436894" y="2333625"/>
                <a:ext cx="200025" cy="2667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266700">
                    <a:moveTo>
                      <a:pt x="76926" y="266700"/>
                    </a:moveTo>
                    <a:lnTo>
                      <a:pt x="33338" y="266700"/>
                    </a:lnTo>
                    <a:cubicBezTo>
                      <a:pt x="14926" y="266700"/>
                      <a:pt x="0" y="251774"/>
                      <a:pt x="0" y="233362"/>
                    </a:cubicBezTo>
                    <a:lnTo>
                      <a:pt x="0" y="33338"/>
                    </a:lnTo>
                    <a:cubicBezTo>
                      <a:pt x="0" y="14926"/>
                      <a:pt x="14926" y="0"/>
                      <a:pt x="33338" y="0"/>
                    </a:cubicBezTo>
                    <a:lnTo>
                      <a:pt x="166688" y="0"/>
                    </a:lnTo>
                    <a:cubicBezTo>
                      <a:pt x="185099" y="0"/>
                      <a:pt x="200025" y="14926"/>
                      <a:pt x="200025" y="33338"/>
                    </a:cubicBezTo>
                    <a:lnTo>
                      <a:pt x="200025" y="166688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9586912" y="2550319"/>
                <a:ext cx="100012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66675">
                    <a:moveTo>
                      <a:pt x="0" y="33338"/>
                    </a:moveTo>
                    <a:lnTo>
                      <a:pt x="33338" y="66675"/>
                    </a:lnTo>
                    <a:lnTo>
                      <a:pt x="100012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9503569" y="2400300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9503569" y="2466975"/>
                <a:ext cx="3333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3338" h="9525">
                    <a:moveTo>
                      <a:pt x="0" y="0"/>
                    </a:moveTo>
                    <a:lnTo>
                      <a:pt x="33338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</p:grpSp>
        <p:sp>
          <p:nvSpPr>
            <p:cNvPr id="40" name="TextBox 40"/>
            <p:cNvSpPr txBox="1"/>
            <p:nvPr/>
          </p:nvSpPr>
          <p:spPr>
            <a:xfrm>
              <a:off x="9341358" y="2846070"/>
              <a:ext cx="11176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PASS 5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9345168" y="3384232"/>
              <a:ext cx="14827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글자 잘림 없음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9345168" y="3765232"/>
              <a:ext cx="17048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가로 스크롤 없음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9345168" y="4146232"/>
              <a:ext cx="14827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차트 왜곡 없음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9345168" y="4527232"/>
              <a:ext cx="11940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필터가 작동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9345168" y="4908232"/>
              <a:ext cx="214914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수치가 원자료와 일치</a:t>
              </a:r>
            </a:p>
          </p:txBody>
        </p:sp>
        <p:sp>
          <p:nvSpPr>
            <p:cNvPr id="46" name="Rectangle 46"/>
            <p:cNvSpPr/>
            <p:nvPr/>
          </p:nvSpPr>
          <p:spPr>
            <a:xfrm>
              <a:off x="9353550" y="5353050"/>
              <a:ext cx="1905000" cy="228600"/>
            </a:xfrm>
            <a:prstGeom prst="roundRect">
              <a:avLst>
                <a:gd name="adj" fmla="val 33333"/>
              </a:avLst>
            </a:prstGeom>
            <a:solidFill>
              <a:srgbClr val="0EAD69"/>
            </a:solidFill>
            <a:ln>
              <a:noFill/>
            </a:ln>
          </p:spPr>
        </p:sp>
      </p:grpSp>
      <p:grpSp>
        <p:nvGrpSpPr>
          <p:cNvPr id="51" name="Group 51"/>
          <p:cNvGrpSpPr/>
          <p:nvPr/>
        </p:nvGrpSpPr>
        <p:grpSpPr>
          <a:xfrm>
            <a:off x="526542" y="5874068"/>
            <a:ext cx="11138154" cy="784288"/>
            <a:chOff x="526542" y="5874068"/>
            <a:chExt cx="11138154" cy="784288"/>
          </a:xfrm>
        </p:grpSpPr>
        <p:sp>
          <p:nvSpPr>
            <p:cNvPr id="48" name="TextBox 48"/>
            <p:cNvSpPr txBox="1"/>
            <p:nvPr/>
          </p:nvSpPr>
          <p:spPr>
            <a:xfrm>
              <a:off x="526542" y="5874068"/>
              <a:ext cx="41873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로컬 주소가 아니라 공개 URL에서 검사합니다.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27304" y="6423660"/>
              <a:ext cx="397809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하나라도 실패하면 수정 후 다시 push하고 확인합니다.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493794" cy="1222057"/>
            <a:chOff x="517398" y="384810"/>
            <a:chExt cx="7493794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최종 검수와 복습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568675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혼자 수정·재배포하는 6단계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4892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숫자 하나를 혼자 바꿔 다시 공개하면 진짜 졸업입니다.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33400" y="1809750"/>
            <a:ext cx="7239000" cy="3867150"/>
            <a:chOff x="533400" y="1809750"/>
            <a:chExt cx="7239000" cy="3867150"/>
          </a:xfrm>
        </p:grpSpPr>
        <p:sp>
          <p:nvSpPr>
            <p:cNvPr id="6" name="Rectangle 6"/>
            <p:cNvSpPr/>
            <p:nvPr/>
          </p:nvSpPr>
          <p:spPr>
            <a:xfrm>
              <a:off x="533400" y="1809750"/>
              <a:ext cx="7239000" cy="3867150"/>
            </a:xfrm>
            <a:prstGeom prst="roundRect">
              <a:avLst>
                <a:gd name="adj" fmla="val 3941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1143000" y="2400300"/>
              <a:ext cx="9525" cy="2667000"/>
            </a:xfrm>
            <a:custGeom>
              <a:avLst/>
              <a:gdLst/>
              <a:ahLst/>
              <a:cxnLst/>
              <a:rect l="l" t="t" r="r" b="b"/>
              <a:pathLst>
                <a:path w="9525" h="2667000">
                  <a:moveTo>
                    <a:pt x="0" y="0"/>
                  </a:moveTo>
                  <a:lnTo>
                    <a:pt x="0" y="2667000"/>
                  </a:lnTo>
                </a:path>
              </a:pathLst>
            </a:custGeom>
            <a:noFill/>
            <a:ln w="38100">
              <a:solidFill>
                <a:srgbClr val="E5E8EB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952500" y="2171700"/>
              <a:ext cx="381000" cy="3810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083665" y="228314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52956" y="2244090"/>
              <a:ext cx="22064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원자료와 단위 확인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373880" y="2276475"/>
              <a:ext cx="151961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바꿀 값 1개 선택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952500" y="2724150"/>
              <a:ext cx="381000" cy="3810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3665" y="28355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52956" y="2796540"/>
              <a:ext cx="15194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data.js 수정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373880" y="2828925"/>
              <a:ext cx="134797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한 항목만 변경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952500" y="3276600"/>
              <a:ext cx="381000" cy="3810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83665" y="338804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52956" y="3348990"/>
              <a:ext cx="11123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로컬 실행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73880" y="3381375"/>
              <a:ext cx="13984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카드·차트 반영</a:t>
              </a:r>
            </a:p>
          </p:txBody>
        </p:sp>
        <p:sp>
          <p:nvSpPr>
            <p:cNvPr id="20" name="Ellipse 20"/>
            <p:cNvSpPr/>
            <p:nvPr/>
          </p:nvSpPr>
          <p:spPr>
            <a:xfrm>
              <a:off x="952500" y="3829050"/>
              <a:ext cx="381000" cy="3810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83665" y="39404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552956" y="3901440"/>
              <a:ext cx="1761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수치·필터 검증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373880" y="3933825"/>
              <a:ext cx="128739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원자료와 일치</a:t>
              </a:r>
            </a:p>
          </p:txBody>
        </p:sp>
        <p:sp>
          <p:nvSpPr>
            <p:cNvPr id="24" name="Ellipse 24"/>
            <p:cNvSpPr/>
            <p:nvPr/>
          </p:nvSpPr>
          <p:spPr>
            <a:xfrm>
              <a:off x="952500" y="4381500"/>
              <a:ext cx="381000" cy="3810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83665" y="449294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5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52956" y="4453890"/>
              <a:ext cx="17484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commit · push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373880" y="4486275"/>
              <a:ext cx="134797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정상 원본 갱신</a:t>
              </a:r>
            </a:p>
          </p:txBody>
        </p:sp>
        <p:sp>
          <p:nvSpPr>
            <p:cNvPr id="28" name="Ellipse 28"/>
            <p:cNvSpPr/>
            <p:nvPr/>
          </p:nvSpPr>
          <p:spPr>
            <a:xfrm>
              <a:off x="952500" y="4933950"/>
              <a:ext cx="381000" cy="38100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83665" y="50453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6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552956" y="5006340"/>
              <a:ext cx="22361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휴대전화 공개 URL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373880" y="5038725"/>
              <a:ext cx="9753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0EAD69"/>
                  </a:solidFill>
                  <a:latin typeface="Pretendard"/>
                  <a:ea typeface="Pretendard"/>
                  <a:cs typeface="Pretendard"/>
                </a:rPr>
                <a:t>최종 PASS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115300" y="1809750"/>
            <a:ext cx="3543300" cy="3867150"/>
            <a:chOff x="8115300" y="1809750"/>
            <a:chExt cx="3543300" cy="3867150"/>
          </a:xfrm>
        </p:grpSpPr>
        <p:sp>
          <p:nvSpPr>
            <p:cNvPr id="33" name="Rectangle 33"/>
            <p:cNvSpPr/>
            <p:nvPr/>
          </p:nvSpPr>
          <p:spPr>
            <a:xfrm>
              <a:off x="8115300" y="1809750"/>
              <a:ext cx="3543300" cy="3867150"/>
            </a:xfrm>
            <a:prstGeom prst="roundRect">
              <a:avLst>
                <a:gd name="adj" fmla="val 4301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8504458" y="2272360"/>
              <a:ext cx="402785" cy="331141"/>
              <a:chOff x="8504458" y="2272360"/>
              <a:chExt cx="402785" cy="331141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8664575" y="2417763"/>
                <a:ext cx="82550" cy="82550"/>
              </a:xfrm>
              <a:custGeom>
                <a:avLst/>
                <a:gdLst/>
                <a:ahLst/>
                <a:cxnLst/>
                <a:rect l="l" t="t" r="r" b="b"/>
                <a:pathLst>
                  <a:path w="82550" h="82550">
                    <a:moveTo>
                      <a:pt x="0" y="41275"/>
                    </a:moveTo>
                    <a:cubicBezTo>
                      <a:pt x="0" y="64071"/>
                      <a:pt x="18479" y="82550"/>
                      <a:pt x="41275" y="82550"/>
                    </a:cubicBezTo>
                    <a:cubicBezTo>
                      <a:pt x="64071" y="82550"/>
                      <a:pt x="82550" y="64071"/>
                      <a:pt x="82550" y="41275"/>
                    </a:cubicBezTo>
                    <a:cubicBezTo>
                      <a:pt x="82550" y="18479"/>
                      <a:pt x="64071" y="0"/>
                      <a:pt x="41275" y="0"/>
                    </a:cubicBezTo>
                    <a:cubicBezTo>
                      <a:pt x="18479" y="0"/>
                      <a:pt x="0" y="18479"/>
                      <a:pt x="0" y="41275"/>
                    </a:cubicBez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8735775" y="2386807"/>
                <a:ext cx="42307" cy="42307"/>
              </a:xfrm>
              <a:custGeom>
                <a:avLst/>
                <a:gdLst/>
                <a:ahLst/>
                <a:cxnLst/>
                <a:rect l="l" t="t" r="r" b="b"/>
                <a:pathLst>
                  <a:path w="42307" h="42307">
                    <a:moveTo>
                      <a:pt x="0" y="42307"/>
                    </a:moveTo>
                    <a:lnTo>
                      <a:pt x="42307" y="0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8504458" y="2272360"/>
                <a:ext cx="402785" cy="331141"/>
              </a:xfrm>
              <a:custGeom>
                <a:avLst/>
                <a:gdLst/>
                <a:ahLst/>
                <a:cxnLst/>
                <a:rect l="l" t="t" r="r" b="b"/>
                <a:pathLst>
                  <a:path w="402785" h="331141">
                    <a:moveTo>
                      <a:pt x="85822" y="331141"/>
                    </a:moveTo>
                    <a:cubicBezTo>
                      <a:pt x="23987" y="281992"/>
                      <a:pt x="0" y="199112"/>
                      <a:pt x="26028" y="124535"/>
                    </a:cubicBezTo>
                    <a:cubicBezTo>
                      <a:pt x="52056" y="49957"/>
                      <a:pt x="122404" y="0"/>
                      <a:pt x="201392" y="0"/>
                    </a:cubicBezTo>
                    <a:cubicBezTo>
                      <a:pt x="280381" y="0"/>
                      <a:pt x="350729" y="49957"/>
                      <a:pt x="376757" y="124535"/>
                    </a:cubicBezTo>
                    <a:cubicBezTo>
                      <a:pt x="402785" y="199112"/>
                      <a:pt x="378798" y="281992"/>
                      <a:pt x="316962" y="331141"/>
                    </a:cubicBezTo>
                    <a:lnTo>
                      <a:pt x="85822" y="331141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8442198" y="2917508"/>
              <a:ext cx="92251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완주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449056" y="3577590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내 숫자를 직접 바꾸고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449056" y="3939540"/>
              <a:ext cx="32047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공개 화면에서 확인했습니다.</a:t>
              </a:r>
            </a:p>
          </p:txBody>
        </p:sp>
        <p:sp>
          <p:nvSpPr>
            <p:cNvPr id="41" name="Line 41"/>
            <p:cNvSpPr/>
            <p:nvPr/>
          </p:nvSpPr>
          <p:spPr>
            <a:xfrm>
              <a:off x="8458200" y="4514850"/>
              <a:ext cx="2819400" cy="9525"/>
            </a:xfrm>
            <a:custGeom>
              <a:avLst/>
              <a:gdLst/>
              <a:ahLst/>
              <a:cxnLst/>
              <a:rect l="l" t="t" r="r" b="b"/>
              <a:pathLst>
                <a:path w="2819400" h="9525">
                  <a:moveTo>
                    <a:pt x="0" y="0"/>
                  </a:moveTo>
                  <a:lnTo>
                    <a:pt x="28194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8451342" y="4788218"/>
              <a:ext cx="14233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OpenAI Codex 앱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8451342" y="5093018"/>
              <a:ext cx="211157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Chart.js · GitHub Pages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27304" y="5928360"/>
            <a:ext cx="11137392" cy="729996"/>
            <a:chOff x="527304" y="5928360"/>
            <a:chExt cx="11137392" cy="729996"/>
          </a:xfrm>
        </p:grpSpPr>
        <p:sp>
          <p:nvSpPr>
            <p:cNvPr id="45" name="TextBox 45"/>
            <p:cNvSpPr txBox="1"/>
            <p:nvPr/>
          </p:nvSpPr>
          <p:spPr>
            <a:xfrm>
              <a:off x="527304" y="5928360"/>
              <a:ext cx="69101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developers.openai.com/codex/app · chartjs.org/docs/latest · docs.github.com/pages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27304" y="6423660"/>
              <a:ext cx="42196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다음 과제 · KPI 하나를 새 값으로 교체해 다시 공개하기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2026-08-28T08:24:07Z</dcterms:created>
  <dcterms:modified xsi:type="dcterms:W3CDTF">2026-08-28T08:24:07Z</dcterms:modified>
  <cp:category/>
  <cp:contentStatus/>
</cp:coreProperties>
</file>