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525023cb7143b3c.jpg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02742" y="533400"/>
            <a:ext cx="4478274" cy="785051"/>
            <a:chOff x="602742" y="533400"/>
            <a:chExt cx="4478274" cy="785051"/>
          </a:xfrm>
        </p:grpSpPr>
        <p:sp>
          <p:nvSpPr>
            <p:cNvPr id="2" name="Rectangle 2"/>
            <p:cNvSpPr/>
            <p:nvPr/>
          </p:nvSpPr>
          <p:spPr>
            <a:xfrm>
              <a:off x="609600" y="533400"/>
              <a:ext cx="1962150" cy="342900"/>
            </a:xfrm>
            <a:prstGeom prst="roundRect">
              <a:avLst>
                <a:gd name="adj" fmla="val 33333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74192" y="625792"/>
              <a:ext cx="19124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3시간 · 1대1 · 실습형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2742" y="1054418"/>
              <a:ext cx="44782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AI 답변을 근거 있는 공개용 웹 보고서로 바꾸는 과정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1844040"/>
            <a:ext cx="6572493" cy="2485644"/>
            <a:chOff x="590550" y="1844040"/>
            <a:chExt cx="6572493" cy="2485644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1844040"/>
              <a:ext cx="37300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AI로 나만의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625090"/>
              <a:ext cx="431255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레포트 만들기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6270" y="3509962"/>
              <a:ext cx="652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질문하고 · 확인하고 · 판단하고 · 공개합니다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8556" y="3977640"/>
              <a:ext cx="48446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출처 3개 이상 · index.html · GitHub Pages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448550" y="1885950"/>
            <a:ext cx="3030284" cy="3695700"/>
            <a:chOff x="7448550" y="1885950"/>
            <a:chExt cx="3030284" cy="3695700"/>
          </a:xfrm>
        </p:grpSpPr>
        <p:sp>
          <p:nvSpPr>
            <p:cNvPr id="11" name="Line 11"/>
            <p:cNvSpPr/>
            <p:nvPr/>
          </p:nvSpPr>
          <p:spPr>
            <a:xfrm>
              <a:off x="7810500" y="2152650"/>
              <a:ext cx="9525" cy="2990850"/>
            </a:xfrm>
            <a:custGeom>
              <a:avLst/>
              <a:gdLst/>
              <a:ahLst/>
              <a:cxnLst/>
              <a:rect l="l" t="t" r="r" b="b"/>
              <a:pathLst>
                <a:path w="9525" h="2990850">
                  <a:moveTo>
                    <a:pt x="0" y="0"/>
                  </a:moveTo>
                  <a:lnTo>
                    <a:pt x="0" y="299085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7448550" y="1885950"/>
              <a:ext cx="723900" cy="7239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7667625" y="2105025"/>
              <a:ext cx="285750" cy="285750"/>
              <a:chOff x="7667625" y="2105025"/>
              <a:chExt cx="285750" cy="2857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7667625" y="2105025"/>
                <a:ext cx="222250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22250">
                    <a:moveTo>
                      <a:pt x="0" y="111125"/>
                    </a:moveTo>
                    <a:cubicBezTo>
                      <a:pt x="0" y="172498"/>
                      <a:pt x="49752" y="222250"/>
                      <a:pt x="111125" y="222250"/>
                    </a:cubicBezTo>
                    <a:cubicBezTo>
                      <a:pt x="172498" y="222250"/>
                      <a:pt x="222250" y="172498"/>
                      <a:pt x="222250" y="111125"/>
                    </a:cubicBezTo>
                    <a:cubicBezTo>
                      <a:pt x="222250" y="49752"/>
                      <a:pt x="172498" y="0"/>
                      <a:pt x="111125" y="0"/>
                    </a:cubicBezTo>
                    <a:cubicBezTo>
                      <a:pt x="49752" y="0"/>
                      <a:pt x="0" y="49752"/>
                      <a:pt x="0" y="111125"/>
                    </a:cubicBez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7858125" y="229552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95250" y="95250"/>
                    </a:moveTo>
                    <a:lnTo>
                      <a:pt x="0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372094" y="1961198"/>
              <a:ext cx="571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질문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75142" y="2311718"/>
              <a:ext cx="21036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한 번에 답할 수 있게 좁힘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7448550" y="2876550"/>
              <a:ext cx="723900" cy="7239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7699375" y="3095625"/>
              <a:ext cx="238125" cy="285750"/>
              <a:chOff x="7699375" y="3095625"/>
              <a:chExt cx="238125" cy="2857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7858125" y="3095625"/>
                <a:ext cx="793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79375">
                    <a:moveTo>
                      <a:pt x="0" y="0"/>
                    </a:moveTo>
                    <a:lnTo>
                      <a:pt x="0" y="63500"/>
                    </a:lnTo>
                    <a:cubicBezTo>
                      <a:pt x="0" y="72268"/>
                      <a:pt x="7107" y="79375"/>
                      <a:pt x="15875" y="79375"/>
                    </a:cubicBezTo>
                    <a:lnTo>
                      <a:pt x="79375" y="7937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7762875" y="3095625"/>
                <a:ext cx="174625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222250">
                    <a:moveTo>
                      <a:pt x="142875" y="222250"/>
                    </a:moveTo>
                    <a:lnTo>
                      <a:pt x="31750" y="222250"/>
                    </a:lnTo>
                    <a:cubicBezTo>
                      <a:pt x="14215" y="222250"/>
                      <a:pt x="0" y="208035"/>
                      <a:pt x="0" y="19050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95250" y="0"/>
                    </a:lnTo>
                    <a:lnTo>
                      <a:pt x="174625" y="79375"/>
                    </a:lnTo>
                    <a:lnTo>
                      <a:pt x="174625" y="190500"/>
                    </a:lnTo>
                    <a:cubicBezTo>
                      <a:pt x="174625" y="208035"/>
                      <a:pt x="160410" y="222250"/>
                      <a:pt x="142875" y="22225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7699375" y="3159125"/>
                <a:ext cx="174625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222250">
                    <a:moveTo>
                      <a:pt x="174625" y="158750"/>
                    </a:moveTo>
                    <a:lnTo>
                      <a:pt x="174625" y="190500"/>
                    </a:lnTo>
                    <a:cubicBezTo>
                      <a:pt x="174625" y="208035"/>
                      <a:pt x="160410" y="222250"/>
                      <a:pt x="142875" y="222250"/>
                    </a:cubicBezTo>
                    <a:lnTo>
                      <a:pt x="31750" y="222250"/>
                    </a:lnTo>
                    <a:cubicBezTo>
                      <a:pt x="14215" y="222250"/>
                      <a:pt x="0" y="208035"/>
                      <a:pt x="0" y="19050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6350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8372094" y="2951798"/>
              <a:ext cx="571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근거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375142" y="3302318"/>
              <a:ext cx="19673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원문 출처 3개 이상 확인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7448550" y="3867150"/>
              <a:ext cx="723900" cy="7239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7699375" y="4102100"/>
              <a:ext cx="238125" cy="269876"/>
              <a:chOff x="7699375" y="4102100"/>
              <a:chExt cx="238125" cy="26987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699375" y="4102100"/>
                <a:ext cx="190500" cy="254001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254001">
                    <a:moveTo>
                      <a:pt x="73263" y="254001"/>
                    </a:moveTo>
                    <a:lnTo>
                      <a:pt x="31750" y="254001"/>
                    </a:lnTo>
                    <a:cubicBezTo>
                      <a:pt x="14215" y="254001"/>
                      <a:pt x="0" y="239786"/>
                      <a:pt x="0" y="22225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158750" y="0"/>
                    </a:lnTo>
                    <a:cubicBezTo>
                      <a:pt x="176285" y="0"/>
                      <a:pt x="190500" y="14215"/>
                      <a:pt x="190500" y="31750"/>
                    </a:cubicBezTo>
                    <a:lnTo>
                      <a:pt x="190500" y="15875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842250" y="4308476"/>
                <a:ext cx="952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63500">
                    <a:moveTo>
                      <a:pt x="0" y="31750"/>
                    </a:moveTo>
                    <a:lnTo>
                      <a:pt x="31750" y="63500"/>
                    </a:ln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7762875" y="4165600"/>
                <a:ext cx="6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9525">
                    <a:moveTo>
                      <a:pt x="0" y="0"/>
                    </a:moveTo>
                    <a:lnTo>
                      <a:pt x="63500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7762875" y="4229100"/>
                <a:ext cx="31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9525">
                    <a:moveTo>
                      <a:pt x="0" y="0"/>
                    </a:moveTo>
                    <a:lnTo>
                      <a:pt x="31750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8372094" y="3942398"/>
              <a:ext cx="571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판단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375142" y="4292918"/>
              <a:ext cx="17220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결론·한계·다음 행동</a:t>
              </a:r>
            </a:p>
          </p:txBody>
        </p:sp>
        <p:sp>
          <p:nvSpPr>
            <p:cNvPr id="33" name="Ellipse 33"/>
            <p:cNvSpPr/>
            <p:nvPr/>
          </p:nvSpPr>
          <p:spPr>
            <a:xfrm>
              <a:off x="7448550" y="4857750"/>
              <a:ext cx="723900" cy="7239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7667625" y="5076825"/>
              <a:ext cx="285751" cy="285751"/>
              <a:chOff x="7667625" y="5076825"/>
              <a:chExt cx="285751" cy="285751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7667625" y="507682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7677150" y="5172075"/>
                <a:ext cx="266701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1" h="9525">
                    <a:moveTo>
                      <a:pt x="0" y="0"/>
                    </a:moveTo>
                    <a:lnTo>
                      <a:pt x="266701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7677150" y="5267325"/>
                <a:ext cx="266701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1" h="9525">
                    <a:moveTo>
                      <a:pt x="0" y="0"/>
                    </a:moveTo>
                    <a:lnTo>
                      <a:pt x="266701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7747999" y="5076825"/>
                <a:ext cx="54563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54563" h="285751">
                    <a:moveTo>
                      <a:pt x="54563" y="0"/>
                    </a:moveTo>
                    <a:cubicBezTo>
                      <a:pt x="0" y="87436"/>
                      <a:pt x="0" y="198314"/>
                      <a:pt x="54563" y="285751"/>
                    </a:cubicBez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7818438" y="5076825"/>
                <a:ext cx="54563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54563" h="285751">
                    <a:moveTo>
                      <a:pt x="0" y="0"/>
                    </a:moveTo>
                    <a:cubicBezTo>
                      <a:pt x="54563" y="87436"/>
                      <a:pt x="54563" y="198314"/>
                      <a:pt x="0" y="285751"/>
                    </a:cubicBez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8372094" y="4932998"/>
              <a:ext cx="571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공개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375142" y="5283518"/>
              <a:ext cx="19147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PC·휴대전화 공개 URL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02742" y="5867400"/>
            <a:ext cx="10986516" cy="480251"/>
            <a:chOff x="602742" y="5867400"/>
            <a:chExt cx="10986516" cy="480251"/>
          </a:xfrm>
        </p:grpSpPr>
        <p:sp>
          <p:nvSpPr>
            <p:cNvPr id="43" name="Line 43"/>
            <p:cNvSpPr/>
            <p:nvPr/>
          </p:nvSpPr>
          <p:spPr>
            <a:xfrm>
              <a:off x="609600" y="5867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02742" y="6083618"/>
              <a:ext cx="33213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최종 결과 · 근거가 연결된 웹 레포트 1개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875855" y="608361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2026.08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190006" cy="1222057"/>
            <a:chOff x="517398" y="384810"/>
            <a:chExt cx="9190006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93346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수업을 끝냈다고 말할 수 있는 기준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1854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실행·수정·출처 검수·모바일 확인·공개 승인까지 해야 완주입니다.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33400" y="1809750"/>
            <a:ext cx="7429500" cy="4076700"/>
            <a:chOff x="533400" y="1809750"/>
            <a:chExt cx="7429500" cy="40767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429500" cy="4076700"/>
            </a:xfrm>
            <a:prstGeom prst="roundRect">
              <a:avLst>
                <a:gd name="adj" fmla="val 373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9818" y="2107882"/>
              <a:ext cx="26933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① 조사 가능한 질문 한 문장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818" y="2546032"/>
              <a:ext cx="34485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② 직접 연 공식·신뢰 출처 3개 이상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818" y="2984182"/>
              <a:ext cx="25156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③ 사실·해석·미확인 구분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818" y="3422332"/>
              <a:ext cx="34649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④ Codex 구조·출처 연결 계획 승인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818" y="3860482"/>
              <a:ext cx="339303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⑤ index.html 브라우저 실행·수정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818" y="4298632"/>
              <a:ext cx="337082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⑥ 주장·수치·날짜·출처 번호 검수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818" y="4736782"/>
              <a:ext cx="33963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⑦ PC·휴대전화 화면과 링크 확인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818" y="5174932"/>
              <a:ext cx="30881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⑧ GitHub Pages 공개 URL 승인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305800" y="1809750"/>
            <a:ext cx="3498113" cy="4076700"/>
            <a:chOff x="8305800" y="1809750"/>
            <a:chExt cx="3498113" cy="4076700"/>
          </a:xfrm>
        </p:grpSpPr>
        <p:sp>
          <p:nvSpPr>
            <p:cNvPr id="16" name="Rectangle 16"/>
            <p:cNvSpPr/>
            <p:nvPr/>
          </p:nvSpPr>
          <p:spPr>
            <a:xfrm>
              <a:off x="8305800" y="1809750"/>
              <a:ext cx="3352800" cy="4076700"/>
            </a:xfrm>
            <a:prstGeom prst="roundRect">
              <a:avLst>
                <a:gd name="adj" fmla="val 4545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772525" y="2252663"/>
              <a:ext cx="309563" cy="371475"/>
              <a:chOff x="8772525" y="2252663"/>
              <a:chExt cx="309563" cy="37147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8813800" y="2252663"/>
                <a:ext cx="165100" cy="1651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165100">
                    <a:moveTo>
                      <a:pt x="0" y="82550"/>
                    </a:moveTo>
                    <a:cubicBezTo>
                      <a:pt x="0" y="128141"/>
                      <a:pt x="36959" y="165100"/>
                      <a:pt x="82550" y="165100"/>
                    </a:cubicBezTo>
                    <a:cubicBezTo>
                      <a:pt x="128141" y="165100"/>
                      <a:pt x="165100" y="128141"/>
                      <a:pt x="165100" y="82550"/>
                    </a:cubicBezTo>
                    <a:cubicBezTo>
                      <a:pt x="165100" y="36959"/>
                      <a:pt x="128141" y="0"/>
                      <a:pt x="82550" y="0"/>
                    </a:cubicBezTo>
                    <a:cubicBezTo>
                      <a:pt x="36959" y="0"/>
                      <a:pt x="0" y="36959"/>
                      <a:pt x="0" y="82550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8772525" y="2500313"/>
                <a:ext cx="165100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123825">
                    <a:moveTo>
                      <a:pt x="0" y="123825"/>
                    </a:moveTo>
                    <a:lnTo>
                      <a:pt x="0" y="82550"/>
                    </a:lnTo>
                    <a:cubicBezTo>
                      <a:pt x="0" y="36959"/>
                      <a:pt x="36959" y="0"/>
                      <a:pt x="82550" y="0"/>
                    </a:cubicBezTo>
                    <a:lnTo>
                      <a:pt x="165100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958263" y="2541588"/>
                <a:ext cx="123825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82550">
                    <a:moveTo>
                      <a:pt x="0" y="41275"/>
                    </a:moveTo>
                    <a:lnTo>
                      <a:pt x="41275" y="82550"/>
                    </a:lnTo>
                    <a:lnTo>
                      <a:pt x="123825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8632698" y="2917508"/>
              <a:ext cx="194660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졸업 조건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639556" y="3596640"/>
              <a:ext cx="26938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AI가 만들었다가 아니라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639556" y="39776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내가 출처를 확인하고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639556" y="43586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최종 공개를 승인했다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648700" y="4972050"/>
              <a:ext cx="2628900" cy="9525"/>
            </a:xfrm>
            <a:custGeom>
              <a:avLst/>
              <a:gdLst/>
              <a:ahLst/>
              <a:cxnLst/>
              <a:rect l="l" t="t" r="r" b="b"/>
              <a:pathLst>
                <a:path w="2628900" h="9525">
                  <a:moveTo>
                    <a:pt x="0" y="0"/>
                  </a:moveTo>
                  <a:lnTo>
                    <a:pt x="26289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641080" y="5210175"/>
              <a:ext cx="31628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공개 URL이 실제로 열리면 PASS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8" name="TextBox 28"/>
            <p:cNvSpPr txBox="1"/>
            <p:nvPr/>
          </p:nvSpPr>
          <p:spPr>
            <a:xfrm>
              <a:off x="527304" y="6423660"/>
              <a:ext cx="64327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Pages 게시가 해결되지 않으면 로컬 결과물은 보존하되 전체 완료로 표시하지 않습니다.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96242" cy="1222057"/>
            <a:chOff x="517398" y="384810"/>
            <a:chExt cx="879624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26010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180분 완주 지도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916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질문을 좁히고 근거를 확인한 뒤 실제 공개 화면까지 검수합니다.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94090" y="2706529"/>
            <a:ext cx="11385643" cy="1717072"/>
            <a:chOff x="494090" y="2706529"/>
            <a:chExt cx="11385643" cy="1717072"/>
          </a:xfrm>
        </p:grpSpPr>
        <p:sp>
          <p:nvSpPr>
            <p:cNvPr id="6" name="Line 6"/>
            <p:cNvSpPr/>
            <p:nvPr/>
          </p:nvSpPr>
          <p:spPr>
            <a:xfrm>
              <a:off x="914400" y="346710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494090" y="2706529"/>
              <a:ext cx="840619" cy="1717072"/>
              <a:chOff x="494090" y="2706529"/>
              <a:chExt cx="840619" cy="1717072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8001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6837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목표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07631" y="3854768"/>
                <a:ext cx="41353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0–10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494090" y="415956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주제·독자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823761" y="2706529"/>
              <a:ext cx="1076877" cy="1717072"/>
              <a:chOff x="1823761" y="2706529"/>
              <a:chExt cx="1076877" cy="1717072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22479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044620" y="2706529"/>
                <a:ext cx="635159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21054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10–40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823761" y="4159568"/>
                <a:ext cx="10768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앱·전용 폴더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12407" y="2706529"/>
              <a:ext cx="795185" cy="1717072"/>
              <a:chOff x="3412407" y="2706529"/>
              <a:chExt cx="795185" cy="1717072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36957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5793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질문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5532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40–55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412407" y="4159568"/>
                <a:ext cx="795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판단 기준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4901098" y="2706529"/>
              <a:ext cx="713403" cy="1717072"/>
              <a:chOff x="4901098" y="2706529"/>
              <a:chExt cx="713403" cy="1717072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51435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0271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출처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0010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55–80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901098" y="41595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원문 3개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6285290" y="2706529"/>
              <a:ext cx="840619" cy="1717072"/>
              <a:chOff x="6285290" y="2706529"/>
              <a:chExt cx="840619" cy="1717072"/>
            </a:xfrm>
          </p:grpSpPr>
          <p:sp>
            <p:nvSpPr>
              <p:cNvPr id="27" name="Ellipse 27"/>
              <p:cNvSpPr/>
              <p:nvPr/>
            </p:nvSpPr>
            <p:spPr>
              <a:xfrm>
                <a:off x="6591300" y="3352800"/>
                <a:ext cx="228600" cy="2286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64749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계획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4488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80–95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285290" y="415956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연결·승인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7846676" y="2706529"/>
              <a:ext cx="613448" cy="1717072"/>
              <a:chOff x="7846676" y="2706529"/>
              <a:chExt cx="613448" cy="1717072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8020050" y="3333750"/>
                <a:ext cx="266700" cy="2667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79227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제작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846676" y="385476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95–125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846676" y="415956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첫 실행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9318622" y="2706529"/>
              <a:ext cx="1022356" cy="1717072"/>
              <a:chOff x="9318622" y="2706529"/>
              <a:chExt cx="1022356" cy="1717072"/>
            </a:xfrm>
          </p:grpSpPr>
          <p:sp>
            <p:nvSpPr>
              <p:cNvPr id="37" name="Ellipse 37"/>
              <p:cNvSpPr/>
              <p:nvPr/>
            </p:nvSpPr>
            <p:spPr>
              <a:xfrm>
                <a:off x="97155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95991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검수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73098" y="38547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125–160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318622" y="4159568"/>
                <a:ext cx="102235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근거·모바일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675468" y="2706529"/>
              <a:ext cx="1204265" cy="1717072"/>
              <a:chOff x="10675468" y="2706529"/>
              <a:chExt cx="1204265" cy="1717072"/>
            </a:xfrm>
          </p:grpSpPr>
          <p:sp>
            <p:nvSpPr>
              <p:cNvPr id="42" name="Ellipse 42"/>
              <p:cNvSpPr/>
              <p:nvPr/>
            </p:nvSpPr>
            <p:spPr>
              <a:xfrm>
                <a:off x="11144250" y="3333750"/>
                <a:ext cx="266700" cy="2667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1046971" y="2706529"/>
                <a:ext cx="461258" cy="308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8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공개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10920898" y="38547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160–180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10675468" y="4159568"/>
                <a:ext cx="120426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URL·휴대전화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914400" y="4953000"/>
            <a:ext cx="10363200" cy="819150"/>
            <a:chOff x="914400" y="4953000"/>
            <a:chExt cx="10363200" cy="819150"/>
          </a:xfrm>
        </p:grpSpPr>
        <p:sp>
          <p:nvSpPr>
            <p:cNvPr id="48" name="Rectangle 48"/>
            <p:cNvSpPr/>
            <p:nvPr/>
          </p:nvSpPr>
          <p:spPr>
            <a:xfrm>
              <a:off x="914400" y="4953000"/>
              <a:ext cx="10363200" cy="819150"/>
            </a:xfrm>
            <a:prstGeom prst="roundRect">
              <a:avLst>
                <a:gd name="adj" fmla="val 1395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1172718" y="5136832"/>
              <a:ext cx="1626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네 번 멈춰 확인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73861" y="5465921"/>
              <a:ext cx="146282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42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55분 · 질문 확정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3497961" y="5465921"/>
              <a:ext cx="146282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42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95분 · 계획 승인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822061" y="5465921"/>
              <a:ext cx="137649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42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125분 · 첫 실행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146161" y="5465921"/>
              <a:ext cx="22013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42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180분 · 모바일 공개 확인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527304" y="6423660"/>
              <a:ext cx="4656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설치 문제는 최대 30분까지만 다루고 미해결 사실을 기록합니다.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96242" cy="1222057"/>
            <a:chOff x="517398" y="384810"/>
            <a:chExt cx="879624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51229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전에 먼저 지키는 네 가지 안전선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916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공개 가능한 주제와 자료만 사용하고 최종 승인은 사람이 합니다.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6750" y="2150745"/>
            <a:ext cx="11313071" cy="2040255"/>
            <a:chOff x="666750" y="2150745"/>
            <a:chExt cx="11313071" cy="2040255"/>
          </a:xfrm>
        </p:grpSpPr>
        <p:grpSp>
          <p:nvGrpSpPr>
            <p:cNvPr id="9" name="Group 9"/>
            <p:cNvGrpSpPr/>
            <p:nvPr/>
          </p:nvGrpSpPr>
          <p:grpSpPr>
            <a:xfrm>
              <a:off x="666750" y="2150745"/>
              <a:ext cx="3803523" cy="1499044"/>
              <a:chOff x="666750" y="2150745"/>
              <a:chExt cx="3803523" cy="1499044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666750" y="21507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01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75132" y="2878455"/>
                <a:ext cx="2277298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공개 가능한 질문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77418" y="3327082"/>
                <a:ext cx="379285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회사 기밀·개인정보·비공개 업무 제외</a:t>
                </a:r>
              </a:p>
            </p:txBody>
          </p:sp>
        </p:grpSp>
        <p:sp>
          <p:nvSpPr>
            <p:cNvPr id="10" name="Line 10"/>
            <p:cNvSpPr/>
            <p:nvPr/>
          </p:nvSpPr>
          <p:spPr>
            <a:xfrm>
              <a:off x="3276600" y="2152650"/>
              <a:ext cx="9525" cy="2038350"/>
            </a:xfrm>
            <a:custGeom>
              <a:avLst/>
              <a:gdLst/>
              <a:ahLst/>
              <a:cxnLst/>
              <a:rect l="l" t="t" r="r" b="b"/>
              <a:pathLst>
                <a:path w="9525" h="2038350">
                  <a:moveTo>
                    <a:pt x="0" y="0"/>
                  </a:moveTo>
                  <a:lnTo>
                    <a:pt x="0" y="203835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3562350" y="2150745"/>
              <a:ext cx="4075100" cy="1499044"/>
              <a:chOff x="3562350" y="2150745"/>
              <a:chExt cx="4075100" cy="1499044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3562350" y="21507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02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570732" y="2878455"/>
                <a:ext cx="218824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비밀정보 미입력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573018" y="3327082"/>
                <a:ext cx="40644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비밀번호·인증번호·API 키·OAuth 코드</a:t>
                </a:r>
              </a:p>
            </p:txBody>
          </p:sp>
        </p:grpSp>
        <p:sp>
          <p:nvSpPr>
            <p:cNvPr id="15" name="Line 15"/>
            <p:cNvSpPr/>
            <p:nvPr/>
          </p:nvSpPr>
          <p:spPr>
            <a:xfrm>
              <a:off x="6172200" y="2152650"/>
              <a:ext cx="9525" cy="2038350"/>
            </a:xfrm>
            <a:custGeom>
              <a:avLst/>
              <a:gdLst/>
              <a:ahLst/>
              <a:cxnLst/>
              <a:rect l="l" t="t" r="r" b="b"/>
              <a:pathLst>
                <a:path w="9525" h="2038350">
                  <a:moveTo>
                    <a:pt x="0" y="0"/>
                  </a:moveTo>
                  <a:lnTo>
                    <a:pt x="0" y="203835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6457950" y="2150745"/>
              <a:ext cx="3081623" cy="1499044"/>
              <a:chOff x="6457950" y="2150745"/>
              <a:chExt cx="3081623" cy="1499044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6457950" y="21507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03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466332" y="2878455"/>
                <a:ext cx="1297736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권리 확인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468618" y="3327082"/>
                <a:ext cx="307095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유료·제한 자료 전문 복제 금지</a:t>
                </a:r>
              </a:p>
            </p:txBody>
          </p:sp>
        </p:grpSp>
        <p:sp>
          <p:nvSpPr>
            <p:cNvPr id="20" name="Line 20"/>
            <p:cNvSpPr/>
            <p:nvPr/>
          </p:nvSpPr>
          <p:spPr>
            <a:xfrm>
              <a:off x="9067800" y="2152650"/>
              <a:ext cx="9525" cy="2038350"/>
            </a:xfrm>
            <a:custGeom>
              <a:avLst/>
              <a:gdLst/>
              <a:ahLst/>
              <a:cxnLst/>
              <a:rect l="l" t="t" r="r" b="b"/>
              <a:pathLst>
                <a:path w="9525" h="2038350">
                  <a:moveTo>
                    <a:pt x="0" y="0"/>
                  </a:moveTo>
                  <a:lnTo>
                    <a:pt x="0" y="203835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353550" y="2150745"/>
              <a:ext cx="2626271" cy="1499044"/>
              <a:chOff x="9353550" y="2150745"/>
              <a:chExt cx="2626271" cy="1499044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9353550" y="21507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0EAD69"/>
                    </a:solidFill>
                    <a:latin typeface="Pretendard ExtraBold"/>
                    <a:ea typeface="Pretendard ExtraBold"/>
                    <a:cs typeface="Pretendard ExtraBold"/>
                  </a:rPr>
                  <a:t>04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9361932" y="2878455"/>
                <a:ext cx="198046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사람 최종 승인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364218" y="3327082"/>
                <a:ext cx="261560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출처·문구·공개 범위 판단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533400" y="4648200"/>
            <a:ext cx="11125200" cy="1200150"/>
            <a:chOff x="533400" y="4648200"/>
            <a:chExt cx="11125200" cy="1200150"/>
          </a:xfrm>
        </p:grpSpPr>
        <p:sp>
          <p:nvSpPr>
            <p:cNvPr id="26" name="Rectangle 26"/>
            <p:cNvSpPr/>
            <p:nvPr/>
          </p:nvSpPr>
          <p:spPr>
            <a:xfrm>
              <a:off x="533400" y="4648200"/>
              <a:ext cx="11125200" cy="1200150"/>
            </a:xfrm>
            <a:prstGeom prst="roundRect">
              <a:avLst>
                <a:gd name="adj" fmla="val 11111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843165" y="5060156"/>
              <a:ext cx="313921" cy="300038"/>
              <a:chOff x="843165" y="5060156"/>
              <a:chExt cx="313921" cy="30003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843165" y="5060156"/>
                <a:ext cx="31392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13921" h="300038">
                    <a:moveTo>
                      <a:pt x="156960" y="0"/>
                    </a:moveTo>
                    <a:cubicBezTo>
                      <a:pt x="195896" y="34447"/>
                      <a:pt x="246713" y="52383"/>
                      <a:pt x="298645" y="50006"/>
                    </a:cubicBezTo>
                    <a:cubicBezTo>
                      <a:pt x="313921" y="101972"/>
                      <a:pt x="307470" y="157910"/>
                      <a:pt x="280766" y="205034"/>
                    </a:cubicBezTo>
                    <a:cubicBezTo>
                      <a:pt x="254062" y="252158"/>
                      <a:pt x="209390" y="286438"/>
                      <a:pt x="156960" y="300038"/>
                    </a:cubicBezTo>
                    <a:cubicBezTo>
                      <a:pt x="104531" y="286438"/>
                      <a:pt x="59858" y="252158"/>
                      <a:pt x="33155" y="205034"/>
                    </a:cubicBezTo>
                    <a:cubicBezTo>
                      <a:pt x="6451" y="157910"/>
                      <a:pt x="0" y="101972"/>
                      <a:pt x="15276" y="50006"/>
                    </a:cubicBezTo>
                    <a:cubicBezTo>
                      <a:pt x="67208" y="52383"/>
                      <a:pt x="118025" y="34447"/>
                      <a:pt x="156960" y="0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83456" y="5176838"/>
                <a:ext cx="33338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33338">
                    <a:moveTo>
                      <a:pt x="0" y="16669"/>
                    </a:moveTo>
                    <a:cubicBezTo>
                      <a:pt x="0" y="25875"/>
                      <a:pt x="7463" y="33338"/>
                      <a:pt x="16669" y="33338"/>
                    </a:cubicBezTo>
                    <a:cubicBezTo>
                      <a:pt x="25875" y="33338"/>
                      <a:pt x="33338" y="25875"/>
                      <a:pt x="33338" y="16669"/>
                    </a:cubicBezTo>
                    <a:cubicBezTo>
                      <a:pt x="33338" y="7463"/>
                      <a:pt x="25875" y="0"/>
                      <a:pt x="16669" y="0"/>
                    </a:cubicBezTo>
                    <a:cubicBezTo>
                      <a:pt x="7463" y="0"/>
                      <a:pt x="0" y="7463"/>
                      <a:pt x="0" y="16669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000125" y="5210175"/>
                <a:ext cx="9525" cy="4167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1672">
                    <a:moveTo>
                      <a:pt x="0" y="0"/>
                    </a:moveTo>
                    <a:lnTo>
                      <a:pt x="0" y="41672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381506" y="5025390"/>
              <a:ext cx="35548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이번 과정에서 다루지 않습니다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2649" y="5392579"/>
              <a:ext cx="794579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의료 진단 · 법률 자문 · 투자 종목 추천 · 자동 수집 · 로그인 · 결제 · 데이터베이스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4" name="TextBox 34"/>
            <p:cNvSpPr txBox="1"/>
            <p:nvPr/>
          </p:nvSpPr>
          <p:spPr>
            <a:xfrm>
              <a:off x="527304" y="6423660"/>
              <a:ext cx="4656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확인하지 못한 내용은 사실로 쓰지 않고 “미확인”으로 남깁니다.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402810" cy="1222057"/>
            <a:chOff x="517398" y="384810"/>
            <a:chExt cx="8402810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1232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질문 설계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40281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넓은 주제를 답할 수 있는 질문으로 좁히기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7012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좋은 레포트는 검색어보다 먼저 질문의 범위를 정합니다.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33400" y="2057400"/>
            <a:ext cx="2495550" cy="3009900"/>
            <a:chOff x="533400" y="2057400"/>
            <a:chExt cx="2495550" cy="3009900"/>
          </a:xfrm>
        </p:grpSpPr>
        <p:sp>
          <p:nvSpPr>
            <p:cNvPr id="6" name="Rectangle 6"/>
            <p:cNvSpPr/>
            <p:nvPr/>
          </p:nvSpPr>
          <p:spPr>
            <a:xfrm>
              <a:off x="533400" y="2057400"/>
              <a:ext cx="2495550" cy="3009900"/>
            </a:xfrm>
            <a:prstGeom prst="roundRect">
              <a:avLst>
                <a:gd name="adj" fmla="val 610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55523" y="2319814"/>
              <a:ext cx="171724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8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BEFORE · 너무 넓음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812006" y="2907506"/>
              <a:ext cx="300037" cy="300037"/>
              <a:chOff x="812006" y="2907506"/>
              <a:chExt cx="300037" cy="30003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812006" y="2907506"/>
                <a:ext cx="23336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233362">
                    <a:moveTo>
                      <a:pt x="0" y="116681"/>
                    </a:moveTo>
                    <a:cubicBezTo>
                      <a:pt x="0" y="181123"/>
                      <a:pt x="52240" y="233362"/>
                      <a:pt x="116681" y="233362"/>
                    </a:cubicBezTo>
                    <a:cubicBezTo>
                      <a:pt x="181123" y="233362"/>
                      <a:pt x="233362" y="181123"/>
                      <a:pt x="233362" y="116681"/>
                    </a:cubicBezTo>
                    <a:cubicBezTo>
                      <a:pt x="233362" y="52240"/>
                      <a:pt x="181123" y="0"/>
                      <a:pt x="116681" y="0"/>
                    </a:cubicBezTo>
                    <a:cubicBezTo>
                      <a:pt x="52240" y="0"/>
                      <a:pt x="0" y="52240"/>
                      <a:pt x="0" y="116681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012031" y="3107531"/>
                <a:ext cx="100012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100012">
                    <a:moveTo>
                      <a:pt x="100012" y="100012"/>
                    </a:moveTo>
                    <a:lnTo>
                      <a:pt x="0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749808" y="3455670"/>
              <a:ext cx="1619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AI 노트 앱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3999" y="3944779"/>
              <a:ext cx="156379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누구에게 좋은지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3999" y="4249579"/>
              <a:ext cx="156379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무엇을 비교할지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3999" y="4554379"/>
              <a:ext cx="205145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언제 기준인지 모호함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181350" y="2057400"/>
            <a:ext cx="3270533" cy="3009900"/>
            <a:chOff x="3181350" y="2057400"/>
            <a:chExt cx="3270533" cy="3009900"/>
          </a:xfrm>
        </p:grpSpPr>
        <p:sp>
          <p:nvSpPr>
            <p:cNvPr id="16" name="Freeform 16"/>
            <p:cNvSpPr/>
            <p:nvPr/>
          </p:nvSpPr>
          <p:spPr>
            <a:xfrm>
              <a:off x="3181350" y="3562350"/>
              <a:ext cx="190500" cy="9525"/>
            </a:xfrm>
            <a:custGeom>
              <a:avLst/>
              <a:gdLst/>
              <a:ahLst/>
              <a:cxnLst/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3324225" y="349567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18" name="Rectangle 18"/>
            <p:cNvSpPr/>
            <p:nvPr/>
          </p:nvSpPr>
          <p:spPr>
            <a:xfrm>
              <a:off x="3543300" y="2057400"/>
              <a:ext cx="2724150" cy="3009900"/>
            </a:xfrm>
            <a:prstGeom prst="roundRect">
              <a:avLst>
                <a:gd name="adj" fmla="val 5594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65423" y="2319814"/>
              <a:ext cx="187910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8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FILTER · 세 가지 결정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3771900" y="2815590"/>
              <a:ext cx="2325091" cy="595408"/>
              <a:chOff x="3771900" y="2815590"/>
              <a:chExt cx="2325091" cy="595408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3771900" y="2857500"/>
                <a:ext cx="342900" cy="3429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3884015" y="29498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239006" y="28155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읽는 사람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240911" y="3132296"/>
                <a:ext cx="1856080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42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개인 지식관리 입문자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771900" y="3577590"/>
              <a:ext cx="2133257" cy="595408"/>
              <a:chOff x="3771900" y="3577590"/>
              <a:chExt cx="2133257" cy="595408"/>
            </a:xfrm>
          </p:grpSpPr>
          <p:sp>
            <p:nvSpPr>
              <p:cNvPr id="25" name="Ellipse 25"/>
              <p:cNvSpPr/>
              <p:nvPr/>
            </p:nvSpPr>
            <p:spPr>
              <a:xfrm>
                <a:off x="3771900" y="3619500"/>
                <a:ext cx="342900" cy="3429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3884015" y="37118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239006" y="35775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기준 날짜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240911" y="3894296"/>
                <a:ext cx="1664246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42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조사한 날짜를 표기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771900" y="4339590"/>
              <a:ext cx="2679983" cy="595408"/>
              <a:chOff x="3771900" y="4339590"/>
              <a:chExt cx="2679983" cy="595408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3771900" y="4381500"/>
                <a:ext cx="342900" cy="3429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884015" y="44738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4239006" y="43395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비교 기준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4240911" y="4656296"/>
                <a:ext cx="2210972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42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가격 · 저장 · 검색 · 공개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6419850" y="2057400"/>
            <a:ext cx="5238750" cy="3009900"/>
            <a:chOff x="6419850" y="2057400"/>
            <a:chExt cx="5238750" cy="3009900"/>
          </a:xfrm>
        </p:grpSpPr>
        <p:sp>
          <p:nvSpPr>
            <p:cNvPr id="36" name="Freeform 36"/>
            <p:cNvSpPr/>
            <p:nvPr/>
          </p:nvSpPr>
          <p:spPr>
            <a:xfrm>
              <a:off x="6419850" y="3562350"/>
              <a:ext cx="190500" cy="9525"/>
            </a:xfrm>
            <a:custGeom>
              <a:avLst/>
              <a:gdLst/>
              <a:ahLst/>
              <a:cxnLst/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6562725" y="349567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781800" y="2057400"/>
              <a:ext cx="4876800" cy="3009900"/>
            </a:xfrm>
            <a:prstGeom prst="roundRect">
              <a:avLst>
                <a:gd name="adj" fmla="val 5063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042023" y="2319814"/>
              <a:ext cx="220282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8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AFTER · 조사 가능한 질문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7127875" y="2914650"/>
              <a:ext cx="222250" cy="190500"/>
              <a:chOff x="7127875" y="2914650"/>
              <a:chExt cx="222250" cy="1905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7127875" y="2914650"/>
                <a:ext cx="793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190500">
                    <a:moveTo>
                      <a:pt x="79375" y="79375"/>
                    </a:moveTo>
                    <a:lnTo>
                      <a:pt x="15875" y="79375"/>
                    </a:lnTo>
                    <a:cubicBezTo>
                      <a:pt x="7107" y="79375"/>
                      <a:pt x="0" y="72268"/>
                      <a:pt x="0" y="63500"/>
                    </a:cubicBez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lnTo>
                      <a:pt x="63500" y="0"/>
                    </a:lnTo>
                    <a:cubicBezTo>
                      <a:pt x="72268" y="0"/>
                      <a:pt x="79375" y="7107"/>
                      <a:pt x="79375" y="15875"/>
                    </a:cubicBezTo>
                    <a:lnTo>
                      <a:pt x="79375" y="111125"/>
                    </a:lnTo>
                    <a:cubicBezTo>
                      <a:pt x="79375" y="153464"/>
                      <a:pt x="58214" y="179912"/>
                      <a:pt x="15875" y="19050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7270750" y="2914650"/>
                <a:ext cx="793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190500">
                    <a:moveTo>
                      <a:pt x="79375" y="79375"/>
                    </a:moveTo>
                    <a:lnTo>
                      <a:pt x="15875" y="79375"/>
                    </a:lnTo>
                    <a:cubicBezTo>
                      <a:pt x="7107" y="79375"/>
                      <a:pt x="0" y="72268"/>
                      <a:pt x="0" y="63500"/>
                    </a:cubicBez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lnTo>
                      <a:pt x="63500" y="0"/>
                    </a:lnTo>
                    <a:cubicBezTo>
                      <a:pt x="72268" y="0"/>
                      <a:pt x="79375" y="7107"/>
                      <a:pt x="79375" y="15875"/>
                    </a:cubicBezTo>
                    <a:lnTo>
                      <a:pt x="79375" y="111125"/>
                    </a:lnTo>
                    <a:cubicBezTo>
                      <a:pt x="79375" y="153464"/>
                      <a:pt x="58214" y="179912"/>
                      <a:pt x="15875" y="19050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43" name="TextBox 43"/>
            <p:cNvSpPr txBox="1"/>
            <p:nvPr/>
          </p:nvSpPr>
          <p:spPr>
            <a:xfrm>
              <a:off x="7037832" y="3411855"/>
              <a:ext cx="316780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개인 지식관리에 적합한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037832" y="3773805"/>
              <a:ext cx="285977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AI 노트 앱을 고를 때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037832" y="4135755"/>
              <a:ext cx="401379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B64DA"/>
                  </a:solidFill>
                  <a:latin typeface="Pretendard ExtraBold"/>
                  <a:ea typeface="Pretendard ExtraBold"/>
                  <a:cs typeface="Pretendard ExtraBold"/>
                </a:rPr>
                <a:t>어떤 기준을 우선해야 하는가?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040880" y="4619625"/>
              <a:ext cx="443750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한 문장으로 답하고, 출처로 확인할 수 있습니다.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8" name="TextBox 48"/>
            <p:cNvSpPr txBox="1"/>
            <p:nvPr/>
          </p:nvSpPr>
          <p:spPr>
            <a:xfrm>
              <a:off x="527304" y="6423660"/>
              <a:ext cx="40588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질문이 좁아질수록 필요한 자료와 결론도 선명해집니다.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757190" cy="1222057"/>
            <a:chOff x="517398" y="384810"/>
            <a:chExt cx="7757190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1232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질문 설계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75719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신뢰할 수 있는 출처 3개를 고르는 순서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7466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먼저 원문을 찾고, 해석 자료는 빈틈을 메울 때만 씁니다.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66900" y="1962150"/>
            <a:ext cx="8458200" cy="3352800"/>
            <a:chOff x="1866900" y="1962150"/>
            <a:chExt cx="8458200" cy="3352800"/>
          </a:xfrm>
        </p:grpSpPr>
        <p:sp>
          <p:nvSpPr>
            <p:cNvPr id="6" name="Rectangle 6"/>
            <p:cNvSpPr/>
            <p:nvPr/>
          </p:nvSpPr>
          <p:spPr>
            <a:xfrm>
              <a:off x="3238500" y="1962150"/>
              <a:ext cx="5715000" cy="990600"/>
            </a:xfrm>
            <a:prstGeom prst="roundRect">
              <a:avLst>
                <a:gd name="adj" fmla="val 15385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531108" y="2103120"/>
              <a:ext cx="210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027932" y="2135505"/>
              <a:ext cx="29154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공식 문서 · 기관 발표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030980" y="2524125"/>
              <a:ext cx="47000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AF3FF"/>
                  </a:solidFill>
                  <a:latin typeface="Pretendard"/>
                  <a:ea typeface="Pretendard"/>
                  <a:cs typeface="Pretendard"/>
                </a:rPr>
                <a:t>제품 기능, 규정, 정책처럼 당사자가 직접 밝힌 사실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552700" y="3143250"/>
              <a:ext cx="7086600" cy="990600"/>
            </a:xfrm>
            <a:prstGeom prst="roundRect">
              <a:avLst>
                <a:gd name="adj" fmla="val 15385"/>
              </a:avLst>
            </a:prstGeom>
            <a:solidFill>
              <a:srgbClr val="FFFFFF"/>
            </a:solidFill>
            <a:ln w="14288">
              <a:solidFill>
                <a:srgbClr val="3182F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45308" y="3284220"/>
              <a:ext cx="210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42132" y="3316605"/>
              <a:ext cx="28709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원 연구 · 통계 · 공시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345180" y="3705225"/>
              <a:ext cx="381152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수치와 비교 결과의 근거가 되는 최초 자료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866900" y="4324350"/>
              <a:ext cx="8458200" cy="990600"/>
            </a:xfrm>
            <a:prstGeom prst="roundRect">
              <a:avLst>
                <a:gd name="adj" fmla="val 1538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159508" y="4465320"/>
              <a:ext cx="210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8B95A1"/>
                  </a:solidFill>
                  <a:latin typeface="Pretendard ExtraBold"/>
                  <a:ea typeface="Pretendard ExtraBold"/>
                  <a:cs typeface="Pretendard ExtraBold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656332" y="4497705"/>
              <a:ext cx="32568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날짜가 있는 전문가 해설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659380" y="4886325"/>
              <a:ext cx="488175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원문을 쉽게 설명하거나 서로 다른 자료의 맥락을 연결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33400" y="1962150"/>
            <a:ext cx="2095500" cy="3352800"/>
            <a:chOff x="533400" y="1962150"/>
            <a:chExt cx="2095500" cy="3352800"/>
          </a:xfrm>
        </p:grpSpPr>
        <p:sp>
          <p:nvSpPr>
            <p:cNvPr id="19" name="Rectangle 19"/>
            <p:cNvSpPr/>
            <p:nvPr/>
          </p:nvSpPr>
          <p:spPr>
            <a:xfrm>
              <a:off x="533400" y="1962150"/>
              <a:ext cx="2095500" cy="3352800"/>
            </a:xfrm>
            <a:prstGeom prst="roundRect">
              <a:avLst>
                <a:gd name="adj" fmla="val 727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56456" y="2308225"/>
              <a:ext cx="226218" cy="256381"/>
              <a:chOff x="856456" y="2308225"/>
              <a:chExt cx="226218" cy="25638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56456" y="2308225"/>
                <a:ext cx="180975" cy="241299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241299">
                    <a:moveTo>
                      <a:pt x="69600" y="241299"/>
                    </a:moveTo>
                    <a:lnTo>
                      <a:pt x="30162" y="241299"/>
                    </a:lnTo>
                    <a:cubicBezTo>
                      <a:pt x="13504" y="241299"/>
                      <a:pt x="0" y="227795"/>
                      <a:pt x="0" y="211137"/>
                    </a:cubicBezTo>
                    <a:lnTo>
                      <a:pt x="0" y="30162"/>
                    </a:lnTo>
                    <a:cubicBezTo>
                      <a:pt x="0" y="13504"/>
                      <a:pt x="13504" y="0"/>
                      <a:pt x="30162" y="0"/>
                    </a:cubicBezTo>
                    <a:lnTo>
                      <a:pt x="150812" y="0"/>
                    </a:lnTo>
                    <a:cubicBezTo>
                      <a:pt x="167470" y="0"/>
                      <a:pt x="180975" y="13504"/>
                      <a:pt x="180975" y="30162"/>
                    </a:cubicBezTo>
                    <a:lnTo>
                      <a:pt x="180975" y="150812"/>
                    </a:lnTo>
                  </a:path>
                </a:pathLst>
              </a:custGeom>
              <a:noFill/>
              <a:ln w="30162">
                <a:solidFill>
                  <a:srgbClr val="3182F6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992187" y="2504281"/>
                <a:ext cx="90487" cy="60325"/>
              </a:xfrm>
              <a:custGeom>
                <a:avLst/>
                <a:gdLst/>
                <a:ahLst/>
                <a:cxnLst/>
                <a:rect l="l" t="t" r="r" b="b"/>
                <a:pathLst>
                  <a:path w="90487" h="60325">
                    <a:moveTo>
                      <a:pt x="0" y="30162"/>
                    </a:moveTo>
                    <a:lnTo>
                      <a:pt x="30162" y="60325"/>
                    </a:lnTo>
                    <a:lnTo>
                      <a:pt x="90487" y="0"/>
                    </a:lnTo>
                  </a:path>
                </a:pathLst>
              </a:custGeom>
              <a:noFill/>
              <a:ln w="30162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16781" y="2368550"/>
                <a:ext cx="603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0325" h="9525">
                    <a:moveTo>
                      <a:pt x="0" y="0"/>
                    </a:moveTo>
                    <a:lnTo>
                      <a:pt x="60325" y="0"/>
                    </a:lnTo>
                  </a:path>
                </a:pathLst>
              </a:custGeom>
              <a:noFill/>
              <a:ln w="30162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16781" y="2428875"/>
                <a:ext cx="3016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162" h="9525">
                    <a:moveTo>
                      <a:pt x="0" y="0"/>
                    </a:moveTo>
                    <a:lnTo>
                      <a:pt x="30162" y="0"/>
                    </a:lnTo>
                  </a:path>
                </a:pathLst>
              </a:custGeom>
              <a:noFill/>
              <a:ln w="30162">
                <a:solidFill>
                  <a:srgbClr val="3182F6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771906" y="2701290"/>
              <a:ext cx="16212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모든 출처에서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73049" y="3201829"/>
              <a:ext cx="110793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✓ 작성 주체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73049" y="3582829"/>
              <a:ext cx="164860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✓ 게시·수정 날짜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73049" y="3963829"/>
              <a:ext cx="131996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✓ 확인한 문장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73049" y="4344829"/>
              <a:ext cx="1107938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✓ 실제 링크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515600" y="1962150"/>
            <a:ext cx="1143000" cy="3352800"/>
            <a:chOff x="10515600" y="1962150"/>
            <a:chExt cx="1143000" cy="3352800"/>
          </a:xfrm>
        </p:grpSpPr>
        <p:sp>
          <p:nvSpPr>
            <p:cNvPr id="31" name="Rectangle 31"/>
            <p:cNvSpPr/>
            <p:nvPr/>
          </p:nvSpPr>
          <p:spPr>
            <a:xfrm>
              <a:off x="10515600" y="1962150"/>
              <a:ext cx="1143000" cy="3352800"/>
            </a:xfrm>
            <a:prstGeom prst="roundRect">
              <a:avLst>
                <a:gd name="adj" fmla="val 1333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883859" y="2232660"/>
              <a:ext cx="4064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RULE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813784" y="2787015"/>
              <a:ext cx="54663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3+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655427" y="343852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작동하는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623623" y="37242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출처 링크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10763250" y="4267200"/>
              <a:ext cx="647700" cy="9525"/>
            </a:xfrm>
            <a:custGeom>
              <a:avLst/>
              <a:gdLst/>
              <a:ahLst/>
              <a:cxnLst/>
              <a:rect l="l" t="t" r="r" b="b"/>
              <a:pathLst>
                <a:path w="647700" h="9525">
                  <a:moveTo>
                    <a:pt x="0" y="0"/>
                  </a:moveTo>
                  <a:lnTo>
                    <a:pt x="647700" y="0"/>
                  </a:lnTo>
                </a:path>
              </a:pathLst>
            </a:custGeom>
            <a:noFill/>
            <a:ln w="9525">
              <a:solidFill>
                <a:srgbClr val="6B7684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598639" y="4483418"/>
              <a:ext cx="9769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E5E8EB"/>
                  </a:solidFill>
                  <a:latin typeface="Pretendard"/>
                  <a:ea typeface="Pretendard"/>
                  <a:cs typeface="Pretendard"/>
                </a:rPr>
                <a:t>접속 실패면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898505" y="4769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E5E8EB"/>
                  </a:solidFill>
                  <a:latin typeface="Pretendard"/>
                  <a:ea typeface="Pretendard"/>
                  <a:cs typeface="Pretendard"/>
                </a:rPr>
                <a:t>교체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0" name="TextBox 40"/>
            <p:cNvSpPr txBox="1"/>
            <p:nvPr/>
          </p:nvSpPr>
          <p:spPr>
            <a:xfrm>
              <a:off x="527304" y="6423660"/>
              <a:ext cx="30411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블로그 요약보다 공식 원문을 우선합니다.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948136" cy="1222057"/>
            <a:chOff x="517398" y="384810"/>
            <a:chExt cx="7948136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1232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질문 설계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15609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주장·근거·출처를 한 줄로 연결하기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9435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문장마다 “무엇을 확인했고 어디에서 봤는지”를 남깁니다.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33400" y="1962150"/>
            <a:ext cx="11125200" cy="3714750"/>
            <a:chOff x="533400" y="1962150"/>
            <a:chExt cx="11125200" cy="3714750"/>
          </a:xfrm>
        </p:grpSpPr>
        <p:sp>
          <p:nvSpPr>
            <p:cNvPr id="6" name="Rectangle 6"/>
            <p:cNvSpPr/>
            <p:nvPr/>
          </p:nvSpPr>
          <p:spPr>
            <a:xfrm>
              <a:off x="533400" y="1962150"/>
              <a:ext cx="11125200" cy="3714750"/>
            </a:xfrm>
            <a:prstGeom prst="roundRect">
              <a:avLst>
                <a:gd name="adj" fmla="val 410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533400" y="1962150"/>
              <a:ext cx="11125200" cy="571500"/>
            </a:xfrm>
            <a:custGeom>
              <a:avLst/>
              <a:gdLst/>
              <a:ahLst/>
              <a:cxnLst/>
              <a:rect l="l" t="t" r="r" b="b"/>
              <a:pathLst>
                <a:path w="11125200" h="571500">
                  <a:moveTo>
                    <a:pt x="0" y="0"/>
                  </a:moveTo>
                  <a:cubicBezTo>
                    <a:pt x="0" y="0"/>
                    <a:pt x="50800" y="0"/>
                    <a:pt x="152400" y="0"/>
                  </a:cubicBezTo>
                  <a:lnTo>
                    <a:pt x="10972800" y="0"/>
                  </a:lnTo>
                  <a:cubicBezTo>
                    <a:pt x="11074400" y="0"/>
                    <a:pt x="11125200" y="50800"/>
                    <a:pt x="11125200" y="152400"/>
                  </a:cubicBezTo>
                  <a:lnTo>
                    <a:pt x="11125200" y="571500"/>
                  </a:lnTo>
                  <a:lnTo>
                    <a:pt x="0" y="571500"/>
                  </a:lnTo>
                  <a:lnTo>
                    <a:pt x="0" y="152400"/>
                  </a:lnTo>
                  <a:cubicBezTo>
                    <a:pt x="0" y="50800"/>
                    <a:pt x="50800" y="0"/>
                    <a:pt x="152400" y="0"/>
                  </a:cubicBezTo>
                </a:path>
              </a:pathLst>
            </a:custGeom>
            <a:solidFill>
              <a:srgbClr val="191F28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73430" y="2181225"/>
              <a:ext cx="162664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레포트에 쓸 문장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35780" y="2181225"/>
              <a:ext cx="1138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확인한 근거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602980" y="21812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출처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12680" y="21812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상태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095750" y="19621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362950" y="19621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9772650" y="19621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533400" y="2533650"/>
              <a:ext cx="11125200" cy="781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72668" y="2822258"/>
              <a:ext cx="29387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A앱은 로컬 파일을 지원한다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335018" y="2822258"/>
              <a:ext cx="29487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공식 저장 방식 문서에서 확인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602218" y="2822258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[1]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10020300" y="2743200"/>
              <a:ext cx="800100" cy="361950"/>
            </a:xfrm>
            <a:prstGeom prst="roundRect">
              <a:avLst>
                <a:gd name="adj" fmla="val 50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222668" y="28451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사실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533400" y="33147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533400" y="3324225"/>
              <a:ext cx="11125200" cy="781050"/>
            </a:xfrm>
            <a:prstGeom prst="rect">
              <a:avLst/>
            </a:prstGeom>
            <a:solidFill>
              <a:srgbClr val="F7F8F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72668" y="3612832"/>
              <a:ext cx="324383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B앱은 무료 플랜에 제한이 있다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35018" y="3612832"/>
              <a:ext cx="34596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공식 요금 안내에서 제한 조건 확인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602218" y="3612832"/>
              <a:ext cx="4015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[2]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10020300" y="3533775"/>
              <a:ext cx="800100" cy="361950"/>
            </a:xfrm>
            <a:prstGeom prst="roundRect">
              <a:avLst>
                <a:gd name="adj" fmla="val 50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222668" y="3635692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사실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533400" y="4105275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33400" y="4114800"/>
              <a:ext cx="11125200" cy="781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72668" y="4403408"/>
              <a:ext cx="31734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입문자에게 A앱이 더 단순하다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35018" y="4403408"/>
              <a:ext cx="30154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위 두 사실을 바탕으로 한 판단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602218" y="4403408"/>
              <a:ext cx="7864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[1][2]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10020300" y="4324350"/>
              <a:ext cx="800100" cy="361950"/>
            </a:xfrm>
            <a:prstGeom prst="roundRect">
              <a:avLst>
                <a:gd name="adj" fmla="val 50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222668" y="442626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해석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533400" y="48958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533400" y="4905375"/>
              <a:ext cx="11125200" cy="771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72668" y="5193982"/>
              <a:ext cx="21642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C앱이 가장 안전하다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335018" y="5193982"/>
              <a:ext cx="364847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확인 근거 없음 — 레포트에 쓰지 않기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02218" y="519398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8B95A1"/>
                  </a:solidFill>
                  <a:latin typeface="Pretendard SemiBold"/>
                  <a:ea typeface="Pretendard SemiBold"/>
                  <a:cs typeface="Pretendard SemiBold"/>
                </a:rPr>
                <a:t>—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10020300" y="5114925"/>
              <a:ext cx="914400" cy="36195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184406" y="5216842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미확인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527304" y="6423660"/>
              <a:ext cx="5320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사실과 해석을 구분하면 AI가 만든 문장도 사람이 검수할 수 있습니다.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738577" cy="1222057"/>
            <a:chOff x="517398" y="384810"/>
            <a:chExt cx="9738577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1232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질문 설계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973857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한 페이지 레포트의 읽는 순서를 먼저 설계합니다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867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결론을 먼저 보여주고, 근거와 한계를 따라가게 만듭니다.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3400" y="2057400"/>
            <a:ext cx="11125200" cy="1352550"/>
            <a:chOff x="533400" y="2057400"/>
            <a:chExt cx="11125200" cy="1352550"/>
          </a:xfrm>
        </p:grpSpPr>
        <p:sp>
          <p:nvSpPr>
            <p:cNvPr id="6" name="Rectangle 6"/>
            <p:cNvSpPr/>
            <p:nvPr/>
          </p:nvSpPr>
          <p:spPr>
            <a:xfrm>
              <a:off x="533400" y="2057400"/>
              <a:ext cx="3276600" cy="1352550"/>
            </a:xfrm>
            <a:prstGeom prst="roundRect">
              <a:avLst>
                <a:gd name="adj" fmla="val 11268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8284" y="2185035"/>
              <a:ext cx="4472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1332" y="2726055"/>
              <a:ext cx="236634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질문과 한 줄 결론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5142" y="3073718"/>
              <a:ext cx="27761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EAF3FF"/>
                  </a:solidFill>
                  <a:latin typeface="Pretendard"/>
                  <a:ea typeface="Pretendard"/>
                  <a:cs typeface="Pretendard"/>
                </a:rPr>
                <a:t>무엇을 결정해야 하는지 바로 알기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3924300" y="2733675"/>
              <a:ext cx="171450" cy="9525"/>
            </a:xfrm>
            <a:custGeom>
              <a:avLst/>
              <a:gdLst/>
              <a:ahLst/>
              <a:cxnLst/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4048125" y="266700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12" name="Rectangle 12"/>
            <p:cNvSpPr/>
            <p:nvPr/>
          </p:nvSpPr>
          <p:spPr>
            <a:xfrm>
              <a:off x="4229100" y="2057400"/>
              <a:ext cx="3276600" cy="1352550"/>
            </a:xfrm>
            <a:prstGeom prst="roundRect">
              <a:avLst>
                <a:gd name="adj" fmla="val 11268"/>
              </a:avLst>
            </a:prstGeom>
            <a:solidFill>
              <a:srgbClr val="FFFFFF"/>
            </a:solidFill>
            <a:ln w="14288">
              <a:solidFill>
                <a:srgbClr val="3182F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443984" y="2185035"/>
              <a:ext cx="4472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47032" y="2726055"/>
              <a:ext cx="18468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핵심 근거 3개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50842" y="3073718"/>
              <a:ext cx="27761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결론을 지지하는 사실만 짧게 보기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620000" y="2733675"/>
              <a:ext cx="171450" cy="9525"/>
            </a:xfrm>
            <a:custGeom>
              <a:avLst/>
              <a:gdLst/>
              <a:ahLst/>
              <a:cxnLst/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43825" y="266700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924800" y="2057400"/>
              <a:ext cx="3733800" cy="1352550"/>
            </a:xfrm>
            <a:prstGeom prst="roundRect">
              <a:avLst>
                <a:gd name="adj" fmla="val 1126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139684" y="2185035"/>
              <a:ext cx="4472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42732" y="2726055"/>
              <a:ext cx="20546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비교·판단 기준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46542" y="3073718"/>
              <a:ext cx="25398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같은 잣대로 선택지를 비교하기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744200" y="3524250"/>
            <a:ext cx="552450" cy="409575"/>
            <a:chOff x="10744200" y="3524250"/>
            <a:chExt cx="552450" cy="409575"/>
          </a:xfrm>
        </p:grpSpPr>
        <p:sp>
          <p:nvSpPr>
            <p:cNvPr id="23" name="Freeform 23"/>
            <p:cNvSpPr/>
            <p:nvPr/>
          </p:nvSpPr>
          <p:spPr>
            <a:xfrm>
              <a:off x="10744200" y="3524250"/>
              <a:ext cx="552450" cy="342900"/>
            </a:xfrm>
            <a:custGeom>
              <a:avLst/>
              <a:gdLst/>
              <a:ahLst/>
              <a:cxnLst/>
              <a:rect l="l" t="t" r="r" b="b"/>
              <a:pathLst>
                <a:path w="552450" h="342900">
                  <a:moveTo>
                    <a:pt x="552450" y="0"/>
                  </a:moveTo>
                  <a:lnTo>
                    <a:pt x="552450" y="171450"/>
                  </a:lnTo>
                  <a:cubicBezTo>
                    <a:pt x="552450" y="285750"/>
                    <a:pt x="495300" y="342900"/>
                    <a:pt x="381000" y="342900"/>
                  </a:cubicBezTo>
                  <a:lnTo>
                    <a:pt x="0" y="34290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10744200" y="380047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66675" y="0"/>
                  </a:moveTo>
                  <a:lnTo>
                    <a:pt x="0" y="66675"/>
                  </a:lnTo>
                  <a:lnTo>
                    <a:pt x="66675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533400" y="4076700"/>
            <a:ext cx="11125200" cy="1352550"/>
            <a:chOff x="533400" y="4076700"/>
            <a:chExt cx="11125200" cy="1352550"/>
          </a:xfrm>
        </p:grpSpPr>
        <p:sp>
          <p:nvSpPr>
            <p:cNvPr id="26" name="Rectangle 26"/>
            <p:cNvSpPr/>
            <p:nvPr/>
          </p:nvSpPr>
          <p:spPr>
            <a:xfrm>
              <a:off x="8382000" y="4076700"/>
              <a:ext cx="3276600" cy="1352550"/>
            </a:xfrm>
            <a:prstGeom prst="roundRect">
              <a:avLst>
                <a:gd name="adj" fmla="val 1126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596884" y="4204335"/>
              <a:ext cx="4472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99932" y="4745355"/>
              <a:ext cx="15945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위험과 한계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603742" y="5093018"/>
              <a:ext cx="24126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모르는 점과 적용 범위 밝히기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096250" y="4752975"/>
              <a:ext cx="171450" cy="9525"/>
            </a:xfrm>
            <a:custGeom>
              <a:avLst/>
              <a:gdLst/>
              <a:ahLst/>
              <a:cxnLst/>
              <a:rect l="l" t="t" r="r" b="b"/>
              <a:pathLst>
                <a:path w="171450" h="9525">
                  <a:moveTo>
                    <a:pt x="17145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77200" y="468630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66675" y="0"/>
                  </a:moveTo>
                  <a:lnTo>
                    <a:pt x="0" y="66675"/>
                  </a:lnTo>
                  <a:lnTo>
                    <a:pt x="66675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32" name="Rectangle 32"/>
            <p:cNvSpPr/>
            <p:nvPr/>
          </p:nvSpPr>
          <p:spPr>
            <a:xfrm>
              <a:off x="4686300" y="4076700"/>
              <a:ext cx="3276600" cy="1352550"/>
            </a:xfrm>
            <a:prstGeom prst="roundRect">
              <a:avLst>
                <a:gd name="adj" fmla="val 1126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901184" y="4204335"/>
              <a:ext cx="4472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05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904232" y="47453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다음 행동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908042" y="5093018"/>
              <a:ext cx="252168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읽은 사람이 바로 할 일 한 가지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400550" y="4752975"/>
              <a:ext cx="171450" cy="9525"/>
            </a:xfrm>
            <a:custGeom>
              <a:avLst/>
              <a:gdLst/>
              <a:ahLst/>
              <a:cxnLst/>
              <a:rect l="l" t="t" r="r" b="b"/>
              <a:pathLst>
                <a:path w="171450" h="9525">
                  <a:moveTo>
                    <a:pt x="17145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4381500" y="468630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66675" y="0"/>
                  </a:moveTo>
                  <a:lnTo>
                    <a:pt x="0" y="66675"/>
                  </a:lnTo>
                  <a:lnTo>
                    <a:pt x="66675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38" name="Rectangle 38"/>
            <p:cNvSpPr/>
            <p:nvPr/>
          </p:nvSpPr>
          <p:spPr>
            <a:xfrm>
              <a:off x="533400" y="4076700"/>
              <a:ext cx="3733800" cy="1352550"/>
            </a:xfrm>
            <a:prstGeom prst="roundRect">
              <a:avLst>
                <a:gd name="adj" fmla="val 11268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48284" y="4204335"/>
              <a:ext cx="44724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06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51332" y="4745355"/>
              <a:ext cx="22772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번호가 있는 출처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55142" y="5093018"/>
              <a:ext cx="26398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E5E8EB"/>
                  </a:solidFill>
                  <a:latin typeface="Pretendard"/>
                  <a:ea typeface="Pretendard"/>
                  <a:cs typeface="Pretendard"/>
                </a:rPr>
                <a:t>[1] [2] [3]을 실제 링크와 연결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26542" y="5740718"/>
            <a:ext cx="5220481" cy="264033"/>
            <a:chOff x="526542" y="5740718"/>
            <a:chExt cx="5220481" cy="264033"/>
          </a:xfrm>
        </p:grpSpPr>
        <p:sp>
          <p:nvSpPr>
            <p:cNvPr id="43" name="TextBox 43"/>
            <p:cNvSpPr txBox="1"/>
            <p:nvPr/>
          </p:nvSpPr>
          <p:spPr>
            <a:xfrm>
              <a:off x="526542" y="5740718"/>
              <a:ext cx="52204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상단에 조사 날짜 · 작성자 · 사람 검수 상태도 함께 표시합니다.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27304" y="6423660"/>
              <a:ext cx="42446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독자는 위에서 아래로 읽고, 출처를 눌러 직접 확인합니다.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645241" cy="1222057"/>
            <a:chOff x="517398" y="384810"/>
            <a:chExt cx="764524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075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Codex로 만들기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07914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Codex에는 먼저 계획만 요청합니다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64066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파일을 만들기 전에 질문·구성·출처 번호를 확인합니다.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3400" y="1828800"/>
            <a:ext cx="5391150" cy="3962400"/>
            <a:chOff x="533400" y="1828800"/>
            <a:chExt cx="5391150" cy="3962400"/>
          </a:xfrm>
        </p:grpSpPr>
        <p:sp>
          <p:nvSpPr>
            <p:cNvPr id="6" name="Rectangle 6"/>
            <p:cNvSpPr/>
            <p:nvPr/>
          </p:nvSpPr>
          <p:spPr>
            <a:xfrm>
              <a:off x="533400" y="1828800"/>
              <a:ext cx="5391150" cy="3962400"/>
            </a:xfrm>
            <a:prstGeom prst="roundRect">
              <a:avLst>
                <a:gd name="adj" fmla="val 3846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742950" y="2042160"/>
              <a:ext cx="4654296" cy="234696"/>
              <a:chOff x="742950" y="2042160"/>
              <a:chExt cx="4654296" cy="234696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742950" y="2057400"/>
                <a:ext cx="114300" cy="11430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sp>
            <p:nvSpPr>
              <p:cNvPr id="8" name="Ellipse 8"/>
              <p:cNvSpPr/>
              <p:nvPr/>
            </p:nvSpPr>
            <p:spPr>
              <a:xfrm>
                <a:off x="933450" y="2057400"/>
                <a:ext cx="114300" cy="114300"/>
              </a:xfrm>
              <a:prstGeom prst="ellipse">
                <a:avLst/>
              </a:prstGeom>
              <a:solidFill>
                <a:srgbClr val="8B95A1"/>
              </a:solidFill>
              <a:ln>
                <a:noFill/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1123950" y="2057400"/>
                <a:ext cx="114300" cy="1143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4367327" y="2042160"/>
                <a:ext cx="102991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ko-KR" sz="1200" dirty="0">
                    <a:solidFill>
                      <a:srgbClr val="8B95A1"/>
                    </a:solidFill>
                    <a:latin typeface="Consolas"/>
                    <a:ea typeface="Microsoft YaHei"/>
                    <a:cs typeface="Consolas"/>
                  </a:rPr>
                  <a:t>복사해서 사용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762000" y="2362200"/>
              <a:ext cx="4933950" cy="9525"/>
            </a:xfrm>
            <a:custGeom>
              <a:avLst/>
              <a:gdLst/>
              <a:ahLst/>
              <a:cxnLst/>
              <a:rect l="l" t="t" r="r" b="b"/>
              <a:pathLst>
                <a:path w="4933950" h="9525">
                  <a:moveTo>
                    <a:pt x="0" y="0"/>
                  </a:moveTo>
                  <a:lnTo>
                    <a:pt x="4933950" y="0"/>
                  </a:lnTo>
                </a:path>
              </a:pathLst>
            </a:custGeom>
            <a:noFill/>
            <a:ln w="9525">
              <a:solidFill>
                <a:srgbClr val="6B768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73430" y="2562225"/>
              <a:ext cx="366007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공개 가능한 주제로 1페이지 웹 레포트를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3430" y="2847975"/>
              <a:ext cx="11965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만들고 싶어.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3430" y="3267075"/>
              <a:ext cx="406393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AF3FF"/>
                  </a:solidFill>
                  <a:latin typeface="Consolas"/>
                  <a:ea typeface="Microsoft YaHei"/>
                  <a:cs typeface="Consolas"/>
                </a:rPr>
                <a:t>지금은 파일을 만들지 말고 다음만 제안해줘.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3430" y="3686175"/>
              <a:ext cx="18931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1. 연구 질문 한 문장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73430" y="4010025"/>
              <a:ext cx="22061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2. 필요한 공식 출처 3개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73430" y="4333875"/>
              <a:ext cx="227685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3. index.html 섹션 순서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73430" y="4657725"/>
              <a:ext cx="229704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4. 내가 확인해야 할 위험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762000" y="5162550"/>
              <a:ext cx="4933950" cy="400050"/>
            </a:xfrm>
            <a:prstGeom prst="roundRect">
              <a:avLst>
                <a:gd name="adj" fmla="val 2381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007503" y="5267325"/>
              <a:ext cx="24429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승인 전에는 구현하지 마.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191250" y="1828800"/>
            <a:ext cx="5901799" cy="3962400"/>
            <a:chOff x="6191250" y="1828800"/>
            <a:chExt cx="5901799" cy="3962400"/>
          </a:xfrm>
        </p:grpSpPr>
        <p:sp>
          <p:nvSpPr>
            <p:cNvPr id="23" name="Rectangle 23"/>
            <p:cNvSpPr/>
            <p:nvPr/>
          </p:nvSpPr>
          <p:spPr>
            <a:xfrm>
              <a:off x="6191250" y="1828800"/>
              <a:ext cx="5467350" cy="3219450"/>
            </a:xfrm>
            <a:prstGeom prst="roundRect">
              <a:avLst>
                <a:gd name="adj" fmla="val 4142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7485" y="1943100"/>
              <a:ext cx="4754880" cy="2971800"/>
            </a:xfrm>
            <a:prstGeom prst="rect">
              <a:avLst/>
            </a:prstGeom>
          </p:spPr>
        </p:pic>
        <p:sp>
          <p:nvSpPr>
            <p:cNvPr id="25" name="Rectangle 25"/>
            <p:cNvSpPr/>
            <p:nvPr/>
          </p:nvSpPr>
          <p:spPr>
            <a:xfrm>
              <a:off x="6191250" y="5238750"/>
              <a:ext cx="5467350" cy="552450"/>
            </a:xfrm>
            <a:prstGeom prst="roundRect">
              <a:avLst>
                <a:gd name="adj" fmla="val 2413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6434138" y="5424488"/>
              <a:ext cx="200026" cy="200026"/>
              <a:chOff x="6434138" y="5424488"/>
              <a:chExt cx="200026" cy="200026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6434138" y="542448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500813" y="550227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6811899" y="5421154"/>
              <a:ext cx="528115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정상 화면: 계획이 채팅으로 나오고 파일은 아직 없음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527304" y="6423660"/>
              <a:ext cx="54966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계획이 맞으면 “이 계획대로 index.html 하나만 만들어줘”라고 이어갑니다.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669964" cy="1222057"/>
            <a:chOff x="517398" y="384810"/>
            <a:chExt cx="866996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075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Codex로 만들기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66996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index.html 하나에 레포트 전체를 담습니다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3373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 하나만 열어도 내용·디자인·출처 링크가 함께 보입니다.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3400" y="2038350"/>
            <a:ext cx="3143250" cy="3295650"/>
            <a:chOff x="533400" y="2038350"/>
            <a:chExt cx="3143250" cy="3295650"/>
          </a:xfrm>
        </p:grpSpPr>
        <p:sp>
          <p:nvSpPr>
            <p:cNvPr id="6" name="Rectangle 6"/>
            <p:cNvSpPr/>
            <p:nvPr/>
          </p:nvSpPr>
          <p:spPr>
            <a:xfrm>
              <a:off x="533400" y="2038350"/>
              <a:ext cx="3143250" cy="3295650"/>
            </a:xfrm>
            <a:prstGeom prst="roundRect">
              <a:avLst>
                <a:gd name="adj" fmla="val 484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93242" y="2292668"/>
              <a:ext cx="21307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CONTENT · 들어갈 내용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781050" y="2819400"/>
              <a:ext cx="2457240" cy="405384"/>
              <a:chOff x="781050" y="2819400"/>
              <a:chExt cx="2457240" cy="405384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781050" y="281940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893165" y="29117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248156" y="2872740"/>
                <a:ext cx="199013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질문 · 한 줄 결론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781050" y="3390900"/>
              <a:ext cx="2380911" cy="405384"/>
              <a:chOff x="781050" y="3390900"/>
              <a:chExt cx="2380911" cy="405384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781050" y="339090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93165" y="34832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248156" y="3444240"/>
                <a:ext cx="191380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핵심 근거 · 비교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81050" y="3962400"/>
              <a:ext cx="2380911" cy="405384"/>
              <a:chOff x="781050" y="3962400"/>
              <a:chExt cx="2380911" cy="405384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781050" y="396240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893165" y="40547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248156" y="4015740"/>
                <a:ext cx="191380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위험 · 다음 행동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81050" y="4533900"/>
              <a:ext cx="2380911" cy="405384"/>
              <a:chOff x="781050" y="4533900"/>
              <a:chExt cx="2380911" cy="405384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781050" y="4533900"/>
                <a:ext cx="342900" cy="3429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893165" y="46262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248156" y="4587240"/>
                <a:ext cx="191380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번호 출처 · 날짜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3829050" y="2038350"/>
            <a:ext cx="3200400" cy="3295650"/>
            <a:chOff x="3829050" y="2038350"/>
            <a:chExt cx="3200400" cy="3295650"/>
          </a:xfrm>
        </p:grpSpPr>
        <p:sp>
          <p:nvSpPr>
            <p:cNvPr id="25" name="Freeform 25"/>
            <p:cNvSpPr/>
            <p:nvPr/>
          </p:nvSpPr>
          <p:spPr>
            <a:xfrm>
              <a:off x="3829050" y="368617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4048125" y="361950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27" name="Rectangle 27"/>
            <p:cNvSpPr/>
            <p:nvPr/>
          </p:nvSpPr>
          <p:spPr>
            <a:xfrm>
              <a:off x="4248150" y="2038350"/>
              <a:ext cx="2781300" cy="3295650"/>
            </a:xfrm>
            <a:prstGeom prst="roundRect">
              <a:avLst>
                <a:gd name="adj" fmla="val 5479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610100" y="2400300"/>
              <a:ext cx="266700" cy="342900"/>
              <a:chOff x="4610100" y="2400300"/>
              <a:chExt cx="266700" cy="3429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4781550" y="2400300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0"/>
                    </a:moveTo>
                    <a:lnTo>
                      <a:pt x="0" y="76200"/>
                    </a:lnTo>
                    <a:cubicBezTo>
                      <a:pt x="0" y="86721"/>
                      <a:pt x="8529" y="95250"/>
                      <a:pt x="19050" y="95250"/>
                    </a:cubicBezTo>
                    <a:lnTo>
                      <a:pt x="95250" y="952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4610100" y="2400300"/>
                <a:ext cx="266700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342900">
                    <a:moveTo>
                      <a:pt x="228600" y="342900"/>
                    </a:moveTo>
                    <a:lnTo>
                      <a:pt x="38100" y="342900"/>
                    </a:lnTo>
                    <a:cubicBezTo>
                      <a:pt x="17058" y="342900"/>
                      <a:pt x="0" y="325842"/>
                      <a:pt x="0" y="304800"/>
                    </a:cubicBezTo>
                    <a:lnTo>
                      <a:pt x="0" y="38100"/>
                    </a:lnTo>
                    <a:cubicBezTo>
                      <a:pt x="0" y="17058"/>
                      <a:pt x="17058" y="0"/>
                      <a:pt x="38100" y="0"/>
                    </a:cubicBezTo>
                    <a:lnTo>
                      <a:pt x="171450" y="0"/>
                    </a:lnTo>
                    <a:lnTo>
                      <a:pt x="266700" y="95250"/>
                    </a:lnTo>
                    <a:lnTo>
                      <a:pt x="266700" y="304800"/>
                    </a:lnTo>
                    <a:cubicBezTo>
                      <a:pt x="266700" y="325842"/>
                      <a:pt x="249642" y="342900"/>
                      <a:pt x="228600" y="342900"/>
                    </a:cubicBez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686300" y="2590800"/>
                <a:ext cx="1905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76200">
                    <a:moveTo>
                      <a:pt x="19050" y="0"/>
                    </a:moveTo>
                    <a:lnTo>
                      <a:pt x="0" y="38100"/>
                    </a:lnTo>
                    <a:lnTo>
                      <a:pt x="19050" y="762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4781550" y="2590800"/>
                <a:ext cx="1905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76200">
                    <a:moveTo>
                      <a:pt x="0" y="0"/>
                    </a:moveTo>
                    <a:lnTo>
                      <a:pt x="19050" y="38100"/>
                    </a:lnTo>
                    <a:lnTo>
                      <a:pt x="0" y="762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4503420" y="2957512"/>
              <a:ext cx="16766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index.html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4514850" y="3467100"/>
              <a:ext cx="2247900" cy="9525"/>
            </a:xfrm>
            <a:custGeom>
              <a:avLst/>
              <a:gdLst/>
              <a:ahLst/>
              <a:cxnLst/>
              <a:rect l="l" t="t" r="r" b="b"/>
              <a:pathLst>
                <a:path w="2247900" h="9525">
                  <a:moveTo>
                    <a:pt x="0" y="0"/>
                  </a:moveTo>
                  <a:lnTo>
                    <a:pt x="2247900" y="0"/>
                  </a:lnTo>
                </a:path>
              </a:pathLst>
            </a:custGeom>
            <a:noFill/>
            <a:ln w="9525">
              <a:solidFill>
                <a:srgbClr val="6B7684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4507230" y="3705225"/>
              <a:ext cx="6715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EAF3FF"/>
                  </a:solidFill>
                  <a:latin typeface="Consolas"/>
                  <a:ea typeface="Consolas"/>
                  <a:cs typeface="Consolas"/>
                </a:rPr>
                <a:t>&lt;main&gt;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697730" y="4029075"/>
              <a:ext cx="8835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내용 구조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697730" y="4352925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화면 디자인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697730" y="4676775"/>
              <a:ext cx="8835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출처 링크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507230" y="5000625"/>
              <a:ext cx="78257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EAF3FF"/>
                  </a:solidFill>
                  <a:latin typeface="Consolas"/>
                  <a:ea typeface="Consolas"/>
                  <a:cs typeface="Consolas"/>
                </a:rPr>
                <a:t>&lt;/main&gt;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7181850" y="2038350"/>
            <a:ext cx="4476750" cy="3295650"/>
            <a:chOff x="7181850" y="2038350"/>
            <a:chExt cx="4476750" cy="3295650"/>
          </a:xfrm>
        </p:grpSpPr>
        <p:sp>
          <p:nvSpPr>
            <p:cNvPr id="41" name="Freeform 41"/>
            <p:cNvSpPr/>
            <p:nvPr/>
          </p:nvSpPr>
          <p:spPr>
            <a:xfrm>
              <a:off x="7181850" y="368617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7400925" y="361950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43" name="Rectangle 43"/>
            <p:cNvSpPr/>
            <p:nvPr/>
          </p:nvSpPr>
          <p:spPr>
            <a:xfrm>
              <a:off x="7600950" y="2038350"/>
              <a:ext cx="4057650" cy="3295650"/>
            </a:xfrm>
            <a:prstGeom prst="roundRect">
              <a:avLst>
                <a:gd name="adj" fmla="val 4624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4" name="Rectangle 44"/>
            <p:cNvSpPr/>
            <p:nvPr/>
          </p:nvSpPr>
          <p:spPr>
            <a:xfrm>
              <a:off x="7600950" y="2038350"/>
              <a:ext cx="4057650" cy="514350"/>
            </a:xfrm>
            <a:prstGeom prst="roundRect">
              <a:avLst>
                <a:gd name="adj" fmla="val 29630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45" name="Line 45"/>
            <p:cNvSpPr/>
            <p:nvPr/>
          </p:nvSpPr>
          <p:spPr>
            <a:xfrm>
              <a:off x="7600950" y="2552700"/>
              <a:ext cx="4057650" cy="9525"/>
            </a:xfrm>
            <a:custGeom>
              <a:avLst/>
              <a:gdLst/>
              <a:ahLst/>
              <a:cxnLst/>
              <a:rect l="l" t="t" r="r" b="b"/>
              <a:pathLst>
                <a:path w="4057650" h="9525">
                  <a:moveTo>
                    <a:pt x="0" y="0"/>
                  </a:moveTo>
                  <a:lnTo>
                    <a:pt x="4057650" y="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46" name="Ellipse 46"/>
            <p:cNvSpPr/>
            <p:nvPr/>
          </p:nvSpPr>
          <p:spPr>
            <a:xfrm>
              <a:off x="7791450" y="2238375"/>
              <a:ext cx="114300" cy="114300"/>
            </a:xfrm>
            <a:prstGeom prst="ellipse">
              <a:avLst/>
            </a:prstGeom>
            <a:solidFill>
              <a:srgbClr val="F04452"/>
            </a:solidFill>
            <a:ln>
              <a:noFill/>
            </a:ln>
          </p:spPr>
        </p:sp>
        <p:sp>
          <p:nvSpPr>
            <p:cNvPr id="47" name="Ellipse 47"/>
            <p:cNvSpPr/>
            <p:nvPr/>
          </p:nvSpPr>
          <p:spPr>
            <a:xfrm>
              <a:off x="7981950" y="2238375"/>
              <a:ext cx="114300" cy="114300"/>
            </a:xfrm>
            <a:prstGeom prst="ellipse">
              <a:avLst/>
            </a:prstGeom>
            <a:solidFill>
              <a:srgbClr val="8B95A1"/>
            </a:solidFill>
            <a:ln>
              <a:noFill/>
            </a:ln>
          </p:spPr>
        </p:sp>
        <p:sp>
          <p:nvSpPr>
            <p:cNvPr id="48" name="Ellipse 48"/>
            <p:cNvSpPr/>
            <p:nvPr/>
          </p:nvSpPr>
          <p:spPr>
            <a:xfrm>
              <a:off x="8172450" y="2238375"/>
              <a:ext cx="114300" cy="1143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49" name="Rectangle 49"/>
            <p:cNvSpPr/>
            <p:nvPr/>
          </p:nvSpPr>
          <p:spPr>
            <a:xfrm>
              <a:off x="8534400" y="2181225"/>
              <a:ext cx="2838450" cy="238125"/>
            </a:xfrm>
            <a:prstGeom prst="roundRect">
              <a:avLst>
                <a:gd name="adj" fmla="val 48000"/>
              </a:avLst>
            </a:prstGeom>
            <a:solidFill>
              <a:srgbClr val="F7F8FA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8718804" y="2223135"/>
              <a:ext cx="18376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file:///.../index.html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880604" y="2956560"/>
              <a:ext cx="14818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RESEARCH REPORT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876794" y="3256598"/>
              <a:ext cx="23075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브라우저에서 바로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876794" y="3580448"/>
              <a:ext cx="25418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읽는 1페이지 레포트</a:t>
              </a:r>
            </a:p>
          </p:txBody>
        </p:sp>
        <p:sp>
          <p:nvSpPr>
            <p:cNvPr id="54" name="Rectangle 54"/>
            <p:cNvSpPr/>
            <p:nvPr/>
          </p:nvSpPr>
          <p:spPr>
            <a:xfrm>
              <a:off x="7886700" y="4095750"/>
              <a:ext cx="3314700" cy="114300"/>
            </a:xfrm>
            <a:prstGeom prst="roundRect">
              <a:avLst>
                <a:gd name="adj" fmla="val 50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55" name="Rectangle 55"/>
            <p:cNvSpPr/>
            <p:nvPr/>
          </p:nvSpPr>
          <p:spPr>
            <a:xfrm>
              <a:off x="7886700" y="4362450"/>
              <a:ext cx="2724150" cy="95250"/>
            </a:xfrm>
            <a:prstGeom prst="roundRect">
              <a:avLst>
                <a:gd name="adj" fmla="val 50000"/>
              </a:avLst>
            </a:prstGeom>
            <a:solidFill>
              <a:srgbClr val="E5E8EB"/>
            </a:solidFill>
            <a:ln>
              <a:noFill/>
            </a:ln>
          </p:spPr>
        </p:sp>
        <p:sp>
          <p:nvSpPr>
            <p:cNvPr id="56" name="Rectangle 56"/>
            <p:cNvSpPr/>
            <p:nvPr/>
          </p:nvSpPr>
          <p:spPr>
            <a:xfrm>
              <a:off x="7886700" y="4591050"/>
              <a:ext cx="3048000" cy="95250"/>
            </a:xfrm>
            <a:prstGeom prst="roundRect">
              <a:avLst>
                <a:gd name="adj" fmla="val 50000"/>
              </a:avLst>
            </a:prstGeom>
            <a:solidFill>
              <a:srgbClr val="E5E8EB"/>
            </a:solidFill>
            <a:ln>
              <a:noFill/>
            </a:ln>
          </p:spPr>
        </p:sp>
        <p:sp>
          <p:nvSpPr>
            <p:cNvPr id="57" name="Rectangle 57"/>
            <p:cNvSpPr/>
            <p:nvPr/>
          </p:nvSpPr>
          <p:spPr>
            <a:xfrm>
              <a:off x="7886700" y="4933950"/>
              <a:ext cx="1352550" cy="266700"/>
            </a:xfrm>
            <a:prstGeom prst="roundRect">
              <a:avLst>
                <a:gd name="adj" fmla="val 500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8026813" y="4994910"/>
              <a:ext cx="10723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b="1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출처 [1] 열기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33400" y="5581650"/>
            <a:ext cx="11125200" cy="495300"/>
            <a:chOff x="533400" y="5581650"/>
            <a:chExt cx="11125200" cy="495300"/>
          </a:xfrm>
        </p:grpSpPr>
        <p:sp>
          <p:nvSpPr>
            <p:cNvPr id="60" name="Rectangle 60"/>
            <p:cNvSpPr/>
            <p:nvPr/>
          </p:nvSpPr>
          <p:spPr>
            <a:xfrm>
              <a:off x="533400" y="5581650"/>
              <a:ext cx="11125200" cy="495300"/>
            </a:xfrm>
            <a:prstGeom prst="roundRect">
              <a:avLst>
                <a:gd name="adj" fmla="val 2307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3125608" y="5727382"/>
              <a:ext cx="594078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6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새 파일은 하나 · 수정 위치도 한 곳 · 배포할 파일도 하나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3" name="TextBox 63"/>
            <p:cNvSpPr txBox="1"/>
            <p:nvPr/>
          </p:nvSpPr>
          <p:spPr>
            <a:xfrm>
              <a:off x="527304" y="6423660"/>
              <a:ext cx="42204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처음에는 여러 페이지나 데이터베이스로 넓히지 않습니다.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026168" cy="1222057"/>
            <a:chOff x="517398" y="384810"/>
            <a:chExt cx="9026168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075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Codex로 만들기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902616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브라우저에서 실제 레포트를 열어 확인합니다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파일이 생겼다는 말보다 직접 열리는 화면이 완료 기준입니다.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33400" y="1809750"/>
            <a:ext cx="8953500" cy="3886200"/>
            <a:chOff x="533400" y="1809750"/>
            <a:chExt cx="8953500" cy="38862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8953500" cy="3886200"/>
            </a:xfrm>
            <a:prstGeom prst="roundRect">
              <a:avLst>
                <a:gd name="adj" fmla="val 3922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809750"/>
              <a:ext cx="8953500" cy="552450"/>
            </a:xfrm>
            <a:prstGeom prst="roundRect">
              <a:avLst>
                <a:gd name="adj" fmla="val 27586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8" name="Line 8"/>
            <p:cNvSpPr/>
            <p:nvPr/>
          </p:nvSpPr>
          <p:spPr>
            <a:xfrm>
              <a:off x="533400" y="2362200"/>
              <a:ext cx="8953500" cy="9525"/>
            </a:xfrm>
            <a:custGeom>
              <a:avLst/>
              <a:gdLst/>
              <a:ahLst/>
              <a:cxnLst/>
              <a:rect l="l" t="t" r="r" b="b"/>
              <a:pathLst>
                <a:path w="8953500" h="9525">
                  <a:moveTo>
                    <a:pt x="0" y="0"/>
                  </a:moveTo>
                  <a:lnTo>
                    <a:pt x="8953500" y="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742950" y="2028825"/>
              <a:ext cx="114300" cy="114300"/>
            </a:xfrm>
            <a:prstGeom prst="ellipse">
              <a:avLst/>
            </a:prstGeom>
            <a:solidFill>
              <a:srgbClr val="F0445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933450" y="2028825"/>
              <a:ext cx="114300" cy="114300"/>
            </a:xfrm>
            <a:prstGeom prst="ellipse">
              <a:avLst/>
            </a:prstGeom>
            <a:solidFill>
              <a:srgbClr val="8B95A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1123950" y="2028825"/>
              <a:ext cx="114300" cy="1143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1466850" y="2085975"/>
              <a:ext cx="171450" cy="9525"/>
            </a:xfrm>
            <a:custGeom>
              <a:avLst/>
              <a:gdLst/>
              <a:ahLst/>
              <a:cxnLst/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solidFill>
              <a:srgbClr val="000000"/>
            </a:solidFill>
            <a:ln w="19050" cap="rnd">
              <a:solidFill>
                <a:srgbClr val="8B95A1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581150" y="2028825"/>
              <a:ext cx="57150" cy="114300"/>
            </a:xfrm>
            <a:custGeom>
              <a:avLst/>
              <a:gdLst/>
              <a:ahLst/>
              <a:cxnLst/>
              <a:rect l="l" t="t" r="r" b="b"/>
              <a:pathLst>
                <a:path w="57150" h="114300">
                  <a:moveTo>
                    <a:pt x="0" y="0"/>
                  </a:moveTo>
                  <a:lnTo>
                    <a:pt x="57150" y="57150"/>
                  </a:lnTo>
                  <a:lnTo>
                    <a:pt x="0" y="114300"/>
                  </a:lnTo>
                </a:path>
              </a:pathLst>
            </a:custGeom>
            <a:noFill/>
            <a:ln w="19050" cap="rnd">
              <a:solidFill>
                <a:srgbClr val="8B95A1"/>
              </a:solidFill>
              <a:round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847850" y="1952625"/>
              <a:ext cx="7200900" cy="266700"/>
            </a:xfrm>
            <a:prstGeom prst="roundRect">
              <a:avLst>
                <a:gd name="adj" fmla="val 50000"/>
              </a:avLst>
            </a:prstGeom>
            <a:solidFill>
              <a:srgbClr val="F7F8F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051304" y="2013585"/>
              <a:ext cx="24676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file:///내-작업폴더/index.html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22604" y="2651760"/>
              <a:ext cx="28707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RESEARCH REPORT · 사람 검수 완료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4984" y="2927985"/>
              <a:ext cx="56567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7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어떤 선택이 지금 나에게 맞을까?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28700" y="3486150"/>
              <a:ext cx="7829550" cy="666750"/>
            </a:xfrm>
            <a:prstGeom prst="roundRect">
              <a:avLst>
                <a:gd name="adj" fmla="val 20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269873" y="3653314"/>
              <a:ext cx="84197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8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한 줄 결론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67968" y="3860482"/>
              <a:ext cx="51594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확인한 근거와 사용 목적을 기준으로 선택합니다.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9556" y="437769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핵심 근거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028700" y="4800600"/>
              <a:ext cx="7524750" cy="647700"/>
              <a:chOff x="1028700" y="4800600"/>
              <a:chExt cx="7524750" cy="6477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28700" y="4800600"/>
                <a:ext cx="2381250" cy="133350"/>
              </a:xfrm>
              <a:prstGeom prst="roundRect">
                <a:avLst>
                  <a:gd name="adj" fmla="val 5000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3600450" y="4800600"/>
                <a:ext cx="2381250" cy="13335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24" name="Rectangle 24"/>
              <p:cNvSpPr/>
              <p:nvPr/>
            </p:nvSpPr>
            <p:spPr>
              <a:xfrm>
                <a:off x="6172200" y="4800600"/>
                <a:ext cx="2381250" cy="13335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25" name="Rectangle 25"/>
              <p:cNvSpPr/>
              <p:nvPr/>
            </p:nvSpPr>
            <p:spPr>
              <a:xfrm>
                <a:off x="1028700" y="5124450"/>
                <a:ext cx="7524750" cy="9525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1028700" y="5353050"/>
                <a:ext cx="6667500" cy="95250"/>
              </a:xfrm>
              <a:prstGeom prst="roundRect">
                <a:avLst>
                  <a:gd name="adj" fmla="val 50000"/>
                </a:avLst>
              </a:prstGeom>
              <a:solidFill>
                <a:srgbClr val="E5E8EB"/>
              </a:solidFill>
              <a:ln>
                <a:noFill/>
              </a:ln>
            </p:spPr>
          </p:sp>
        </p:grpSp>
      </p:grpSp>
      <p:grpSp>
        <p:nvGrpSpPr>
          <p:cNvPr id="55" name="Group 55"/>
          <p:cNvGrpSpPr/>
          <p:nvPr/>
        </p:nvGrpSpPr>
        <p:grpSpPr>
          <a:xfrm>
            <a:off x="9753600" y="1809750"/>
            <a:ext cx="1905000" cy="3886200"/>
            <a:chOff x="9753600" y="1809750"/>
            <a:chExt cx="1905000" cy="3886200"/>
          </a:xfrm>
        </p:grpSpPr>
        <p:sp>
          <p:nvSpPr>
            <p:cNvPr id="29" name="Rectangle 29"/>
            <p:cNvSpPr/>
            <p:nvPr/>
          </p:nvSpPr>
          <p:spPr>
            <a:xfrm>
              <a:off x="9753600" y="1809750"/>
              <a:ext cx="1905000" cy="3886200"/>
            </a:xfrm>
            <a:prstGeom prst="roundRect">
              <a:avLst>
                <a:gd name="adj" fmla="val 800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014204" y="2099310"/>
              <a:ext cx="13205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NORMAL SCREEN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10051256" y="2657475"/>
              <a:ext cx="1408843" cy="293370"/>
              <a:chOff x="10051256" y="2657475"/>
              <a:chExt cx="1408843" cy="293370"/>
            </a:xfrm>
          </p:grpSpPr>
          <p:grpSp>
            <p:nvGrpSpPr>
              <p:cNvPr id="33" name="Group 33"/>
              <p:cNvGrpSpPr/>
              <p:nvPr/>
            </p:nvGrpSpPr>
            <p:grpSpPr>
              <a:xfrm>
                <a:off x="10051256" y="2659856"/>
                <a:ext cx="185737" cy="185737"/>
                <a:chOff x="10051256" y="2659856"/>
                <a:chExt cx="185737" cy="185737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10051256" y="2659856"/>
                  <a:ext cx="185737" cy="185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7" h="185737">
                      <a:moveTo>
                        <a:pt x="0" y="92868"/>
                      </a:moveTo>
                      <a:cubicBezTo>
                        <a:pt x="0" y="144158"/>
                        <a:pt x="41579" y="185737"/>
                        <a:pt x="92868" y="185737"/>
                      </a:cubicBezTo>
                      <a:cubicBezTo>
                        <a:pt x="144158" y="185737"/>
                        <a:pt x="185737" y="144158"/>
                        <a:pt x="185737" y="92868"/>
                      </a:cubicBezTo>
                      <a:cubicBezTo>
                        <a:pt x="185737" y="41579"/>
                        <a:pt x="144158" y="0"/>
                        <a:pt x="92868" y="0"/>
                      </a:cubicBezTo>
                      <a:cubicBezTo>
                        <a:pt x="41579" y="0"/>
                        <a:pt x="0" y="41579"/>
                        <a:pt x="0" y="92868"/>
                      </a:cubicBez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10113168" y="2732087"/>
                  <a:ext cx="61912" cy="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" h="41275">
                      <a:moveTo>
                        <a:pt x="0" y="20637"/>
                      </a:moveTo>
                      <a:lnTo>
                        <a:pt x="20637" y="41275"/>
                      </a:lnTo>
                      <a:lnTo>
                        <a:pt x="61912" y="0"/>
                      </a:ln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</p:grpSp>
          <p:sp>
            <p:nvSpPr>
              <p:cNvPr id="34" name="TextBox 34"/>
              <p:cNvSpPr txBox="1"/>
              <p:nvPr/>
            </p:nvSpPr>
            <p:spPr>
              <a:xfrm>
                <a:off x="10374630" y="2657475"/>
                <a:ext cx="108546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제목이 보임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051256" y="3152775"/>
              <a:ext cx="1146334" cy="293370"/>
              <a:chOff x="10051256" y="3152775"/>
              <a:chExt cx="1146334" cy="293370"/>
            </a:xfrm>
          </p:grpSpPr>
          <p:grpSp>
            <p:nvGrpSpPr>
              <p:cNvPr id="38" name="Group 38"/>
              <p:cNvGrpSpPr/>
              <p:nvPr/>
            </p:nvGrpSpPr>
            <p:grpSpPr>
              <a:xfrm>
                <a:off x="10051256" y="3155156"/>
                <a:ext cx="185737" cy="185737"/>
                <a:chOff x="10051256" y="3155156"/>
                <a:chExt cx="185737" cy="185737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10051256" y="3155156"/>
                  <a:ext cx="185737" cy="185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7" h="185737">
                      <a:moveTo>
                        <a:pt x="0" y="92868"/>
                      </a:moveTo>
                      <a:cubicBezTo>
                        <a:pt x="0" y="144158"/>
                        <a:pt x="41579" y="185737"/>
                        <a:pt x="92868" y="185737"/>
                      </a:cubicBezTo>
                      <a:cubicBezTo>
                        <a:pt x="144158" y="185737"/>
                        <a:pt x="185737" y="144158"/>
                        <a:pt x="185737" y="92868"/>
                      </a:cubicBezTo>
                      <a:cubicBezTo>
                        <a:pt x="185737" y="41579"/>
                        <a:pt x="144158" y="0"/>
                        <a:pt x="92868" y="0"/>
                      </a:cubicBezTo>
                      <a:cubicBezTo>
                        <a:pt x="41579" y="0"/>
                        <a:pt x="0" y="41579"/>
                        <a:pt x="0" y="92868"/>
                      </a:cubicBez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10113168" y="3227387"/>
                  <a:ext cx="61912" cy="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" h="41275">
                      <a:moveTo>
                        <a:pt x="0" y="20637"/>
                      </a:moveTo>
                      <a:lnTo>
                        <a:pt x="20637" y="41275"/>
                      </a:lnTo>
                      <a:lnTo>
                        <a:pt x="61912" y="0"/>
                      </a:ln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10374630" y="3152775"/>
                <a:ext cx="8229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스크롤됨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051256" y="3648075"/>
              <a:ext cx="1206913" cy="293370"/>
              <a:chOff x="10051256" y="3648075"/>
              <a:chExt cx="1206913" cy="293370"/>
            </a:xfrm>
          </p:grpSpPr>
          <p:grpSp>
            <p:nvGrpSpPr>
              <p:cNvPr id="43" name="Group 43"/>
              <p:cNvGrpSpPr/>
              <p:nvPr/>
            </p:nvGrpSpPr>
            <p:grpSpPr>
              <a:xfrm>
                <a:off x="10051256" y="3650456"/>
                <a:ext cx="185737" cy="185737"/>
                <a:chOff x="10051256" y="3650456"/>
                <a:chExt cx="185737" cy="185737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10051256" y="3650456"/>
                  <a:ext cx="185737" cy="185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7" h="185737">
                      <a:moveTo>
                        <a:pt x="0" y="92868"/>
                      </a:moveTo>
                      <a:cubicBezTo>
                        <a:pt x="0" y="144158"/>
                        <a:pt x="41579" y="185737"/>
                        <a:pt x="92868" y="185737"/>
                      </a:cubicBezTo>
                      <a:cubicBezTo>
                        <a:pt x="144158" y="185737"/>
                        <a:pt x="185737" y="144158"/>
                        <a:pt x="185737" y="92868"/>
                      </a:cubicBezTo>
                      <a:cubicBezTo>
                        <a:pt x="185737" y="41579"/>
                        <a:pt x="144158" y="0"/>
                        <a:pt x="92868" y="0"/>
                      </a:cubicBezTo>
                      <a:cubicBezTo>
                        <a:pt x="41579" y="0"/>
                        <a:pt x="0" y="41579"/>
                        <a:pt x="0" y="92868"/>
                      </a:cubicBez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10113168" y="3722687"/>
                  <a:ext cx="61912" cy="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" h="41275">
                      <a:moveTo>
                        <a:pt x="0" y="20637"/>
                      </a:moveTo>
                      <a:lnTo>
                        <a:pt x="20637" y="41275"/>
                      </a:lnTo>
                      <a:lnTo>
                        <a:pt x="61912" y="0"/>
                      </a:ln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</p:grpSp>
          <p:sp>
            <p:nvSpPr>
              <p:cNvPr id="44" name="TextBox 44"/>
              <p:cNvSpPr txBox="1"/>
              <p:nvPr/>
            </p:nvSpPr>
            <p:spPr>
              <a:xfrm>
                <a:off x="10374630" y="3648075"/>
                <a:ext cx="88353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링크 열림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10051256" y="4143375"/>
              <a:ext cx="1206913" cy="293370"/>
              <a:chOff x="10051256" y="4143375"/>
              <a:chExt cx="1206913" cy="293370"/>
            </a:xfrm>
          </p:grpSpPr>
          <p:grpSp>
            <p:nvGrpSpPr>
              <p:cNvPr id="48" name="Group 48"/>
              <p:cNvGrpSpPr/>
              <p:nvPr/>
            </p:nvGrpSpPr>
            <p:grpSpPr>
              <a:xfrm>
                <a:off x="10051256" y="4145756"/>
                <a:ext cx="185737" cy="185737"/>
                <a:chOff x="10051256" y="4145756"/>
                <a:chExt cx="185737" cy="185737"/>
              </a:xfrm>
            </p:grpSpPr>
            <p:sp>
              <p:nvSpPr>
                <p:cNvPr id="46" name="Freeform 46"/>
                <p:cNvSpPr/>
                <p:nvPr/>
              </p:nvSpPr>
              <p:spPr>
                <a:xfrm>
                  <a:off x="10051256" y="4145756"/>
                  <a:ext cx="185737" cy="185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7" h="185737">
                      <a:moveTo>
                        <a:pt x="0" y="92868"/>
                      </a:moveTo>
                      <a:cubicBezTo>
                        <a:pt x="0" y="144158"/>
                        <a:pt x="41579" y="185737"/>
                        <a:pt x="92868" y="185737"/>
                      </a:cubicBezTo>
                      <a:cubicBezTo>
                        <a:pt x="144158" y="185737"/>
                        <a:pt x="185737" y="144158"/>
                        <a:pt x="185737" y="92868"/>
                      </a:cubicBezTo>
                      <a:cubicBezTo>
                        <a:pt x="185737" y="41579"/>
                        <a:pt x="144158" y="0"/>
                        <a:pt x="92868" y="0"/>
                      </a:cubicBezTo>
                      <a:cubicBezTo>
                        <a:pt x="41579" y="0"/>
                        <a:pt x="0" y="41579"/>
                        <a:pt x="0" y="92868"/>
                      </a:cubicBez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  <p:sp>
              <p:nvSpPr>
                <p:cNvPr id="47" name="Freeform 47"/>
                <p:cNvSpPr/>
                <p:nvPr/>
              </p:nvSpPr>
              <p:spPr>
                <a:xfrm>
                  <a:off x="10113168" y="4217987"/>
                  <a:ext cx="61912" cy="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" h="41275">
                      <a:moveTo>
                        <a:pt x="0" y="20637"/>
                      </a:moveTo>
                      <a:lnTo>
                        <a:pt x="20637" y="41275"/>
                      </a:lnTo>
                      <a:lnTo>
                        <a:pt x="61912" y="0"/>
                      </a:lnTo>
                    </a:path>
                  </a:pathLst>
                </a:custGeom>
                <a:noFill/>
                <a:ln w="20637">
                  <a:solidFill>
                    <a:srgbClr val="0EAD69"/>
                  </a:solidFill>
                </a:ln>
              </p:spPr>
            </p:sp>
          </p:grpSp>
          <p:sp>
            <p:nvSpPr>
              <p:cNvPr id="49" name="TextBox 49"/>
              <p:cNvSpPr txBox="1"/>
              <p:nvPr/>
            </p:nvSpPr>
            <p:spPr>
              <a:xfrm>
                <a:off x="10374630" y="4143375"/>
                <a:ext cx="88353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오류 없음</a:t>
                </a:r>
              </a:p>
            </p:txBody>
          </p:sp>
        </p:grpSp>
        <p:sp>
          <p:nvSpPr>
            <p:cNvPr id="51" name="Line 51"/>
            <p:cNvSpPr/>
            <p:nvPr/>
          </p:nvSpPr>
          <p:spPr>
            <a:xfrm>
              <a:off x="10020300" y="4686300"/>
              <a:ext cx="1371600" cy="952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noFill/>
            <a:ln w="9525">
              <a:solidFill>
                <a:srgbClr val="6B7684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10013442" y="4883468"/>
              <a:ext cx="11270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E5E8EB"/>
                  </a:solidFill>
                  <a:latin typeface="Pretendard"/>
                  <a:ea typeface="Pretendard"/>
                  <a:cs typeface="Pretendard"/>
                </a:rPr>
                <a:t>Mac · Finder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013442" y="5150168"/>
              <a:ext cx="15068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E5E8EB"/>
                  </a:solidFill>
                  <a:latin typeface="Pretendard"/>
                  <a:ea typeface="Pretendard"/>
                  <a:cs typeface="Pretendard"/>
                </a:rPr>
                <a:t>Windows · 탐색기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0013442" y="5416868"/>
              <a:ext cx="13767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index.html 열기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6" name="TextBox 56"/>
            <p:cNvSpPr txBox="1"/>
            <p:nvPr/>
          </p:nvSpPr>
          <p:spPr>
            <a:xfrm>
              <a:off x="527304" y="6423660"/>
              <a:ext cx="51250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닫기 전에 질문 → 결론 → 근거 → 한계 → 출처 순서로 직접 스크롤합니다.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099584" cy="1222057"/>
            <a:chOff x="517398" y="384810"/>
            <a:chExt cx="809958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075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Codex로 만들기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69040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문장마다 출처 번호를 눌러 검증합니다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0950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화면의 주장과 원문이 같은 뜻인지 사람이 직접 비교합니다.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27304" y="1813560"/>
            <a:ext cx="8238134" cy="234696"/>
            <a:chOff x="527304" y="1813560"/>
            <a:chExt cx="8238134" cy="234696"/>
          </a:xfrm>
        </p:grpSpPr>
        <p:sp>
          <p:nvSpPr>
            <p:cNvPr id="6" name="TextBox 6"/>
            <p:cNvSpPr txBox="1"/>
            <p:nvPr/>
          </p:nvSpPr>
          <p:spPr>
            <a:xfrm>
              <a:off x="527304" y="1813560"/>
              <a:ext cx="9111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레포트 문장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946904" y="1813560"/>
              <a:ext cx="9111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연결된 원문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414004" y="1813560"/>
              <a:ext cx="3514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판정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33400" y="2095500"/>
            <a:ext cx="11125200" cy="1009650"/>
            <a:chOff x="533400" y="2095500"/>
            <a:chExt cx="11125200" cy="1009650"/>
          </a:xfrm>
        </p:grpSpPr>
        <p:sp>
          <p:nvSpPr>
            <p:cNvPr id="10" name="Rectangle 10"/>
            <p:cNvSpPr/>
            <p:nvPr/>
          </p:nvSpPr>
          <p:spPr>
            <a:xfrm>
              <a:off x="533400" y="2095500"/>
              <a:ext cx="394335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55523" y="2319814"/>
              <a:ext cx="75651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CLAIM 01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3237" y="2633186"/>
              <a:ext cx="40623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72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A 기능은 로컬 저장을 지원한다 [1]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4552950" y="260032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4772025" y="253365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15" name="Rectangle 15"/>
            <p:cNvSpPr/>
            <p:nvPr/>
          </p:nvSpPr>
          <p:spPr>
            <a:xfrm>
              <a:off x="4953000" y="2095500"/>
              <a:ext cx="314325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3182F6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5226050" y="2349500"/>
              <a:ext cx="177801" cy="177800"/>
              <a:chOff x="5226050" y="2349500"/>
              <a:chExt cx="177801" cy="177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5226050" y="2371725"/>
                <a:ext cx="155575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155575">
                    <a:moveTo>
                      <a:pt x="88900" y="0"/>
                    </a:moveTo>
                    <a:lnTo>
                      <a:pt x="22225" y="0"/>
                    </a:lnTo>
                    <a:cubicBezTo>
                      <a:pt x="9950" y="0"/>
                      <a:pt x="0" y="9950"/>
                      <a:pt x="0" y="22225"/>
                    </a:cubicBezTo>
                    <a:lnTo>
                      <a:pt x="0" y="133350"/>
                    </a:lnTo>
                    <a:cubicBezTo>
                      <a:pt x="0" y="145625"/>
                      <a:pt x="9950" y="155575"/>
                      <a:pt x="22225" y="155575"/>
                    </a:cubicBezTo>
                    <a:lnTo>
                      <a:pt x="133350" y="155575"/>
                    </a:lnTo>
                    <a:cubicBezTo>
                      <a:pt x="145625" y="155575"/>
                      <a:pt x="155575" y="145625"/>
                      <a:pt x="155575" y="133350"/>
                    </a:cubicBezTo>
                    <a:lnTo>
                      <a:pt x="155575" y="66675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303838" y="2349500"/>
                <a:ext cx="100013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100013" h="100013">
                    <a:moveTo>
                      <a:pt x="0" y="100013"/>
                    </a:moveTo>
                    <a:lnTo>
                      <a:pt x="100013" y="0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5348288" y="2349500"/>
                <a:ext cx="555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55563">
                    <a:moveTo>
                      <a:pt x="0" y="0"/>
                    </a:moveTo>
                    <a:lnTo>
                      <a:pt x="55563" y="0"/>
                    </a:lnTo>
                    <a:lnTo>
                      <a:pt x="55563" y="55563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5573649" y="2335054"/>
              <a:ext cx="191947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공식 저장 안내 [1]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174742" y="2730818"/>
              <a:ext cx="27761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지원 방식과 조건을 원문에서 확인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8172450" y="2600325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0EAD69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239125" y="253365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0EAD69"/>
              </a:solidFill>
              <a:round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420100" y="2095500"/>
              <a:ext cx="3238500" cy="1009650"/>
            </a:xfrm>
            <a:prstGeom prst="roundRect">
              <a:avLst>
                <a:gd name="adj" fmla="val 13208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8686800" y="2381250"/>
              <a:ext cx="228599" cy="228599"/>
              <a:chOff x="8686800" y="2381250"/>
              <a:chExt cx="228599" cy="2285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8686800" y="23812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763000" y="247015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25400"/>
                    </a:moveTo>
                    <a:lnTo>
                      <a:pt x="25400" y="50800"/>
                    </a:ln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9078468" y="2384108"/>
              <a:ext cx="2558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문장과 원문의 뜻이 같음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79992" y="2730818"/>
              <a:ext cx="16747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PASS · 그대로 유지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33400" y="3314700"/>
            <a:ext cx="11570488" cy="1009650"/>
            <a:chOff x="533400" y="3314700"/>
            <a:chExt cx="11570488" cy="1009650"/>
          </a:xfrm>
        </p:grpSpPr>
        <p:sp>
          <p:nvSpPr>
            <p:cNvPr id="31" name="Rectangle 31"/>
            <p:cNvSpPr/>
            <p:nvPr/>
          </p:nvSpPr>
          <p:spPr>
            <a:xfrm>
              <a:off x="533400" y="3314700"/>
              <a:ext cx="394335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55523" y="3539014"/>
              <a:ext cx="75651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CLAIM 02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53237" y="3852386"/>
              <a:ext cx="43199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72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B 기능은 모든 이용자에게 무료다 [2]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4552950" y="381952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4772025" y="375285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36" name="Rectangle 36"/>
            <p:cNvSpPr/>
            <p:nvPr/>
          </p:nvSpPr>
          <p:spPr>
            <a:xfrm>
              <a:off x="4953000" y="3314700"/>
              <a:ext cx="314325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5226050" y="3568700"/>
              <a:ext cx="177801" cy="177800"/>
              <a:chOff x="5226050" y="3568700"/>
              <a:chExt cx="177801" cy="1778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5226050" y="3590925"/>
                <a:ext cx="155575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155575">
                    <a:moveTo>
                      <a:pt x="88900" y="0"/>
                    </a:moveTo>
                    <a:lnTo>
                      <a:pt x="22225" y="0"/>
                    </a:lnTo>
                    <a:cubicBezTo>
                      <a:pt x="9950" y="0"/>
                      <a:pt x="0" y="9950"/>
                      <a:pt x="0" y="22225"/>
                    </a:cubicBezTo>
                    <a:lnTo>
                      <a:pt x="0" y="133350"/>
                    </a:lnTo>
                    <a:cubicBezTo>
                      <a:pt x="0" y="145625"/>
                      <a:pt x="9950" y="155575"/>
                      <a:pt x="22225" y="155575"/>
                    </a:cubicBezTo>
                    <a:lnTo>
                      <a:pt x="133350" y="155575"/>
                    </a:lnTo>
                    <a:cubicBezTo>
                      <a:pt x="145625" y="155575"/>
                      <a:pt x="155575" y="145625"/>
                      <a:pt x="155575" y="133350"/>
                    </a:cubicBezTo>
                    <a:lnTo>
                      <a:pt x="155575" y="66675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5303838" y="3568700"/>
                <a:ext cx="100013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100013" h="100013">
                    <a:moveTo>
                      <a:pt x="0" y="100013"/>
                    </a:moveTo>
                    <a:lnTo>
                      <a:pt x="100013" y="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5348288" y="3568700"/>
                <a:ext cx="555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55563">
                    <a:moveTo>
                      <a:pt x="0" y="0"/>
                    </a:moveTo>
                    <a:lnTo>
                      <a:pt x="55563" y="0"/>
                    </a:lnTo>
                    <a:lnTo>
                      <a:pt x="55563" y="55563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5573649" y="3554254"/>
              <a:ext cx="191947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공식 요금 안내 [2]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174742" y="3950018"/>
              <a:ext cx="28306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무료 범위에 제한 조건이 적혀 있음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8172450" y="3819525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F04452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8239125" y="375285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F04452"/>
              </a:solidFill>
              <a:round/>
            </a:ln>
          </p:spPr>
        </p:sp>
        <p:sp>
          <p:nvSpPr>
            <p:cNvPr id="45" name="Rectangle 45"/>
            <p:cNvSpPr/>
            <p:nvPr/>
          </p:nvSpPr>
          <p:spPr>
            <a:xfrm>
              <a:off x="8420100" y="3314700"/>
              <a:ext cx="323850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8686800" y="3625850"/>
              <a:ext cx="228599" cy="190500"/>
              <a:chOff x="8686800" y="3625850"/>
              <a:chExt cx="228599" cy="1905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8763000" y="362585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50800"/>
                    </a:moveTo>
                    <a:lnTo>
                      <a:pt x="0" y="38100"/>
                    </a:ln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lnTo>
                      <a:pt x="76200" y="5080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8737600" y="3676650"/>
                <a:ext cx="12700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39700">
                    <a:moveTo>
                      <a:pt x="12700" y="0"/>
                    </a:moveTo>
                    <a:lnTo>
                      <a:pt x="114300" y="0"/>
                    </a:lnTo>
                    <a:cubicBezTo>
                      <a:pt x="121864" y="11336"/>
                      <a:pt x="126249" y="24493"/>
                      <a:pt x="127000" y="38100"/>
                    </a:cubicBezTo>
                    <a:lnTo>
                      <a:pt x="127000" y="76200"/>
                    </a:lnTo>
                    <a:cubicBezTo>
                      <a:pt x="127000" y="111270"/>
                      <a:pt x="98570" y="139700"/>
                      <a:pt x="63500" y="139700"/>
                    </a:cubicBezTo>
                    <a:cubicBezTo>
                      <a:pt x="28430" y="139700"/>
                      <a:pt x="0" y="111270"/>
                      <a:pt x="0" y="76200"/>
                    </a:cubicBezTo>
                    <a:lnTo>
                      <a:pt x="0" y="38100"/>
                    </a:lnTo>
                    <a:cubicBezTo>
                      <a:pt x="750" y="24493"/>
                      <a:pt x="5136" y="11336"/>
                      <a:pt x="12700" y="0"/>
                    </a:cubicBez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8686800" y="3727450"/>
                <a:ext cx="50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9525">
                    <a:moveTo>
                      <a:pt x="0" y="0"/>
                    </a:moveTo>
                    <a:lnTo>
                      <a:pt x="50800" y="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8864599" y="3727450"/>
                <a:ext cx="50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9525">
                    <a:moveTo>
                      <a:pt x="0" y="0"/>
                    </a:moveTo>
                    <a:lnTo>
                      <a:pt x="50800" y="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8801100" y="3740150"/>
                <a:ext cx="952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6200">
                    <a:moveTo>
                      <a:pt x="0" y="7620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8699500" y="3778249"/>
                <a:ext cx="4254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25400">
                    <a:moveTo>
                      <a:pt x="0" y="25400"/>
                    </a:moveTo>
                    <a:lnTo>
                      <a:pt x="42545" y="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8860154" y="3778249"/>
                <a:ext cx="4254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42545" h="25400">
                    <a:moveTo>
                      <a:pt x="42545" y="25400"/>
                    </a:moveTo>
                    <a:lnTo>
                      <a:pt x="0" y="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8699500" y="3651250"/>
                <a:ext cx="47625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30480">
                    <a:moveTo>
                      <a:pt x="0" y="0"/>
                    </a:moveTo>
                    <a:lnTo>
                      <a:pt x="47625" y="3048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8855074" y="3651250"/>
                <a:ext cx="47625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30480">
                    <a:moveTo>
                      <a:pt x="47625" y="0"/>
                    </a:moveTo>
                    <a:lnTo>
                      <a:pt x="0" y="3048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9078468" y="3603308"/>
              <a:ext cx="30254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링크는 열리지만 근거가 다름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9079992" y="3950018"/>
              <a:ext cx="15211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STOP · 문장 수정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533400" y="4533900"/>
            <a:ext cx="11143031" cy="1009650"/>
            <a:chOff x="533400" y="4533900"/>
            <a:chExt cx="11143031" cy="1009650"/>
          </a:xfrm>
        </p:grpSpPr>
        <p:sp>
          <p:nvSpPr>
            <p:cNvPr id="59" name="Rectangle 59"/>
            <p:cNvSpPr/>
            <p:nvPr/>
          </p:nvSpPr>
          <p:spPr>
            <a:xfrm>
              <a:off x="533400" y="4533900"/>
              <a:ext cx="394335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755523" y="4758214"/>
              <a:ext cx="75651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8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CLAIM 03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53237" y="5071586"/>
              <a:ext cx="32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72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C 기능이 가장 안전하다 [3]</a:t>
              </a:r>
            </a:p>
          </p:txBody>
        </p:sp>
        <p:sp>
          <p:nvSpPr>
            <p:cNvPr id="62" name="Freeform 62"/>
            <p:cNvSpPr/>
            <p:nvPr/>
          </p:nvSpPr>
          <p:spPr>
            <a:xfrm>
              <a:off x="4552950" y="5038725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63" name="Freeform 63"/>
            <p:cNvSpPr/>
            <p:nvPr/>
          </p:nvSpPr>
          <p:spPr>
            <a:xfrm>
              <a:off x="4772025" y="497205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64" name="Rectangle 64"/>
            <p:cNvSpPr/>
            <p:nvPr/>
          </p:nvSpPr>
          <p:spPr>
            <a:xfrm>
              <a:off x="4953000" y="4533900"/>
              <a:ext cx="314325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5226049" y="4782471"/>
              <a:ext cx="183215" cy="188636"/>
              <a:chOff x="5226049" y="4782471"/>
              <a:chExt cx="183215" cy="188636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5281613" y="4843463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66675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66" name="Freeform 66"/>
              <p:cNvSpPr/>
              <p:nvPr/>
            </p:nvSpPr>
            <p:spPr>
              <a:xfrm>
                <a:off x="5303838" y="4782471"/>
                <a:ext cx="105426" cy="105442"/>
              </a:xfrm>
              <a:custGeom>
                <a:avLst/>
                <a:gdLst/>
                <a:ahLst/>
                <a:cxnLst/>
                <a:rect l="l" t="t" r="r" b="b"/>
                <a:pathLst>
                  <a:path w="105426" h="105442">
                    <a:moveTo>
                      <a:pt x="0" y="27655"/>
                    </a:moveTo>
                    <a:lnTo>
                      <a:pt x="5145" y="21698"/>
                    </a:lnTo>
                    <a:cubicBezTo>
                      <a:pt x="26847" y="0"/>
                      <a:pt x="62029" y="2"/>
                      <a:pt x="83727" y="21704"/>
                    </a:cubicBezTo>
                    <a:cubicBezTo>
                      <a:pt x="105426" y="43405"/>
                      <a:pt x="105423" y="78588"/>
                      <a:pt x="83722" y="100286"/>
                    </a:cubicBezTo>
                    <a:lnTo>
                      <a:pt x="77788" y="105442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67" name="Freeform 67"/>
              <p:cNvSpPr/>
              <p:nvPr/>
            </p:nvSpPr>
            <p:spPr>
              <a:xfrm>
                <a:off x="5226049" y="4865688"/>
                <a:ext cx="100014" cy="105419"/>
              </a:xfrm>
              <a:custGeom>
                <a:avLst/>
                <a:gdLst/>
                <a:ahLst/>
                <a:cxnLst/>
                <a:rect l="l" t="t" r="r" b="b"/>
                <a:pathLst>
                  <a:path w="100014" h="105419">
                    <a:moveTo>
                      <a:pt x="100014" y="77788"/>
                    </a:moveTo>
                    <a:lnTo>
                      <a:pt x="95603" y="83722"/>
                    </a:lnTo>
                    <a:cubicBezTo>
                      <a:pt x="73661" y="105419"/>
                      <a:pt x="38345" y="105419"/>
                      <a:pt x="16404" y="83722"/>
                    </a:cubicBezTo>
                    <a:cubicBezTo>
                      <a:pt x="5907" y="73343"/>
                      <a:pt x="0" y="59195"/>
                      <a:pt x="0" y="44433"/>
                    </a:cubicBezTo>
                    <a:cubicBezTo>
                      <a:pt x="0" y="29672"/>
                      <a:pt x="5907" y="15524"/>
                      <a:pt x="16404" y="5145"/>
                    </a:cubicBezTo>
                    <a:lnTo>
                      <a:pt x="22227" y="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</p:grpSp>
        <p:sp>
          <p:nvSpPr>
            <p:cNvPr id="69" name="TextBox 69"/>
            <p:cNvSpPr txBox="1"/>
            <p:nvPr/>
          </p:nvSpPr>
          <p:spPr>
            <a:xfrm>
              <a:off x="5573649" y="4773454"/>
              <a:ext cx="191947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출처 [3] 접속 실패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5174742" y="5169218"/>
              <a:ext cx="28306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원문을 다시 찾기 전에는 검증 불가</a:t>
              </a:r>
            </a:p>
          </p:txBody>
        </p:sp>
        <p:sp>
          <p:nvSpPr>
            <p:cNvPr id="71" name="Freeform 71"/>
            <p:cNvSpPr/>
            <p:nvPr/>
          </p:nvSpPr>
          <p:spPr>
            <a:xfrm>
              <a:off x="8172450" y="5038725"/>
              <a:ext cx="114300" cy="9525"/>
            </a:xfrm>
            <a:custGeom>
              <a:avLst/>
              <a:gdLst/>
              <a:ahLst/>
              <a:cxnLst/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F04452"/>
              </a:solidFill>
            </a:ln>
          </p:spPr>
        </p:sp>
        <p:sp>
          <p:nvSpPr>
            <p:cNvPr id="72" name="Freeform 72"/>
            <p:cNvSpPr/>
            <p:nvPr/>
          </p:nvSpPr>
          <p:spPr>
            <a:xfrm>
              <a:off x="8239125" y="4972050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F04452"/>
              </a:solidFill>
              <a:round/>
            </a:ln>
          </p:spPr>
        </p:sp>
        <p:sp>
          <p:nvSpPr>
            <p:cNvPr id="73" name="Rectangle 73"/>
            <p:cNvSpPr/>
            <p:nvPr/>
          </p:nvSpPr>
          <p:spPr>
            <a:xfrm>
              <a:off x="8420100" y="4533900"/>
              <a:ext cx="3238500" cy="1009650"/>
            </a:xfrm>
            <a:prstGeom prst="roundRect">
              <a:avLst>
                <a:gd name="adj" fmla="val 13208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77" name="Group 77"/>
            <p:cNvGrpSpPr/>
            <p:nvPr/>
          </p:nvGrpSpPr>
          <p:grpSpPr>
            <a:xfrm>
              <a:off x="8681511" y="4819650"/>
              <a:ext cx="239177" cy="228599"/>
              <a:chOff x="8681511" y="4819650"/>
              <a:chExt cx="239177" cy="228599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8681511" y="4819650"/>
                <a:ext cx="239177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39177" h="228599">
                    <a:moveTo>
                      <a:pt x="119589" y="0"/>
                    </a:moveTo>
                    <a:cubicBezTo>
                      <a:pt x="149254" y="26245"/>
                      <a:pt x="187971" y="39910"/>
                      <a:pt x="227538" y="38100"/>
                    </a:cubicBezTo>
                    <a:cubicBezTo>
                      <a:pt x="239177" y="77692"/>
                      <a:pt x="234262" y="120312"/>
                      <a:pt x="213916" y="156216"/>
                    </a:cubicBezTo>
                    <a:cubicBezTo>
                      <a:pt x="193571" y="192120"/>
                      <a:pt x="159534" y="218238"/>
                      <a:pt x="119589" y="228599"/>
                    </a:cubicBezTo>
                    <a:cubicBezTo>
                      <a:pt x="79643" y="218238"/>
                      <a:pt x="45606" y="192120"/>
                      <a:pt x="25261" y="156216"/>
                    </a:cubicBezTo>
                    <a:cubicBezTo>
                      <a:pt x="4915" y="120312"/>
                      <a:pt x="0" y="77692"/>
                      <a:pt x="11639" y="38100"/>
                    </a:cubicBezTo>
                    <a:cubicBezTo>
                      <a:pt x="51206" y="39910"/>
                      <a:pt x="89924" y="26245"/>
                      <a:pt x="119589" y="0"/>
                    </a:cubicBez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75" name="Freeform 75"/>
              <p:cNvSpPr/>
              <p:nvPr/>
            </p:nvSpPr>
            <p:spPr>
              <a:xfrm>
                <a:off x="8788400" y="490855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76" name="Freeform 76"/>
              <p:cNvSpPr/>
              <p:nvPr/>
            </p:nvSpPr>
            <p:spPr>
              <a:xfrm>
                <a:off x="8801100" y="4933950"/>
                <a:ext cx="95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1750">
                    <a:moveTo>
                      <a:pt x="0" y="0"/>
                    </a:moveTo>
                    <a:lnTo>
                      <a:pt x="0" y="3175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</p:grpSp>
        <p:sp>
          <p:nvSpPr>
            <p:cNvPr id="78" name="TextBox 78"/>
            <p:cNvSpPr txBox="1"/>
            <p:nvPr/>
          </p:nvSpPr>
          <p:spPr>
            <a:xfrm>
              <a:off x="9078468" y="4822508"/>
              <a:ext cx="209250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검증할 수 없는 주장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9079992" y="5169218"/>
              <a:ext cx="25964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STOP · 삭제 또는 미확인 표시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81" name="TextBox 81"/>
            <p:cNvSpPr txBox="1"/>
            <p:nvPr/>
          </p:nvSpPr>
          <p:spPr>
            <a:xfrm>
              <a:off x="527304" y="6423660"/>
              <a:ext cx="50604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세 문장만 완벽히 검증해도 레포트의 핵심 품질을 판단할 수 있습니다.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10098691" cy="1222057"/>
            <a:chOff x="517398" y="384810"/>
            <a:chExt cx="1009869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37872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수정은 한 번에 한 가지씩 요청합니다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100941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고칠 범위와 건드리지 않을 범위를 함께 말하면 결과를 확인하기 쉽습니다.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3400" y="2038350"/>
            <a:ext cx="3143250" cy="2667000"/>
            <a:chOff x="533400" y="2038350"/>
            <a:chExt cx="3143250" cy="2667000"/>
          </a:xfrm>
        </p:grpSpPr>
        <p:sp>
          <p:nvSpPr>
            <p:cNvPr id="6" name="Rectangle 6"/>
            <p:cNvSpPr/>
            <p:nvPr/>
          </p:nvSpPr>
          <p:spPr>
            <a:xfrm>
              <a:off x="533400" y="2038350"/>
              <a:ext cx="3143250" cy="2667000"/>
            </a:xfrm>
            <a:prstGeom prst="roundRect">
              <a:avLst>
                <a:gd name="adj" fmla="val 5714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74192" y="2292668"/>
              <a:ext cx="22215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BEFORE · 근거와 불일치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26294" y="2856706"/>
              <a:ext cx="271462" cy="226218"/>
              <a:chOff x="826294" y="2856706"/>
              <a:chExt cx="271462" cy="22621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916781" y="2856706"/>
                <a:ext cx="90487" cy="60325"/>
              </a:xfrm>
              <a:custGeom>
                <a:avLst/>
                <a:gdLst/>
                <a:ahLst/>
                <a:cxnLst/>
                <a:rect l="l" t="t" r="r" b="b"/>
                <a:pathLst>
                  <a:path w="90487" h="60325">
                    <a:moveTo>
                      <a:pt x="0" y="60325"/>
                    </a:moveTo>
                    <a:lnTo>
                      <a:pt x="0" y="45244"/>
                    </a:lnTo>
                    <a:cubicBezTo>
                      <a:pt x="0" y="20256"/>
                      <a:pt x="20256" y="0"/>
                      <a:pt x="45244" y="0"/>
                    </a:cubicBezTo>
                    <a:cubicBezTo>
                      <a:pt x="70231" y="0"/>
                      <a:pt x="90487" y="20256"/>
                      <a:pt x="90487" y="45244"/>
                    </a:cubicBezTo>
                    <a:lnTo>
                      <a:pt x="90487" y="60325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86619" y="2917031"/>
                <a:ext cx="150812" cy="165893"/>
              </a:xfrm>
              <a:custGeom>
                <a:avLst/>
                <a:gdLst/>
                <a:ahLst/>
                <a:cxnLst/>
                <a:rect l="l" t="t" r="r" b="b"/>
                <a:pathLst>
                  <a:path w="150812" h="165893">
                    <a:moveTo>
                      <a:pt x="15081" y="0"/>
                    </a:moveTo>
                    <a:lnTo>
                      <a:pt x="135731" y="0"/>
                    </a:lnTo>
                    <a:cubicBezTo>
                      <a:pt x="144713" y="13461"/>
                      <a:pt x="149921" y="29085"/>
                      <a:pt x="150812" y="45244"/>
                    </a:cubicBezTo>
                    <a:lnTo>
                      <a:pt x="150812" y="90487"/>
                    </a:lnTo>
                    <a:cubicBezTo>
                      <a:pt x="150812" y="132133"/>
                      <a:pt x="117052" y="165893"/>
                      <a:pt x="75406" y="165893"/>
                    </a:cubicBezTo>
                    <a:cubicBezTo>
                      <a:pt x="33760" y="165893"/>
                      <a:pt x="0" y="132133"/>
                      <a:pt x="0" y="90487"/>
                    </a:cubicBezTo>
                    <a:lnTo>
                      <a:pt x="0" y="45244"/>
                    </a:lnTo>
                    <a:cubicBezTo>
                      <a:pt x="891" y="29085"/>
                      <a:pt x="6099" y="13461"/>
                      <a:pt x="15081" y="0"/>
                    </a:cubicBez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826294" y="2977356"/>
                <a:ext cx="603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0325" h="9525">
                    <a:moveTo>
                      <a:pt x="0" y="0"/>
                    </a:moveTo>
                    <a:lnTo>
                      <a:pt x="60325" y="0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037431" y="2977356"/>
                <a:ext cx="603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0325" h="9525">
                    <a:moveTo>
                      <a:pt x="0" y="0"/>
                    </a:moveTo>
                    <a:lnTo>
                      <a:pt x="60325" y="0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62025" y="2992437"/>
                <a:ext cx="9525" cy="90487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0487">
                    <a:moveTo>
                      <a:pt x="0" y="90487"/>
                    </a:moveTo>
                    <a:lnTo>
                      <a:pt x="0" y="0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841375" y="3037681"/>
                <a:ext cx="50522" cy="30162"/>
              </a:xfrm>
              <a:custGeom>
                <a:avLst/>
                <a:gdLst/>
                <a:ahLst/>
                <a:cxnLst/>
                <a:rect l="l" t="t" r="r" b="b"/>
                <a:pathLst>
                  <a:path w="50522" h="30162">
                    <a:moveTo>
                      <a:pt x="0" y="30162"/>
                    </a:moveTo>
                    <a:lnTo>
                      <a:pt x="50522" y="0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32152" y="3037681"/>
                <a:ext cx="50522" cy="30162"/>
              </a:xfrm>
              <a:custGeom>
                <a:avLst/>
                <a:gdLst/>
                <a:ahLst/>
                <a:cxnLst/>
                <a:rect l="l" t="t" r="r" b="b"/>
                <a:pathLst>
                  <a:path w="50522" h="30162">
                    <a:moveTo>
                      <a:pt x="50522" y="30162"/>
                    </a:moveTo>
                    <a:lnTo>
                      <a:pt x="0" y="0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841375" y="2886869"/>
                <a:ext cx="56555" cy="36195"/>
              </a:xfrm>
              <a:custGeom>
                <a:avLst/>
                <a:gdLst/>
                <a:ahLst/>
                <a:cxnLst/>
                <a:rect l="l" t="t" r="r" b="b"/>
                <a:pathLst>
                  <a:path w="56555" h="36195">
                    <a:moveTo>
                      <a:pt x="0" y="0"/>
                    </a:moveTo>
                    <a:lnTo>
                      <a:pt x="56555" y="36195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026120" y="2886869"/>
                <a:ext cx="56555" cy="36195"/>
              </a:xfrm>
              <a:custGeom>
                <a:avLst/>
                <a:gdLst/>
                <a:ahLst/>
                <a:cxnLst/>
                <a:rect l="l" t="t" r="r" b="b"/>
                <a:pathLst>
                  <a:path w="56555" h="36195">
                    <a:moveTo>
                      <a:pt x="56555" y="0"/>
                    </a:moveTo>
                    <a:lnTo>
                      <a:pt x="0" y="36195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771144" y="3408998"/>
              <a:ext cx="18109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B 기능은 모두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71144" y="3770948"/>
              <a:ext cx="13842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무료다 [2]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762000" y="3857625"/>
              <a:ext cx="1504950" cy="9525"/>
            </a:xfrm>
            <a:custGeom>
              <a:avLst/>
              <a:gdLst/>
              <a:ahLst/>
              <a:cxnLst/>
              <a:rect l="l" t="t" r="r" b="b"/>
              <a:pathLst>
                <a:path w="1504950" h="9525">
                  <a:moveTo>
                    <a:pt x="0" y="0"/>
                  </a:moveTo>
                  <a:lnTo>
                    <a:pt x="1504950" y="0"/>
                  </a:lnTo>
                </a:path>
              </a:pathLst>
            </a:custGeom>
            <a:noFill/>
            <a:ln w="28575">
              <a:solidFill>
                <a:srgbClr val="F04452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74192" y="4273868"/>
              <a:ext cx="25307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출처 [2]에는 제한 조건이 있음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90950" y="2038350"/>
            <a:ext cx="4286250" cy="2667000"/>
            <a:chOff x="3790950" y="2038350"/>
            <a:chExt cx="4286250" cy="2667000"/>
          </a:xfrm>
        </p:grpSpPr>
        <p:sp>
          <p:nvSpPr>
            <p:cNvPr id="23" name="Freeform 23"/>
            <p:cNvSpPr/>
            <p:nvPr/>
          </p:nvSpPr>
          <p:spPr>
            <a:xfrm>
              <a:off x="3790950" y="3371850"/>
              <a:ext cx="190500" cy="9525"/>
            </a:xfrm>
            <a:custGeom>
              <a:avLst/>
              <a:gdLst/>
              <a:ahLst/>
              <a:cxnLst/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933825" y="330517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25" name="Rectangle 25"/>
            <p:cNvSpPr/>
            <p:nvPr/>
          </p:nvSpPr>
          <p:spPr>
            <a:xfrm>
              <a:off x="4114800" y="2038350"/>
              <a:ext cx="3962400" cy="2667000"/>
            </a:xfrm>
            <a:prstGeom prst="roundRect">
              <a:avLst>
                <a:gd name="adj" fmla="val 5714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355592" y="2292668"/>
              <a:ext cx="25642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ONE REQUEST · 그대로 복사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354830" y="2790825"/>
              <a:ext cx="23475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근거 [2]의 표현만 원문과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354830" y="3095625"/>
              <a:ext cx="11965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맞게 고쳐줘.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354830" y="3552825"/>
              <a:ext cx="31047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AF3FF"/>
                  </a:solidFill>
                  <a:latin typeface="Consolas"/>
                  <a:ea typeface="Microsoft YaHei"/>
                  <a:cs typeface="Consolas"/>
                </a:rPr>
                <a:t>레이아웃, 다른 문장, 출처 번호는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354830" y="3857625"/>
              <a:ext cx="9946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AF3FF"/>
                  </a:solidFill>
                  <a:latin typeface="Consolas"/>
                  <a:ea typeface="Microsoft YaHei"/>
                  <a:cs typeface="Consolas"/>
                </a:rPr>
                <a:t>바꾸지 마.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54830" y="4257675"/>
              <a:ext cx="29331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수정한 문장과 파일명을 알려줘.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1500" y="2038350"/>
            <a:ext cx="3467100" cy="2667000"/>
            <a:chOff x="8191500" y="2038350"/>
            <a:chExt cx="3467100" cy="2667000"/>
          </a:xfrm>
        </p:grpSpPr>
        <p:sp>
          <p:nvSpPr>
            <p:cNvPr id="33" name="Freeform 33"/>
            <p:cNvSpPr/>
            <p:nvPr/>
          </p:nvSpPr>
          <p:spPr>
            <a:xfrm>
              <a:off x="8191500" y="3371850"/>
              <a:ext cx="190500" cy="9525"/>
            </a:xfrm>
            <a:custGeom>
              <a:avLst/>
              <a:gdLst/>
              <a:ahLst/>
              <a:cxnLst/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334375" y="330517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515350" y="2038350"/>
              <a:ext cx="3143250" cy="2667000"/>
            </a:xfrm>
            <a:prstGeom prst="roundRect">
              <a:avLst>
                <a:gd name="adj" fmla="val 5714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756142" y="2292668"/>
              <a:ext cx="18686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AFTER · 원문과 일치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8808244" y="2826544"/>
              <a:ext cx="271462" cy="271462"/>
              <a:chOff x="8808244" y="2826544"/>
              <a:chExt cx="271462" cy="27146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8808244" y="2826544"/>
                <a:ext cx="271462" cy="271462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271462">
                    <a:moveTo>
                      <a:pt x="0" y="135731"/>
                    </a:moveTo>
                    <a:cubicBezTo>
                      <a:pt x="0" y="210693"/>
                      <a:pt x="60769" y="271462"/>
                      <a:pt x="135731" y="271462"/>
                    </a:cubicBezTo>
                    <a:cubicBezTo>
                      <a:pt x="210693" y="271462"/>
                      <a:pt x="271462" y="210693"/>
                      <a:pt x="271462" y="135731"/>
                    </a:cubicBezTo>
                    <a:cubicBezTo>
                      <a:pt x="271462" y="60769"/>
                      <a:pt x="210693" y="0"/>
                      <a:pt x="135731" y="0"/>
                    </a:cubicBezTo>
                    <a:cubicBezTo>
                      <a:pt x="60769" y="0"/>
                      <a:pt x="0" y="60769"/>
                      <a:pt x="0" y="135731"/>
                    </a:cubicBezTo>
                  </a:path>
                </a:pathLst>
              </a:custGeom>
              <a:noFill/>
              <a:ln w="30162">
                <a:solidFill>
                  <a:srgbClr val="0EAD69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898731" y="2932112"/>
                <a:ext cx="90487" cy="60325"/>
              </a:xfrm>
              <a:custGeom>
                <a:avLst/>
                <a:gdLst/>
                <a:ahLst/>
                <a:cxnLst/>
                <a:rect l="l" t="t" r="r" b="b"/>
                <a:pathLst>
                  <a:path w="90487" h="60325">
                    <a:moveTo>
                      <a:pt x="0" y="30162"/>
                    </a:moveTo>
                    <a:lnTo>
                      <a:pt x="30162" y="60325"/>
                    </a:lnTo>
                    <a:lnTo>
                      <a:pt x="90487" y="0"/>
                    </a:lnTo>
                  </a:path>
                </a:pathLst>
              </a:custGeom>
              <a:noFill/>
              <a:ln w="30162">
                <a:solidFill>
                  <a:srgbClr val="0EAD69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8753094" y="3408998"/>
              <a:ext cx="27719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B 기능은 무료 범위에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753094" y="3770948"/>
              <a:ext cx="20181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9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제한이 있다 [2]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756142" y="4273868"/>
              <a:ext cx="24126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다른 문장과 출처 번호는 유지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533400" y="4972050"/>
            <a:ext cx="11125200" cy="876300"/>
            <a:chOff x="533400" y="4972050"/>
            <a:chExt cx="11125200" cy="876300"/>
          </a:xfrm>
        </p:grpSpPr>
        <p:sp>
          <p:nvSpPr>
            <p:cNvPr id="44" name="Rectangle 44"/>
            <p:cNvSpPr/>
            <p:nvPr/>
          </p:nvSpPr>
          <p:spPr>
            <a:xfrm>
              <a:off x="533400" y="4972050"/>
              <a:ext cx="11125200" cy="876300"/>
            </a:xfrm>
            <a:prstGeom prst="roundRect">
              <a:avLst>
                <a:gd name="adj" fmla="val 1521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73430" y="5153025"/>
              <a:ext cx="169024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수정 후 바로 확인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2867025" y="5229225"/>
              <a:ext cx="171450" cy="171450"/>
              <a:chOff x="2867025" y="5229225"/>
              <a:chExt cx="171450" cy="17145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2867025" y="5229225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85725"/>
                    </a:moveTo>
                    <a:cubicBezTo>
                      <a:pt x="0" y="133070"/>
                      <a:pt x="38380" y="171450"/>
                      <a:pt x="85725" y="171450"/>
                    </a:cubicBezTo>
                    <a:cubicBezTo>
                      <a:pt x="133070" y="171450"/>
                      <a:pt x="171450" y="133070"/>
                      <a:pt x="171450" y="85725"/>
                    </a:cubicBezTo>
                    <a:cubicBezTo>
                      <a:pt x="171450" y="38380"/>
                      <a:pt x="133070" y="0"/>
                      <a:pt x="85725" y="0"/>
                    </a:cubicBezTo>
                    <a:cubicBezTo>
                      <a:pt x="38380" y="0"/>
                      <a:pt x="0" y="38380"/>
                      <a:pt x="0" y="85725"/>
                    </a:cubicBez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2924175" y="5295900"/>
                <a:ext cx="571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38100">
                    <a:moveTo>
                      <a:pt x="0" y="19050"/>
                    </a:moveTo>
                    <a:lnTo>
                      <a:pt x="19050" y="38100"/>
                    </a:ln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</p:grpSp>
        <p:sp>
          <p:nvSpPr>
            <p:cNvPr id="49" name="TextBox 49"/>
            <p:cNvSpPr txBox="1"/>
            <p:nvPr/>
          </p:nvSpPr>
          <p:spPr>
            <a:xfrm>
              <a:off x="3173730" y="5219700"/>
              <a:ext cx="15499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대상 문장만 변경</a:t>
              </a:r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5305425" y="5229225"/>
              <a:ext cx="171450" cy="171450"/>
              <a:chOff x="5305425" y="5229225"/>
              <a:chExt cx="171450" cy="17145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5305425" y="5229225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85725"/>
                    </a:moveTo>
                    <a:cubicBezTo>
                      <a:pt x="0" y="133070"/>
                      <a:pt x="38380" y="171450"/>
                      <a:pt x="85725" y="171450"/>
                    </a:cubicBezTo>
                    <a:cubicBezTo>
                      <a:pt x="133070" y="171450"/>
                      <a:pt x="171450" y="133070"/>
                      <a:pt x="171450" y="85725"/>
                    </a:cubicBezTo>
                    <a:cubicBezTo>
                      <a:pt x="171450" y="38380"/>
                      <a:pt x="133070" y="0"/>
                      <a:pt x="85725" y="0"/>
                    </a:cubicBezTo>
                    <a:cubicBezTo>
                      <a:pt x="38380" y="0"/>
                      <a:pt x="0" y="38380"/>
                      <a:pt x="0" y="85725"/>
                    </a:cubicBez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5362575" y="5295900"/>
                <a:ext cx="571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38100">
                    <a:moveTo>
                      <a:pt x="0" y="19050"/>
                    </a:moveTo>
                    <a:lnTo>
                      <a:pt x="19050" y="38100"/>
                    </a:ln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5612130" y="5219700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출처 번호 유지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7553325" y="5229225"/>
              <a:ext cx="171450" cy="171450"/>
              <a:chOff x="7553325" y="5229225"/>
              <a:chExt cx="171450" cy="17145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7553325" y="5229225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85725"/>
                    </a:moveTo>
                    <a:cubicBezTo>
                      <a:pt x="0" y="133070"/>
                      <a:pt x="38380" y="171450"/>
                      <a:pt x="85725" y="171450"/>
                    </a:cubicBezTo>
                    <a:cubicBezTo>
                      <a:pt x="133070" y="171450"/>
                      <a:pt x="171450" y="133070"/>
                      <a:pt x="171450" y="85725"/>
                    </a:cubicBezTo>
                    <a:cubicBezTo>
                      <a:pt x="171450" y="38380"/>
                      <a:pt x="133070" y="0"/>
                      <a:pt x="85725" y="0"/>
                    </a:cubicBezTo>
                    <a:cubicBezTo>
                      <a:pt x="38380" y="0"/>
                      <a:pt x="0" y="38380"/>
                      <a:pt x="0" y="85725"/>
                    </a:cubicBez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7610475" y="5295900"/>
                <a:ext cx="571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38100">
                    <a:moveTo>
                      <a:pt x="0" y="19050"/>
                    </a:moveTo>
                    <a:lnTo>
                      <a:pt x="19050" y="38100"/>
                    </a:ln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</p:grpSp>
        <p:sp>
          <p:nvSpPr>
            <p:cNvPr id="57" name="TextBox 57"/>
            <p:cNvSpPr txBox="1"/>
            <p:nvPr/>
          </p:nvSpPr>
          <p:spPr>
            <a:xfrm>
              <a:off x="7860030" y="5219700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섹션 순서 유지</a:t>
              </a:r>
            </a:p>
          </p:txBody>
        </p:sp>
        <p:grpSp>
          <p:nvGrpSpPr>
            <p:cNvPr id="61" name="Group 61"/>
            <p:cNvGrpSpPr/>
            <p:nvPr/>
          </p:nvGrpSpPr>
          <p:grpSpPr>
            <a:xfrm>
              <a:off x="9810750" y="5238750"/>
              <a:ext cx="152400" cy="152400"/>
              <a:chOff x="9810750" y="5238750"/>
              <a:chExt cx="152400" cy="1524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9810750" y="5276850"/>
                <a:ext cx="152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525">
                    <a:moveTo>
                      <a:pt x="0" y="0"/>
                    </a:moveTo>
                    <a:lnTo>
                      <a:pt x="152400" y="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  <p:sp>
            <p:nvSpPr>
              <p:cNvPr id="59" name="Freeform 59"/>
              <p:cNvSpPr/>
              <p:nvPr/>
            </p:nvSpPr>
            <p:spPr>
              <a:xfrm>
                <a:off x="9810750" y="5238750"/>
                <a:ext cx="1524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52400">
                    <a:moveTo>
                      <a:pt x="0" y="19050"/>
                    </a:moveTo>
                    <a:cubicBezTo>
                      <a:pt x="0" y="8529"/>
                      <a:pt x="8529" y="0"/>
                      <a:pt x="19050" y="0"/>
                    </a:cubicBezTo>
                    <a:lnTo>
                      <a:pt x="133350" y="0"/>
                    </a:lnTo>
                    <a:cubicBezTo>
                      <a:pt x="143871" y="0"/>
                      <a:pt x="152400" y="8529"/>
                      <a:pt x="152400" y="19050"/>
                    </a:cubicBezTo>
                    <a:lnTo>
                      <a:pt x="152400" y="133350"/>
                    </a:lnTo>
                    <a:cubicBezTo>
                      <a:pt x="152400" y="143871"/>
                      <a:pt x="143871" y="152400"/>
                      <a:pt x="133350" y="152400"/>
                    </a:cubicBezTo>
                    <a:lnTo>
                      <a:pt x="19050" y="152400"/>
                    </a:lnTo>
                    <a:cubicBezTo>
                      <a:pt x="8529" y="152400"/>
                      <a:pt x="0" y="143871"/>
                      <a:pt x="0" y="133350"/>
                    </a:cubicBezTo>
                    <a:lnTo>
                      <a:pt x="0" y="1905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  <p:sp>
            <p:nvSpPr>
              <p:cNvPr id="60" name="Freeform 60"/>
              <p:cNvSpPr/>
              <p:nvPr/>
            </p:nvSpPr>
            <p:spPr>
              <a:xfrm>
                <a:off x="9848850" y="5238750"/>
                <a:ext cx="95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8100">
                    <a:moveTo>
                      <a:pt x="0" y="0"/>
                    </a:moveTo>
                    <a:lnTo>
                      <a:pt x="0" y="3810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</p:grpSp>
        <p:sp>
          <p:nvSpPr>
            <p:cNvPr id="62" name="TextBox 62"/>
            <p:cNvSpPr txBox="1"/>
            <p:nvPr/>
          </p:nvSpPr>
          <p:spPr>
            <a:xfrm>
              <a:off x="10107930" y="5219700"/>
              <a:ext cx="14893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브라우저 재확인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4" name="TextBox 64"/>
            <p:cNvSpPr txBox="1"/>
            <p:nvPr/>
          </p:nvSpPr>
          <p:spPr>
            <a:xfrm>
              <a:off x="527304" y="6423660"/>
              <a:ext cx="56904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“더 좋게 해줘”보다 바꿀 문장·유지할 요소·완료 보고를 구체적으로 적습니다.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962834" cy="1222057"/>
            <a:chOff x="517398" y="384810"/>
            <a:chExt cx="896283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82397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오류는 설명을 들은 뒤 최소 수정합니다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9582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문제를 재현하고 원인을 이해한 다음, 영향 범위를 작게 고칩니다.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346624" y="2222182"/>
            <a:ext cx="11448774" cy="1934719"/>
            <a:chOff x="346624" y="2222182"/>
            <a:chExt cx="11448774" cy="1934719"/>
          </a:xfrm>
        </p:grpSpPr>
        <p:sp>
          <p:nvSpPr>
            <p:cNvPr id="6" name="Line 6"/>
            <p:cNvSpPr/>
            <p:nvPr/>
          </p:nvSpPr>
          <p:spPr>
            <a:xfrm>
              <a:off x="1066800" y="3143250"/>
              <a:ext cx="10058400" cy="9525"/>
            </a:xfrm>
            <a:custGeom>
              <a:avLst/>
              <a:gdLst/>
              <a:ahLst/>
              <a:cxnLst/>
              <a:rect l="l" t="t" r="r" b="b"/>
              <a:pathLst>
                <a:path w="10058400" h="9525">
                  <a:moveTo>
                    <a:pt x="0" y="0"/>
                  </a:moveTo>
                  <a:lnTo>
                    <a:pt x="10058400" y="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1066800" y="3143250"/>
              <a:ext cx="5962650" cy="9525"/>
            </a:xfrm>
            <a:custGeom>
              <a:avLst/>
              <a:gdLst/>
              <a:ahLst/>
              <a:cxnLst/>
              <a:rect l="l" t="t" r="r" b="b"/>
              <a:pathLst>
                <a:path w="5962650" h="9525">
                  <a:moveTo>
                    <a:pt x="0" y="0"/>
                  </a:moveTo>
                  <a:lnTo>
                    <a:pt x="5962650" y="0"/>
                  </a:lnTo>
                </a:path>
              </a:pathLst>
            </a:custGeom>
            <a:noFill/>
            <a:ln w="38100" cap="rnd">
              <a:solidFill>
                <a:srgbClr val="3182F6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346624" y="2222182"/>
              <a:ext cx="1440351" cy="1206818"/>
              <a:chOff x="346624" y="2222182"/>
              <a:chExt cx="1440351" cy="1206818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781050" y="285750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grpSp>
            <p:nvGrpSpPr>
              <p:cNvPr id="18" name="Group 18"/>
              <p:cNvGrpSpPr/>
              <p:nvPr/>
            </p:nvGrpSpPr>
            <p:grpSpPr>
              <a:xfrm>
                <a:off x="952500" y="3054350"/>
                <a:ext cx="228599" cy="190500"/>
                <a:chOff x="952500" y="3054350"/>
                <a:chExt cx="228599" cy="190500"/>
              </a:xfrm>
            </p:grpSpPr>
            <p:sp>
              <p:nvSpPr>
                <p:cNvPr id="9" name="Freeform 9"/>
                <p:cNvSpPr/>
                <p:nvPr/>
              </p:nvSpPr>
              <p:spPr>
                <a:xfrm>
                  <a:off x="1028700" y="3054350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50800"/>
                      </a:moveTo>
                      <a:lnTo>
                        <a:pt x="0" y="38100"/>
                      </a:lnTo>
                      <a:cubicBezTo>
                        <a:pt x="0" y="17058"/>
                        <a:pt x="17058" y="0"/>
                        <a:pt x="38100" y="0"/>
                      </a:cubicBezTo>
                      <a:cubicBezTo>
                        <a:pt x="59142" y="0"/>
                        <a:pt x="76200" y="17058"/>
                        <a:pt x="76200" y="38100"/>
                      </a:cubicBezTo>
                      <a:lnTo>
                        <a:pt x="76200" y="5080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1003300" y="3105150"/>
                  <a:ext cx="127000" cy="1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0" h="139700">
                      <a:moveTo>
                        <a:pt x="12700" y="0"/>
                      </a:moveTo>
                      <a:lnTo>
                        <a:pt x="114300" y="0"/>
                      </a:lnTo>
                      <a:cubicBezTo>
                        <a:pt x="121864" y="11336"/>
                        <a:pt x="126249" y="24493"/>
                        <a:pt x="127000" y="38100"/>
                      </a:cubicBezTo>
                      <a:lnTo>
                        <a:pt x="127000" y="76200"/>
                      </a:lnTo>
                      <a:cubicBezTo>
                        <a:pt x="127000" y="111270"/>
                        <a:pt x="98570" y="139700"/>
                        <a:pt x="63500" y="139700"/>
                      </a:cubicBezTo>
                      <a:cubicBezTo>
                        <a:pt x="28430" y="139700"/>
                        <a:pt x="0" y="111270"/>
                        <a:pt x="0" y="76200"/>
                      </a:cubicBezTo>
                      <a:lnTo>
                        <a:pt x="0" y="38100"/>
                      </a:lnTo>
                      <a:cubicBezTo>
                        <a:pt x="750" y="24493"/>
                        <a:pt x="5136" y="11336"/>
                        <a:pt x="12700" y="0"/>
                      </a:cubicBez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952500" y="3155950"/>
                  <a:ext cx="508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00" h="9525">
                      <a:moveTo>
                        <a:pt x="0" y="0"/>
                      </a:moveTo>
                      <a:lnTo>
                        <a:pt x="50800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1130299" y="3155950"/>
                  <a:ext cx="508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00" h="9525">
                      <a:moveTo>
                        <a:pt x="0" y="0"/>
                      </a:moveTo>
                      <a:lnTo>
                        <a:pt x="50800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1066800" y="3168650"/>
                  <a:ext cx="9525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76200">
                      <a:moveTo>
                        <a:pt x="0" y="7620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965200" y="3206749"/>
                  <a:ext cx="4254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5" h="25400">
                      <a:moveTo>
                        <a:pt x="0" y="25400"/>
                      </a:moveTo>
                      <a:lnTo>
                        <a:pt x="42545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1125854" y="3206749"/>
                  <a:ext cx="4254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545" h="25400">
                      <a:moveTo>
                        <a:pt x="42545" y="2540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965200" y="3079750"/>
                  <a:ext cx="47625" cy="30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" h="30480">
                      <a:moveTo>
                        <a:pt x="0" y="0"/>
                      </a:moveTo>
                      <a:lnTo>
                        <a:pt x="47625" y="3048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1120774" y="3079750"/>
                  <a:ext cx="47625" cy="30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" h="30480">
                      <a:moveTo>
                        <a:pt x="47625" y="0"/>
                      </a:moveTo>
                      <a:lnTo>
                        <a:pt x="0" y="3048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556975" y="222218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오류 기록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46624" y="2540318"/>
                <a:ext cx="144035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화면·행동 남기기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369591" y="2857500"/>
              <a:ext cx="1394917" cy="1299401"/>
              <a:chOff x="2369591" y="2857500"/>
              <a:chExt cx="1394917" cy="1299401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2781300" y="285750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2994530" y="30413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2557225" y="357473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다시 재현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2369591" y="38928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같은 순서로 실행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441660" y="2222182"/>
              <a:ext cx="1213180" cy="1206818"/>
              <a:chOff x="4441660" y="2222182"/>
              <a:chExt cx="1213180" cy="1206818"/>
            </a:xfrm>
          </p:grpSpPr>
          <p:sp>
            <p:nvSpPr>
              <p:cNvPr id="27" name="Ellipse 27"/>
              <p:cNvSpPr/>
              <p:nvPr/>
            </p:nvSpPr>
            <p:spPr>
              <a:xfrm>
                <a:off x="4762500" y="285750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4975730" y="30413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538425" y="222218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원인 설명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4441660" y="25403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쉬운 말로 듣기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304731" y="2857500"/>
              <a:ext cx="1449438" cy="1299401"/>
              <a:chOff x="6304731" y="2857500"/>
              <a:chExt cx="1449438" cy="1299401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6743700" y="285750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grpSp>
            <p:nvGrpSpPr>
              <p:cNvPr id="36" name="Group 36"/>
              <p:cNvGrpSpPr/>
              <p:nvPr/>
            </p:nvGrpSpPr>
            <p:grpSpPr>
              <a:xfrm>
                <a:off x="6953250" y="3028950"/>
                <a:ext cx="190500" cy="228600"/>
                <a:chOff x="6953250" y="3028950"/>
                <a:chExt cx="190500" cy="228600"/>
              </a:xfrm>
            </p:grpSpPr>
            <p:sp>
              <p:nvSpPr>
                <p:cNvPr id="33" name="Freeform 33"/>
                <p:cNvSpPr/>
                <p:nvPr/>
              </p:nvSpPr>
              <p:spPr>
                <a:xfrm>
                  <a:off x="6978650" y="3028950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50800"/>
                      </a:moveTo>
                      <a:cubicBezTo>
                        <a:pt x="0" y="78856"/>
                        <a:pt x="22744" y="101600"/>
                        <a:pt x="50800" y="101600"/>
                      </a:cubicBezTo>
                      <a:cubicBezTo>
                        <a:pt x="78856" y="101600"/>
                        <a:pt x="101600" y="78856"/>
                        <a:pt x="101600" y="50800"/>
                      </a:cubicBezTo>
                      <a:cubicBezTo>
                        <a:pt x="101600" y="22744"/>
                        <a:pt x="78856" y="0"/>
                        <a:pt x="50800" y="0"/>
                      </a:cubicBezTo>
                      <a:cubicBezTo>
                        <a:pt x="22744" y="0"/>
                        <a:pt x="0" y="22744"/>
                        <a:pt x="0" y="50800"/>
                      </a:cubicBez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953250" y="3181350"/>
                  <a:ext cx="101600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76200">
                      <a:moveTo>
                        <a:pt x="0" y="76200"/>
                      </a:moveTo>
                      <a:lnTo>
                        <a:pt x="0" y="50800"/>
                      </a:lnTo>
                      <a:cubicBezTo>
                        <a:pt x="0" y="22744"/>
                        <a:pt x="22744" y="0"/>
                        <a:pt x="50800" y="0"/>
                      </a:cubicBezTo>
                      <a:lnTo>
                        <a:pt x="101600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7067550" y="3206749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25400"/>
                      </a:moveTo>
                      <a:lnTo>
                        <a:pt x="25400" y="50800"/>
                      </a:lnTo>
                      <a:lnTo>
                        <a:pt x="76200" y="0"/>
                      </a:lnTo>
                    </a:path>
                  </a:pathLst>
                </a:custGeom>
                <a:noFill/>
                <a:ln w="25400">
                  <a:solidFill>
                    <a:srgbClr val="FFFFFF"/>
                  </a:solidFill>
                </a:ln>
              </p:spPr>
            </p:sp>
          </p:grpSp>
          <p:sp>
            <p:nvSpPr>
              <p:cNvPr id="37" name="TextBox 37"/>
              <p:cNvSpPr txBox="1"/>
              <p:nvPr/>
            </p:nvSpPr>
            <p:spPr>
              <a:xfrm>
                <a:off x="6519625" y="357473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수정 승인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304731" y="3892868"/>
                <a:ext cx="14494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범위 확인 후 진행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8313191" y="2222182"/>
              <a:ext cx="1394917" cy="1206818"/>
              <a:chOff x="8313191" y="2222182"/>
              <a:chExt cx="1394917" cy="1206818"/>
            </a:xfrm>
          </p:grpSpPr>
          <p:sp>
            <p:nvSpPr>
              <p:cNvPr id="40" name="Ellipse 40"/>
              <p:cNvSpPr/>
              <p:nvPr/>
            </p:nvSpPr>
            <p:spPr>
              <a:xfrm>
                <a:off x="8724900" y="2857500"/>
                <a:ext cx="571500" cy="57150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182F6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938130" y="30413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5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8500825" y="222218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최소 수정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8313191" y="254031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원인 관련 부분만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0455002" y="2857500"/>
              <a:ext cx="1340396" cy="1299401"/>
              <a:chOff x="10455002" y="2857500"/>
              <a:chExt cx="1340396" cy="1299401"/>
            </a:xfrm>
          </p:grpSpPr>
          <p:sp>
            <p:nvSpPr>
              <p:cNvPr id="45" name="Ellipse 45"/>
              <p:cNvSpPr/>
              <p:nvPr/>
            </p:nvSpPr>
            <p:spPr>
              <a:xfrm>
                <a:off x="10839450" y="2857500"/>
                <a:ext cx="571500" cy="57150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182F6"/>
                </a:solidFill>
              </a:ln>
            </p:spPr>
          </p:sp>
          <p:grpSp>
            <p:nvGrpSpPr>
              <p:cNvPr id="48" name="Group 48"/>
              <p:cNvGrpSpPr/>
              <p:nvPr/>
            </p:nvGrpSpPr>
            <p:grpSpPr>
              <a:xfrm>
                <a:off x="11023600" y="3036750"/>
                <a:ext cx="203199" cy="213000"/>
                <a:chOff x="11023600" y="3036750"/>
                <a:chExt cx="203199" cy="213000"/>
              </a:xfrm>
            </p:grpSpPr>
            <p:sp>
              <p:nvSpPr>
                <p:cNvPr id="46" name="Freeform 46"/>
                <p:cNvSpPr/>
                <p:nvPr/>
              </p:nvSpPr>
              <p:spPr>
                <a:xfrm>
                  <a:off x="11023600" y="3036750"/>
                  <a:ext cx="203199" cy="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199" h="93800">
                      <a:moveTo>
                        <a:pt x="203199" y="93800"/>
                      </a:moveTo>
                      <a:cubicBezTo>
                        <a:pt x="196815" y="47858"/>
                        <a:pt x="160475" y="11871"/>
                        <a:pt x="114473" y="5936"/>
                      </a:cubicBezTo>
                      <a:cubicBezTo>
                        <a:pt x="68472" y="0"/>
                        <a:pt x="24187" y="25584"/>
                        <a:pt x="6350" y="68400"/>
                      </a:cubicBezTo>
                      <a:moveTo>
                        <a:pt x="0" y="17600"/>
                      </a:moveTo>
                      <a:lnTo>
                        <a:pt x="0" y="68400"/>
                      </a:lnTo>
                      <a:lnTo>
                        <a:pt x="50800" y="68400"/>
                      </a:lnTo>
                    </a:path>
                  </a:pathLst>
                </a:custGeom>
                <a:noFill/>
                <a:ln w="25400">
                  <a:solidFill>
                    <a:srgbClr val="3182F6"/>
                  </a:solidFill>
                </a:ln>
              </p:spPr>
            </p:sp>
            <p:sp>
              <p:nvSpPr>
                <p:cNvPr id="47" name="Freeform 47"/>
                <p:cNvSpPr/>
                <p:nvPr/>
              </p:nvSpPr>
              <p:spPr>
                <a:xfrm>
                  <a:off x="11023600" y="3155950"/>
                  <a:ext cx="203199" cy="93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199" h="93800">
                      <a:moveTo>
                        <a:pt x="0" y="0"/>
                      </a:moveTo>
                      <a:cubicBezTo>
                        <a:pt x="6385" y="45942"/>
                        <a:pt x="42724" y="81928"/>
                        <a:pt x="88726" y="87864"/>
                      </a:cubicBezTo>
                      <a:cubicBezTo>
                        <a:pt x="134728" y="93800"/>
                        <a:pt x="179012" y="68216"/>
                        <a:pt x="196850" y="25400"/>
                      </a:cubicBezTo>
                      <a:moveTo>
                        <a:pt x="203199" y="76200"/>
                      </a:moveTo>
                      <a:lnTo>
                        <a:pt x="203199" y="25400"/>
                      </a:lnTo>
                      <a:lnTo>
                        <a:pt x="152400" y="25400"/>
                      </a:lnTo>
                    </a:path>
                  </a:pathLst>
                </a:custGeom>
                <a:noFill/>
                <a:ln w="25400">
                  <a:solidFill>
                    <a:srgbClr val="3182F6"/>
                  </a:solidFill>
                </a:ln>
              </p:spPr>
            </p:sp>
          </p:grpSp>
          <p:sp>
            <p:nvSpPr>
              <p:cNvPr id="49" name="TextBox 49"/>
              <p:cNvSpPr txBox="1"/>
              <p:nvPr/>
            </p:nvSpPr>
            <p:spPr>
              <a:xfrm>
                <a:off x="10615375" y="357473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다시 열기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10455002" y="3892868"/>
                <a:ext cx="134039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브라우저로 확인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533400" y="4552950"/>
            <a:ext cx="11125200" cy="1255395"/>
            <a:chOff x="533400" y="4552950"/>
            <a:chExt cx="11125200" cy="1255395"/>
          </a:xfrm>
        </p:grpSpPr>
        <p:sp>
          <p:nvSpPr>
            <p:cNvPr id="53" name="Rectangle 53"/>
            <p:cNvSpPr/>
            <p:nvPr/>
          </p:nvSpPr>
          <p:spPr>
            <a:xfrm>
              <a:off x="533400" y="4552950"/>
              <a:ext cx="11125200" cy="1200150"/>
            </a:xfrm>
            <a:prstGeom prst="roundRect">
              <a:avLst>
                <a:gd name="adj" fmla="val 12698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93242" y="4769168"/>
              <a:ext cx="1101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1차 · 설명만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92480" y="5114925"/>
              <a:ext cx="73856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“이 오류를 재현하고 원인을 쉬운 말로 설명해줘. 수정 전에는 파일을 바꾸지 마.”</a:t>
              </a:r>
            </a:p>
          </p:txBody>
        </p:sp>
        <p:sp>
          <p:nvSpPr>
            <p:cNvPr id="56" name="Line 56"/>
            <p:cNvSpPr/>
            <p:nvPr/>
          </p:nvSpPr>
          <p:spPr>
            <a:xfrm>
              <a:off x="800100" y="5467350"/>
              <a:ext cx="10591800" cy="9525"/>
            </a:xfrm>
            <a:custGeom>
              <a:avLst/>
              <a:gdLst/>
              <a:ahLst/>
              <a:cxnLst/>
              <a:rect l="l" t="t" r="r" b="b"/>
              <a:pathLst>
                <a:path w="10591800" h="9525">
                  <a:moveTo>
                    <a:pt x="0" y="0"/>
                  </a:moveTo>
                  <a:lnTo>
                    <a:pt x="10591800" y="0"/>
                  </a:lnTo>
                </a:path>
              </a:pathLst>
            </a:custGeom>
            <a:noFill/>
            <a:ln w="9525">
              <a:solidFill>
                <a:srgbClr val="6B7684"/>
              </a:solidFill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7232142" y="4769168"/>
              <a:ext cx="15975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2차 · 승인 후 수정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231380" y="5514975"/>
              <a:ext cx="40841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AF3FF"/>
                  </a:solidFill>
                  <a:latin typeface="Consolas"/>
                  <a:ea typeface="Microsoft YaHei"/>
                  <a:cs typeface="Consolas"/>
                </a:rPr>
                <a:t>“설명한 원인만 최소 수정하고 다시 열어줘.”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0" name="TextBox 60"/>
            <p:cNvSpPr txBox="1"/>
            <p:nvPr/>
          </p:nvSpPr>
          <p:spPr>
            <a:xfrm>
              <a:off x="527304" y="6423660"/>
              <a:ext cx="50927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오류가 사라져도 제목·출처·다른 섹션이 그대로인지 함께 확인합니다.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674638" cy="1222057"/>
            <a:chOff x="517398" y="384810"/>
            <a:chExt cx="9674638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수정과 검수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49186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전에는 정보·권리·경로를 점검합니다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6700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웹에 올리면 누구나 볼 수 있다는 기준으로 마지막 한 번 더 확인합니다.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1943100"/>
            <a:ext cx="5295900" cy="3219450"/>
            <a:chOff x="533400" y="1943100"/>
            <a:chExt cx="5295900" cy="3219450"/>
          </a:xfrm>
        </p:grpSpPr>
        <p:sp>
          <p:nvSpPr>
            <p:cNvPr id="6" name="Rectangle 6"/>
            <p:cNvSpPr/>
            <p:nvPr/>
          </p:nvSpPr>
          <p:spPr>
            <a:xfrm>
              <a:off x="533400" y="1943100"/>
              <a:ext cx="5295900" cy="3219450"/>
            </a:xfrm>
            <a:prstGeom prst="roundRect">
              <a:avLst>
                <a:gd name="adj" fmla="val 4734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845344" y="2255044"/>
              <a:ext cx="271462" cy="271462"/>
              <a:chOff x="845344" y="2255044"/>
              <a:chExt cx="271462" cy="27146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45344" y="2255044"/>
                <a:ext cx="271462" cy="271462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271462">
                    <a:moveTo>
                      <a:pt x="0" y="135731"/>
                    </a:moveTo>
                    <a:cubicBezTo>
                      <a:pt x="0" y="210693"/>
                      <a:pt x="60769" y="271462"/>
                      <a:pt x="135731" y="271462"/>
                    </a:cubicBezTo>
                    <a:cubicBezTo>
                      <a:pt x="210693" y="271462"/>
                      <a:pt x="271462" y="210693"/>
                      <a:pt x="271462" y="135731"/>
                    </a:cubicBezTo>
                    <a:cubicBezTo>
                      <a:pt x="271462" y="60769"/>
                      <a:pt x="210693" y="0"/>
                      <a:pt x="135731" y="0"/>
                    </a:cubicBezTo>
                    <a:cubicBezTo>
                      <a:pt x="60769" y="0"/>
                      <a:pt x="0" y="60769"/>
                      <a:pt x="0" y="135731"/>
                    </a:cubicBezTo>
                  </a:path>
                </a:pathLst>
              </a:custGeom>
              <a:noFill/>
              <a:ln w="30162">
                <a:solidFill>
                  <a:srgbClr val="0EAD69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35831" y="2360612"/>
                <a:ext cx="90487" cy="60325"/>
              </a:xfrm>
              <a:custGeom>
                <a:avLst/>
                <a:gdLst/>
                <a:ahLst/>
                <a:cxnLst/>
                <a:rect l="l" t="t" r="r" b="b"/>
                <a:pathLst>
                  <a:path w="90487" h="60325">
                    <a:moveTo>
                      <a:pt x="0" y="30162"/>
                    </a:moveTo>
                    <a:lnTo>
                      <a:pt x="30162" y="60325"/>
                    </a:lnTo>
                    <a:lnTo>
                      <a:pt x="90487" y="0"/>
                    </a:lnTo>
                  </a:path>
                </a:pathLst>
              </a:custGeom>
              <a:noFill/>
              <a:ln w="30162">
                <a:solidFill>
                  <a:srgbClr val="0EAD69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303782" y="224980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가능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866775" y="2965132"/>
              <a:ext cx="4133659" cy="322707"/>
              <a:chOff x="866775" y="2965132"/>
              <a:chExt cx="4133659" cy="322707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866775" y="3019425"/>
                <a:ext cx="95250" cy="9525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096518" y="2965132"/>
                <a:ext cx="39039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공개 출처를 바탕으로 직접 요약한 문장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66775" y="3460432"/>
              <a:ext cx="3578352" cy="322707"/>
              <a:chOff x="866775" y="3460432"/>
              <a:chExt cx="3578352" cy="322707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866775" y="3514725"/>
                <a:ext cx="95250" cy="9525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1096518" y="3460432"/>
                <a:ext cx="334860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작성자가 직접 만든 표·비교·해석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66775" y="3955732"/>
              <a:ext cx="2956408" cy="322707"/>
              <a:chOff x="866775" y="3955732"/>
              <a:chExt cx="2956408" cy="322707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866775" y="4010025"/>
                <a:ext cx="95250" cy="9525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096518" y="3955732"/>
                <a:ext cx="272666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접속 가능한 공식 출처 링크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66775" y="4451032"/>
              <a:ext cx="3400654" cy="322707"/>
              <a:chOff x="866775" y="4451032"/>
              <a:chExt cx="3400654" cy="322707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866775" y="4505325"/>
                <a:ext cx="95250" cy="9525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1096518" y="4451032"/>
                <a:ext cx="317091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폴더 안에서 움직이는 상대 경로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6057900" y="1943100"/>
            <a:ext cx="5600700" cy="3219450"/>
            <a:chOff x="6057900" y="1943100"/>
            <a:chExt cx="5600700" cy="3219450"/>
          </a:xfrm>
        </p:grpSpPr>
        <p:sp>
          <p:nvSpPr>
            <p:cNvPr id="24" name="Rectangle 24"/>
            <p:cNvSpPr/>
            <p:nvPr/>
          </p:nvSpPr>
          <p:spPr>
            <a:xfrm>
              <a:off x="6057900" y="1943100"/>
              <a:ext cx="5600700" cy="3219450"/>
            </a:xfrm>
            <a:prstGeom prst="roundRect">
              <a:avLst>
                <a:gd name="adj" fmla="val 4734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6363563" y="2255044"/>
              <a:ext cx="284023" cy="271462"/>
              <a:chOff x="6363563" y="2255044"/>
              <a:chExt cx="284023" cy="27146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363563" y="2255044"/>
                <a:ext cx="284023" cy="271462"/>
              </a:xfrm>
              <a:custGeom>
                <a:avLst/>
                <a:gdLst/>
                <a:ahLst/>
                <a:cxnLst/>
                <a:rect l="l" t="t" r="r" b="b"/>
                <a:pathLst>
                  <a:path w="284023" h="271462">
                    <a:moveTo>
                      <a:pt x="142011" y="0"/>
                    </a:moveTo>
                    <a:cubicBezTo>
                      <a:pt x="177239" y="31166"/>
                      <a:pt x="223216" y="47394"/>
                      <a:pt x="270202" y="45244"/>
                    </a:cubicBezTo>
                    <a:cubicBezTo>
                      <a:pt x="284023" y="92260"/>
                      <a:pt x="278186" y="142871"/>
                      <a:pt x="254026" y="185507"/>
                    </a:cubicBezTo>
                    <a:cubicBezTo>
                      <a:pt x="229865" y="228143"/>
                      <a:pt x="189447" y="259158"/>
                      <a:pt x="142011" y="271462"/>
                    </a:cubicBezTo>
                    <a:cubicBezTo>
                      <a:pt x="94576" y="259158"/>
                      <a:pt x="54157" y="228143"/>
                      <a:pt x="29997" y="185507"/>
                    </a:cubicBezTo>
                    <a:cubicBezTo>
                      <a:pt x="5837" y="142871"/>
                      <a:pt x="0" y="92260"/>
                      <a:pt x="13821" y="45244"/>
                    </a:cubicBezTo>
                    <a:cubicBezTo>
                      <a:pt x="60807" y="47394"/>
                      <a:pt x="106784" y="31166"/>
                      <a:pt x="142011" y="0"/>
                    </a:cubicBez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490493" y="2360612"/>
                <a:ext cx="30162" cy="30162"/>
              </a:xfrm>
              <a:custGeom>
                <a:avLst/>
                <a:gdLst/>
                <a:ahLst/>
                <a:cxnLst/>
                <a:rect l="l" t="t" r="r" b="b"/>
                <a:pathLst>
                  <a:path w="30162" h="30162">
                    <a:moveTo>
                      <a:pt x="0" y="15081"/>
                    </a:moveTo>
                    <a:cubicBezTo>
                      <a:pt x="0" y="23410"/>
                      <a:pt x="6752" y="30162"/>
                      <a:pt x="15081" y="30162"/>
                    </a:cubicBezTo>
                    <a:cubicBezTo>
                      <a:pt x="23410" y="30162"/>
                      <a:pt x="30162" y="23410"/>
                      <a:pt x="30162" y="15081"/>
                    </a:cubicBezTo>
                    <a:cubicBezTo>
                      <a:pt x="30162" y="6752"/>
                      <a:pt x="23410" y="0"/>
                      <a:pt x="15081" y="0"/>
                    </a:cubicBezTo>
                    <a:cubicBezTo>
                      <a:pt x="6752" y="0"/>
                      <a:pt x="0" y="6752"/>
                      <a:pt x="0" y="15081"/>
                    </a:cubicBez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505575" y="2390775"/>
                <a:ext cx="9525" cy="3770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7703">
                    <a:moveTo>
                      <a:pt x="0" y="0"/>
                    </a:moveTo>
                    <a:lnTo>
                      <a:pt x="0" y="37703"/>
                    </a:lnTo>
                  </a:path>
                </a:pathLst>
              </a:custGeom>
              <a:noFill/>
              <a:ln w="30162">
                <a:solidFill>
                  <a:srgbClr val="F04452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6828282" y="224980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금지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6391275" y="2965132"/>
              <a:ext cx="4708141" cy="322707"/>
              <a:chOff x="6391275" y="2965132"/>
              <a:chExt cx="4708141" cy="322707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6391275" y="3019425"/>
                <a:ext cx="95250" cy="9525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621018" y="2965132"/>
                <a:ext cx="447839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비밀번호 · 인증번호 · API 키 · OAuth 코드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391275" y="3460432"/>
              <a:ext cx="4655649" cy="322707"/>
              <a:chOff x="6391275" y="3460432"/>
              <a:chExt cx="4655649" cy="322707"/>
            </a:xfrm>
          </p:grpSpPr>
          <p:sp>
            <p:nvSpPr>
              <p:cNvPr id="33" name="Ellipse 33"/>
              <p:cNvSpPr/>
              <p:nvPr/>
            </p:nvSpPr>
            <p:spPr>
              <a:xfrm>
                <a:off x="6391275" y="3514725"/>
                <a:ext cx="95250" cy="9525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6621018" y="3460432"/>
                <a:ext cx="442590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이름·연락처·계약 등 개인·회사 비공개 정보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6391275" y="3955732"/>
              <a:ext cx="3011938" cy="322707"/>
              <a:chOff x="6391275" y="3955732"/>
              <a:chExt cx="3011938" cy="322707"/>
            </a:xfrm>
          </p:grpSpPr>
          <p:sp>
            <p:nvSpPr>
              <p:cNvPr id="36" name="Ellipse 36"/>
              <p:cNvSpPr/>
              <p:nvPr/>
            </p:nvSpPr>
            <p:spPr>
              <a:xfrm>
                <a:off x="6391275" y="4010025"/>
                <a:ext cx="95250" cy="9525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6621018" y="3955732"/>
                <a:ext cx="278219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유료·제한 자료의 전문 복사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6391275" y="4451032"/>
              <a:ext cx="4289984" cy="322707"/>
              <a:chOff x="6391275" y="4451032"/>
              <a:chExt cx="4289984" cy="322707"/>
            </a:xfrm>
          </p:grpSpPr>
          <p:sp>
            <p:nvSpPr>
              <p:cNvPr id="39" name="Ellipse 39"/>
              <p:cNvSpPr/>
              <p:nvPr/>
            </p:nvSpPr>
            <p:spPr>
              <a:xfrm>
                <a:off x="6391275" y="4505325"/>
                <a:ext cx="95250" cy="95250"/>
              </a:xfrm>
              <a:prstGeom prst="ellipse">
                <a:avLst/>
              </a:prstGeom>
              <a:solidFill>
                <a:srgbClr val="F04452"/>
              </a:solidFill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6621018" y="4451032"/>
                <a:ext cx="406024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내 컴퓨터만 아는 절대 경로 /Users/...</a:t>
                </a:r>
              </a:p>
            </p:txBody>
          </p:sp>
        </p:grpSp>
      </p:grpSp>
      <p:grpSp>
        <p:nvGrpSpPr>
          <p:cNvPr id="49" name="Group 49"/>
          <p:cNvGrpSpPr/>
          <p:nvPr/>
        </p:nvGrpSpPr>
        <p:grpSpPr>
          <a:xfrm>
            <a:off x="533400" y="5410200"/>
            <a:ext cx="11125200" cy="609600"/>
            <a:chOff x="533400" y="5410200"/>
            <a:chExt cx="11125200" cy="609600"/>
          </a:xfrm>
        </p:grpSpPr>
        <p:sp>
          <p:nvSpPr>
            <p:cNvPr id="43" name="Rectangle 43"/>
            <p:cNvSpPr/>
            <p:nvPr/>
          </p:nvSpPr>
          <p:spPr>
            <a:xfrm>
              <a:off x="533400" y="5410200"/>
              <a:ext cx="11125200" cy="609600"/>
            </a:xfrm>
            <a:prstGeom prst="roundRect">
              <a:avLst>
                <a:gd name="adj" fmla="val 21875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92480" y="5619750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경로 확인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183130" y="5619750"/>
              <a:ext cx="3203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04452"/>
                  </a:solidFill>
                  <a:latin typeface="Consolas"/>
                  <a:ea typeface="Microsoft YaHei"/>
                  <a:cs typeface="Consolas"/>
                </a:rPr>
                <a:t>/Users/이름/Desktop/image.png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593080" y="561975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→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012180" y="5619750"/>
              <a:ext cx="177203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0EAD69"/>
                  </a:solidFill>
                  <a:latin typeface="Consolas"/>
                  <a:ea typeface="Consolas"/>
                  <a:cs typeface="Consolas"/>
                </a:rPr>
                <a:t>images/image.png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0282066" y="5619750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ko-KR" sz="1500" b="1" dirty="0">
                  <a:solidFill>
                    <a:srgbClr val="EAF3FF"/>
                  </a:solidFill>
                  <a:latin typeface="Pretendard SemiBold"/>
                  <a:ea typeface="Pretendard SemiBold"/>
                  <a:cs typeface="Pretendard SemiBold"/>
                </a:rPr>
                <a:t>공개 가능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0" name="TextBox 50"/>
            <p:cNvSpPr txBox="1"/>
            <p:nvPr/>
          </p:nvSpPr>
          <p:spPr>
            <a:xfrm>
              <a:off x="527304" y="6423660"/>
              <a:ext cx="56258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하나라도 애매하면 공개하지 말고 해당 문장·이미지·링크를 먼저 제거합니다.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10754544" cy="1222057"/>
            <a:chOff x="517398" y="384810"/>
            <a:chExt cx="1075454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81417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정상 버전을 GitHub에 저장합니다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107499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브라우저에서 확인한 index.html만 저장하고, GitHub에서도 다시 읽어봅니다.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3400" y="1962150"/>
            <a:ext cx="5391150" cy="1885950"/>
            <a:chOff x="533400" y="1962150"/>
            <a:chExt cx="5391150" cy="1885950"/>
          </a:xfrm>
        </p:grpSpPr>
        <p:sp>
          <p:nvSpPr>
            <p:cNvPr id="6" name="Rectangle 6"/>
            <p:cNvSpPr/>
            <p:nvPr/>
          </p:nvSpPr>
          <p:spPr>
            <a:xfrm>
              <a:off x="533400" y="1962150"/>
              <a:ext cx="5391150" cy="1885950"/>
            </a:xfrm>
            <a:prstGeom prst="roundRect">
              <a:avLst>
                <a:gd name="adj" fmla="val 8081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93242" y="2178368"/>
              <a:ext cx="12738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CODEX 요청문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2480" y="2619375"/>
              <a:ext cx="25292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지금 정상 버전을 저장해줘.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2480" y="2943225"/>
              <a:ext cx="25292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변경된 파일을 먼저 보여줘.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2480" y="3362325"/>
              <a:ext cx="38831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AF3FF"/>
                  </a:solidFill>
                  <a:latin typeface="Consolas"/>
                  <a:ea typeface="Microsoft YaHei"/>
                  <a:cs typeface="Consolas"/>
                </a:rPr>
                <a:t>내가 승인하면 커밋하고 GitHub로 올려줘.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191250" y="1962150"/>
            <a:ext cx="5467350" cy="1885950"/>
            <a:chOff x="6191250" y="1962150"/>
            <a:chExt cx="5467350" cy="1885950"/>
          </a:xfrm>
        </p:grpSpPr>
        <p:sp>
          <p:nvSpPr>
            <p:cNvPr id="12" name="Rectangle 12"/>
            <p:cNvSpPr/>
            <p:nvPr/>
          </p:nvSpPr>
          <p:spPr>
            <a:xfrm>
              <a:off x="6191250" y="1962150"/>
              <a:ext cx="5467350" cy="1885950"/>
            </a:xfrm>
            <a:prstGeom prst="roundRect">
              <a:avLst>
                <a:gd name="adj" fmla="val 808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438900" y="2260282"/>
              <a:ext cx="2741905" cy="582169"/>
              <a:chOff x="6438900" y="2260282"/>
              <a:chExt cx="2741905" cy="582169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6438900" y="2266950"/>
                <a:ext cx="457200" cy="4572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6589713" y="2395538"/>
                <a:ext cx="166688" cy="200025"/>
                <a:chOff x="6589713" y="2395538"/>
                <a:chExt cx="166688" cy="200025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6700838" y="2395538"/>
                  <a:ext cx="55563" cy="55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63" h="55563">
                      <a:moveTo>
                        <a:pt x="0" y="0"/>
                      </a:moveTo>
                      <a:lnTo>
                        <a:pt x="0" y="44450"/>
                      </a:lnTo>
                      <a:cubicBezTo>
                        <a:pt x="0" y="50587"/>
                        <a:pt x="4975" y="55563"/>
                        <a:pt x="11113" y="55563"/>
                      </a:cubicBezTo>
                      <a:lnTo>
                        <a:pt x="55563" y="55563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6634163" y="2395538"/>
                  <a:ext cx="122238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238" h="155575">
                      <a:moveTo>
                        <a:pt x="100013" y="155575"/>
                      </a:moveTo>
                      <a:lnTo>
                        <a:pt x="22225" y="155575"/>
                      </a:lnTo>
                      <a:cubicBezTo>
                        <a:pt x="9950" y="155575"/>
                        <a:pt x="0" y="145625"/>
                        <a:pt x="0" y="133350"/>
                      </a:cubicBezTo>
                      <a:lnTo>
                        <a:pt x="0" y="22225"/>
                      </a:lnTo>
                      <a:cubicBezTo>
                        <a:pt x="0" y="9950"/>
                        <a:pt x="9950" y="0"/>
                        <a:pt x="22225" y="0"/>
                      </a:cubicBezTo>
                      <a:lnTo>
                        <a:pt x="66675" y="0"/>
                      </a:lnTo>
                      <a:lnTo>
                        <a:pt x="122238" y="55563"/>
                      </a:lnTo>
                      <a:lnTo>
                        <a:pt x="122238" y="133350"/>
                      </a:lnTo>
                      <a:cubicBezTo>
                        <a:pt x="122238" y="145625"/>
                        <a:pt x="112287" y="155575"/>
                        <a:pt x="100013" y="155575"/>
                      </a:cubicBez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6589713" y="2439988"/>
                  <a:ext cx="122238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238" h="155575">
                      <a:moveTo>
                        <a:pt x="122238" y="111125"/>
                      </a:moveTo>
                      <a:lnTo>
                        <a:pt x="122238" y="133350"/>
                      </a:lnTo>
                      <a:cubicBezTo>
                        <a:pt x="122238" y="145625"/>
                        <a:pt x="112287" y="155575"/>
                        <a:pt x="100013" y="155575"/>
                      </a:cubicBezTo>
                      <a:lnTo>
                        <a:pt x="22225" y="155575"/>
                      </a:lnTo>
                      <a:cubicBezTo>
                        <a:pt x="9950" y="155575"/>
                        <a:pt x="0" y="145625"/>
                        <a:pt x="0" y="133350"/>
                      </a:cubicBezTo>
                      <a:lnTo>
                        <a:pt x="0" y="22225"/>
                      </a:lnTo>
                      <a:cubicBezTo>
                        <a:pt x="0" y="9950"/>
                        <a:pt x="9950" y="0"/>
                        <a:pt x="22225" y="0"/>
                      </a:cubicBezTo>
                      <a:lnTo>
                        <a:pt x="44450" y="0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7021068" y="2260282"/>
                <a:ext cx="155607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변경 파일 확인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022592" y="2578418"/>
                <a:ext cx="215821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index.html만 맞는지 확인</a:t>
                </a: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8915400" y="2495550"/>
              <a:ext cx="209550" cy="9525"/>
            </a:xfrm>
            <a:custGeom>
              <a:avLst/>
              <a:gdLst/>
              <a:ahLst/>
              <a:cxnLst/>
              <a:rect l="l" t="t" r="r" b="b"/>
              <a:pathLst>
                <a:path w="209550" h="9525">
                  <a:moveTo>
                    <a:pt x="0" y="0"/>
                  </a:moveTo>
                  <a:lnTo>
                    <a:pt x="20955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9077325" y="242887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372600" y="2260282"/>
              <a:ext cx="1924088" cy="582169"/>
              <a:chOff x="9372600" y="2260282"/>
              <a:chExt cx="1924088" cy="582169"/>
            </a:xfrm>
          </p:grpSpPr>
          <p:sp>
            <p:nvSpPr>
              <p:cNvPr id="23" name="Ellipse 23"/>
              <p:cNvSpPr/>
              <p:nvPr/>
            </p:nvSpPr>
            <p:spPr>
              <a:xfrm>
                <a:off x="9372600" y="2266950"/>
                <a:ext cx="457200" cy="4572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28" name="Group 28"/>
              <p:cNvGrpSpPr/>
              <p:nvPr/>
            </p:nvGrpSpPr>
            <p:grpSpPr>
              <a:xfrm>
                <a:off x="9523413" y="2406650"/>
                <a:ext cx="166687" cy="188913"/>
                <a:chOff x="9523413" y="2406650"/>
                <a:chExt cx="166687" cy="188913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9523413" y="2406650"/>
                  <a:ext cx="133350" cy="177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177801">
                      <a:moveTo>
                        <a:pt x="51284" y="177801"/>
                      </a:moveTo>
                      <a:lnTo>
                        <a:pt x="22225" y="177801"/>
                      </a:lnTo>
                      <a:cubicBezTo>
                        <a:pt x="9950" y="177801"/>
                        <a:pt x="0" y="167850"/>
                        <a:pt x="0" y="155575"/>
                      </a:cubicBezTo>
                      <a:lnTo>
                        <a:pt x="0" y="22225"/>
                      </a:lnTo>
                      <a:cubicBezTo>
                        <a:pt x="0" y="9950"/>
                        <a:pt x="9950" y="0"/>
                        <a:pt x="22225" y="0"/>
                      </a:cubicBezTo>
                      <a:lnTo>
                        <a:pt x="111125" y="0"/>
                      </a:lnTo>
                      <a:cubicBezTo>
                        <a:pt x="123400" y="0"/>
                        <a:pt x="133350" y="9950"/>
                        <a:pt x="133350" y="22225"/>
                      </a:cubicBezTo>
                      <a:lnTo>
                        <a:pt x="133350" y="111125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9623425" y="2551113"/>
                  <a:ext cx="66675" cy="44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44450">
                      <a:moveTo>
                        <a:pt x="0" y="22225"/>
                      </a:moveTo>
                      <a:lnTo>
                        <a:pt x="22225" y="44450"/>
                      </a:lnTo>
                      <a:lnTo>
                        <a:pt x="66675" y="0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9567863" y="2451100"/>
                  <a:ext cx="444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450" h="9525">
                      <a:moveTo>
                        <a:pt x="0" y="0"/>
                      </a:moveTo>
                      <a:lnTo>
                        <a:pt x="44450" y="0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9567863" y="2495550"/>
                  <a:ext cx="222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" h="9525">
                      <a:moveTo>
                        <a:pt x="0" y="0"/>
                      </a:moveTo>
                      <a:lnTo>
                        <a:pt x="22225" y="0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9954768" y="226028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커밋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9956292" y="2578418"/>
                <a:ext cx="134039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되돌아갈 저장점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438900" y="3079432"/>
              <a:ext cx="1958378" cy="582169"/>
              <a:chOff x="6438900" y="3079432"/>
              <a:chExt cx="1958378" cy="582169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6438900" y="3086100"/>
                <a:ext cx="457200" cy="457200"/>
              </a:xfrm>
              <a:prstGeom prst="ellipse">
                <a:avLst/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36" name="Group 36"/>
              <p:cNvGrpSpPr/>
              <p:nvPr/>
            </p:nvGrpSpPr>
            <p:grpSpPr>
              <a:xfrm>
                <a:off x="6559658" y="3231331"/>
                <a:ext cx="224524" cy="183382"/>
                <a:chOff x="6559658" y="3231331"/>
                <a:chExt cx="224524" cy="183382"/>
              </a:xfrm>
            </p:grpSpPr>
            <p:sp>
              <p:nvSpPr>
                <p:cNvPr id="33" name="Freeform 33"/>
                <p:cNvSpPr/>
                <p:nvPr/>
              </p:nvSpPr>
              <p:spPr>
                <a:xfrm>
                  <a:off x="6559658" y="3231331"/>
                  <a:ext cx="224524" cy="150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524" h="150045">
                      <a:moveTo>
                        <a:pt x="52279" y="150045"/>
                      </a:moveTo>
                      <a:cubicBezTo>
                        <a:pt x="23406" y="150045"/>
                        <a:pt x="0" y="127656"/>
                        <a:pt x="0" y="100038"/>
                      </a:cubicBezTo>
                      <a:cubicBezTo>
                        <a:pt x="0" y="72420"/>
                        <a:pt x="23406" y="50032"/>
                        <a:pt x="52279" y="50032"/>
                      </a:cubicBezTo>
                      <a:cubicBezTo>
                        <a:pt x="59099" y="19652"/>
                        <a:pt x="91991" y="0"/>
                        <a:pt x="125746" y="6137"/>
                      </a:cubicBezTo>
                      <a:cubicBezTo>
                        <a:pt x="159501" y="12275"/>
                        <a:pt x="181336" y="41877"/>
                        <a:pt x="174517" y="72257"/>
                      </a:cubicBezTo>
                      <a:lnTo>
                        <a:pt x="185630" y="72257"/>
                      </a:lnTo>
                      <a:cubicBezTo>
                        <a:pt x="207110" y="72257"/>
                        <a:pt x="224524" y="89670"/>
                        <a:pt x="224524" y="111151"/>
                      </a:cubicBezTo>
                      <a:cubicBezTo>
                        <a:pt x="224524" y="132631"/>
                        <a:pt x="207110" y="150045"/>
                        <a:pt x="185630" y="150045"/>
                      </a:cubicBezTo>
                      <a:lnTo>
                        <a:pt x="174517" y="150045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634163" y="3314700"/>
                  <a:ext cx="66675" cy="33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33338">
                      <a:moveTo>
                        <a:pt x="0" y="33338"/>
                      </a:moveTo>
                      <a:lnTo>
                        <a:pt x="33338" y="0"/>
                      </a:lnTo>
                      <a:lnTo>
                        <a:pt x="66675" y="33338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667500" y="3314700"/>
                  <a:ext cx="9525" cy="100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00013">
                      <a:moveTo>
                        <a:pt x="0" y="0"/>
                      </a:moveTo>
                      <a:lnTo>
                        <a:pt x="0" y="100013"/>
                      </a:lnTo>
                    </a:path>
                  </a:pathLst>
                </a:custGeom>
                <a:noFill/>
                <a:ln w="22225">
                  <a:solidFill>
                    <a:srgbClr val="3182F6"/>
                  </a:solidFill>
                </a:ln>
              </p:spPr>
            </p:sp>
          </p:grpSp>
          <p:sp>
            <p:nvSpPr>
              <p:cNvPr id="37" name="TextBox 37"/>
              <p:cNvSpPr txBox="1"/>
              <p:nvPr/>
            </p:nvSpPr>
            <p:spPr>
              <a:xfrm>
                <a:off x="7021068" y="307943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푸시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022592" y="3397568"/>
                <a:ext cx="13746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GitHub로 올리기</a:t>
                </a:r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8915400" y="3314700"/>
              <a:ext cx="209550" cy="9525"/>
            </a:xfrm>
            <a:custGeom>
              <a:avLst/>
              <a:gdLst/>
              <a:ahLst/>
              <a:cxnLst/>
              <a:rect l="l" t="t" r="r" b="b"/>
              <a:pathLst>
                <a:path w="209550" h="9525">
                  <a:moveTo>
                    <a:pt x="0" y="0"/>
                  </a:moveTo>
                  <a:lnTo>
                    <a:pt x="209550" y="0"/>
                  </a:lnTo>
                </a:path>
              </a:pathLst>
            </a:custGeom>
            <a:solidFill>
              <a:srgbClr val="000000"/>
            </a:solidFill>
            <a:ln w="28575" cap="rnd">
              <a:solidFill>
                <a:srgbClr val="3182F6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9077325" y="3248025"/>
              <a:ext cx="66675" cy="133350"/>
            </a:xfrm>
            <a:custGeom>
              <a:avLst/>
              <a:gdLst/>
              <a:ahLst/>
              <a:cxnLst/>
              <a:rect l="l" t="t" r="r" b="b"/>
              <a:pathLst>
                <a:path w="66675" h="133350">
                  <a:moveTo>
                    <a:pt x="0" y="0"/>
                  </a:moveTo>
                  <a:lnTo>
                    <a:pt x="66675" y="66675"/>
                  </a:lnTo>
                  <a:lnTo>
                    <a:pt x="0" y="133350"/>
                  </a:lnTo>
                </a:path>
              </a:pathLst>
            </a:custGeom>
            <a:noFill/>
            <a:ln w="28575" cap="rnd">
              <a:solidFill>
                <a:srgbClr val="3182F6"/>
              </a:solidFill>
              <a:round/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9372600" y="3079432"/>
              <a:ext cx="1978609" cy="582169"/>
              <a:chOff x="9372600" y="3079432"/>
              <a:chExt cx="1978609" cy="582169"/>
            </a:xfrm>
          </p:grpSpPr>
          <p:sp>
            <p:nvSpPr>
              <p:cNvPr id="42" name="Ellipse 42"/>
              <p:cNvSpPr/>
              <p:nvPr/>
            </p:nvSpPr>
            <p:spPr>
              <a:xfrm>
                <a:off x="9372600" y="3086100"/>
                <a:ext cx="457200" cy="4572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9501188" y="3212465"/>
                <a:ext cx="188913" cy="202248"/>
              </a:xfrm>
              <a:custGeom>
                <a:avLst/>
                <a:gdLst/>
                <a:ahLst/>
                <a:cxnLst/>
                <a:rect l="l" t="t" r="r" b="b"/>
                <a:pathLst>
                  <a:path w="188913" h="202248">
                    <a:moveTo>
                      <a:pt x="66675" y="180023"/>
                    </a:moveTo>
                    <a:cubicBezTo>
                      <a:pt x="18891" y="195581"/>
                      <a:pt x="18891" y="152242"/>
                      <a:pt x="0" y="146685"/>
                    </a:cubicBezTo>
                    <a:moveTo>
                      <a:pt x="133350" y="202248"/>
                    </a:moveTo>
                    <a:lnTo>
                      <a:pt x="133350" y="163354"/>
                    </a:lnTo>
                    <a:cubicBezTo>
                      <a:pt x="133350" y="152242"/>
                      <a:pt x="134462" y="147797"/>
                      <a:pt x="127794" y="141129"/>
                    </a:cubicBezTo>
                    <a:cubicBezTo>
                      <a:pt x="158909" y="137795"/>
                      <a:pt x="188913" y="125572"/>
                      <a:pt x="188913" y="74454"/>
                    </a:cubicBezTo>
                    <a:cubicBezTo>
                      <a:pt x="188900" y="61174"/>
                      <a:pt x="183718" y="48421"/>
                      <a:pt x="174467" y="38894"/>
                    </a:cubicBezTo>
                    <a:cubicBezTo>
                      <a:pt x="178806" y="27359"/>
                      <a:pt x="178406" y="14576"/>
                      <a:pt x="173355" y="3334"/>
                    </a:cubicBezTo>
                    <a:cubicBezTo>
                      <a:pt x="173355" y="3334"/>
                      <a:pt x="161132" y="0"/>
                      <a:pt x="134462" y="17780"/>
                    </a:cubicBezTo>
                    <a:cubicBezTo>
                      <a:pt x="111873" y="11897"/>
                      <a:pt x="88153" y="11897"/>
                      <a:pt x="65564" y="17780"/>
                    </a:cubicBezTo>
                    <a:cubicBezTo>
                      <a:pt x="38894" y="0"/>
                      <a:pt x="26670" y="3334"/>
                      <a:pt x="26670" y="3334"/>
                    </a:cubicBezTo>
                    <a:cubicBezTo>
                      <a:pt x="21619" y="14576"/>
                      <a:pt x="21220" y="27359"/>
                      <a:pt x="25559" y="38894"/>
                    </a:cubicBezTo>
                    <a:cubicBezTo>
                      <a:pt x="16307" y="48421"/>
                      <a:pt x="11126" y="61174"/>
                      <a:pt x="11113" y="74454"/>
                    </a:cubicBezTo>
                    <a:cubicBezTo>
                      <a:pt x="11113" y="125572"/>
                      <a:pt x="41116" y="137795"/>
                      <a:pt x="72231" y="141129"/>
                    </a:cubicBezTo>
                    <a:cubicBezTo>
                      <a:pt x="65564" y="147797"/>
                      <a:pt x="65564" y="154464"/>
                      <a:pt x="66675" y="163354"/>
                    </a:cubicBezTo>
                    <a:lnTo>
                      <a:pt x="66675" y="202248"/>
                    </a:lnTo>
                  </a:path>
                </a:pathLst>
              </a:custGeom>
              <a:noFill/>
              <a:ln w="22225">
                <a:solidFill>
                  <a:srgbClr val="FFFFFF"/>
                </a:solidFill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9954768" y="3079432"/>
                <a:ext cx="128808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GitHub 확인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956292" y="33975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웹에서 파일 읽기</a:t>
                </a:r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533400" y="4114800"/>
            <a:ext cx="11125200" cy="1676400"/>
            <a:chOff x="533400" y="4114800"/>
            <a:chExt cx="11125200" cy="1676400"/>
          </a:xfrm>
        </p:grpSpPr>
        <p:sp>
          <p:nvSpPr>
            <p:cNvPr id="48" name="Rectangle 48"/>
            <p:cNvSpPr/>
            <p:nvPr/>
          </p:nvSpPr>
          <p:spPr>
            <a:xfrm>
              <a:off x="533400" y="4114800"/>
              <a:ext cx="11125200" cy="1676400"/>
            </a:xfrm>
            <a:prstGeom prst="roundRect">
              <a:avLst>
                <a:gd name="adj" fmla="val 909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847725" y="4445000"/>
              <a:ext cx="269876" cy="288926"/>
            </a:xfrm>
            <a:custGeom>
              <a:avLst/>
              <a:gdLst/>
              <a:ahLst/>
              <a:cxnLst/>
              <a:rect l="l" t="t" r="r" b="b"/>
              <a:pathLst>
                <a:path w="269876" h="288926">
                  <a:moveTo>
                    <a:pt x="95250" y="257176"/>
                  </a:moveTo>
                  <a:cubicBezTo>
                    <a:pt x="26988" y="279401"/>
                    <a:pt x="26988" y="217488"/>
                    <a:pt x="0" y="209550"/>
                  </a:cubicBezTo>
                  <a:moveTo>
                    <a:pt x="190500" y="288926"/>
                  </a:moveTo>
                  <a:lnTo>
                    <a:pt x="190500" y="233363"/>
                  </a:lnTo>
                  <a:cubicBezTo>
                    <a:pt x="190500" y="217488"/>
                    <a:pt x="192088" y="211138"/>
                    <a:pt x="182563" y="201613"/>
                  </a:cubicBezTo>
                  <a:cubicBezTo>
                    <a:pt x="227013" y="196850"/>
                    <a:pt x="269876" y="179388"/>
                    <a:pt x="269876" y="106363"/>
                  </a:cubicBezTo>
                  <a:cubicBezTo>
                    <a:pt x="269856" y="87391"/>
                    <a:pt x="262455" y="69172"/>
                    <a:pt x="249238" y="55563"/>
                  </a:cubicBezTo>
                  <a:cubicBezTo>
                    <a:pt x="255437" y="39084"/>
                    <a:pt x="254866" y="20822"/>
                    <a:pt x="247650" y="4763"/>
                  </a:cubicBezTo>
                  <a:cubicBezTo>
                    <a:pt x="247650" y="4763"/>
                    <a:pt x="230188" y="0"/>
                    <a:pt x="192088" y="25400"/>
                  </a:cubicBezTo>
                  <a:cubicBezTo>
                    <a:pt x="159818" y="16996"/>
                    <a:pt x="125933" y="16996"/>
                    <a:pt x="93663" y="25400"/>
                  </a:cubicBezTo>
                  <a:cubicBezTo>
                    <a:pt x="55563" y="0"/>
                    <a:pt x="38100" y="4763"/>
                    <a:pt x="38100" y="4763"/>
                  </a:cubicBezTo>
                  <a:cubicBezTo>
                    <a:pt x="30885" y="20822"/>
                    <a:pt x="30314" y="39084"/>
                    <a:pt x="36513" y="55563"/>
                  </a:cubicBezTo>
                  <a:cubicBezTo>
                    <a:pt x="23296" y="69172"/>
                    <a:pt x="15894" y="87391"/>
                    <a:pt x="15875" y="106363"/>
                  </a:cubicBezTo>
                  <a:cubicBezTo>
                    <a:pt x="15875" y="179388"/>
                    <a:pt x="58738" y="196850"/>
                    <a:pt x="103188" y="201613"/>
                  </a:cubicBezTo>
                  <a:cubicBezTo>
                    <a:pt x="93663" y="211138"/>
                    <a:pt x="93663" y="220663"/>
                    <a:pt x="95250" y="233363"/>
                  </a:cubicBezTo>
                  <a:lnTo>
                    <a:pt x="95250" y="288926"/>
                  </a:lnTo>
                </a:path>
              </a:pathLst>
            </a:custGeom>
            <a:noFill/>
            <a:ln w="31750">
              <a:solidFill>
                <a:srgbClr val="191F28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360932" y="4459605"/>
              <a:ext cx="39379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GitHub에서 확인할 정상 화면</a:t>
              </a:r>
            </a:p>
          </p:txBody>
        </p:sp>
        <p:grpSp>
          <p:nvGrpSpPr>
            <p:cNvPr id="67" name="Group 67"/>
            <p:cNvGrpSpPr/>
            <p:nvPr/>
          </p:nvGrpSpPr>
          <p:grpSpPr>
            <a:xfrm>
              <a:off x="1400175" y="5029200"/>
              <a:ext cx="9693783" cy="293370"/>
              <a:chOff x="1400175" y="5029200"/>
              <a:chExt cx="9693783" cy="293370"/>
            </a:xfrm>
          </p:grpSpPr>
          <p:grpSp>
            <p:nvGrpSpPr>
              <p:cNvPr id="53" name="Group 53"/>
              <p:cNvGrpSpPr/>
              <p:nvPr/>
            </p:nvGrpSpPr>
            <p:grpSpPr>
              <a:xfrm>
                <a:off x="1400175" y="5038725"/>
                <a:ext cx="171450" cy="171450"/>
                <a:chOff x="1400175" y="5038725"/>
                <a:chExt cx="171450" cy="171450"/>
              </a:xfrm>
            </p:grpSpPr>
            <p:sp>
              <p:nvSpPr>
                <p:cNvPr id="51" name="Freeform 51"/>
                <p:cNvSpPr/>
                <p:nvPr/>
              </p:nvSpPr>
              <p:spPr>
                <a:xfrm>
                  <a:off x="1400175" y="50387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0" y="85725"/>
                      </a:moveTo>
                      <a:cubicBezTo>
                        <a:pt x="0" y="133070"/>
                        <a:pt x="38380" y="171450"/>
                        <a:pt x="85725" y="171450"/>
                      </a:cubicBezTo>
                      <a:cubicBezTo>
                        <a:pt x="133070" y="171450"/>
                        <a:pt x="171450" y="133070"/>
                        <a:pt x="171450" y="85725"/>
                      </a:cubicBezTo>
                      <a:cubicBezTo>
                        <a:pt x="171450" y="38380"/>
                        <a:pt x="133070" y="0"/>
                        <a:pt x="85725" y="0"/>
                      </a:cubicBezTo>
                      <a:cubicBezTo>
                        <a:pt x="38380" y="0"/>
                        <a:pt x="0" y="38380"/>
                        <a:pt x="0" y="85725"/>
                      </a:cubicBez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  <p:sp>
              <p:nvSpPr>
                <p:cNvPr id="52" name="Freeform 52"/>
                <p:cNvSpPr/>
                <p:nvPr/>
              </p:nvSpPr>
              <p:spPr>
                <a:xfrm>
                  <a:off x="1457325" y="5105400"/>
                  <a:ext cx="5715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38100">
                      <a:moveTo>
                        <a:pt x="0" y="19050"/>
                      </a:moveTo>
                      <a:lnTo>
                        <a:pt x="19050" y="38100"/>
                      </a:lnTo>
                      <a:lnTo>
                        <a:pt x="57150" y="0"/>
                      </a:ln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</p:grpSp>
          <p:sp>
            <p:nvSpPr>
              <p:cNvPr id="54" name="TextBox 54"/>
              <p:cNvSpPr txBox="1"/>
              <p:nvPr/>
            </p:nvSpPr>
            <p:spPr>
              <a:xfrm>
                <a:off x="1706880" y="5029200"/>
                <a:ext cx="195376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선택한 저장소가 맞음</a:t>
                </a:r>
              </a:p>
            </p:txBody>
          </p:sp>
          <p:grpSp>
            <p:nvGrpSpPr>
              <p:cNvPr id="57" name="Group 57"/>
              <p:cNvGrpSpPr/>
              <p:nvPr/>
            </p:nvGrpSpPr>
            <p:grpSpPr>
              <a:xfrm>
                <a:off x="4143375" y="5038725"/>
                <a:ext cx="171450" cy="171450"/>
                <a:chOff x="4143375" y="5038725"/>
                <a:chExt cx="171450" cy="171450"/>
              </a:xfrm>
            </p:grpSpPr>
            <p:sp>
              <p:nvSpPr>
                <p:cNvPr id="55" name="Freeform 55"/>
                <p:cNvSpPr/>
                <p:nvPr/>
              </p:nvSpPr>
              <p:spPr>
                <a:xfrm>
                  <a:off x="4143375" y="50387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0" y="85725"/>
                      </a:moveTo>
                      <a:cubicBezTo>
                        <a:pt x="0" y="133070"/>
                        <a:pt x="38380" y="171450"/>
                        <a:pt x="85725" y="171450"/>
                      </a:cubicBezTo>
                      <a:cubicBezTo>
                        <a:pt x="133070" y="171450"/>
                        <a:pt x="171450" y="133070"/>
                        <a:pt x="171450" y="85725"/>
                      </a:cubicBezTo>
                      <a:cubicBezTo>
                        <a:pt x="171450" y="38380"/>
                        <a:pt x="133070" y="0"/>
                        <a:pt x="85725" y="0"/>
                      </a:cubicBezTo>
                      <a:cubicBezTo>
                        <a:pt x="38380" y="0"/>
                        <a:pt x="0" y="38380"/>
                        <a:pt x="0" y="85725"/>
                      </a:cubicBez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  <p:sp>
              <p:nvSpPr>
                <p:cNvPr id="56" name="Freeform 56"/>
                <p:cNvSpPr/>
                <p:nvPr/>
              </p:nvSpPr>
              <p:spPr>
                <a:xfrm>
                  <a:off x="4200525" y="5105400"/>
                  <a:ext cx="5715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38100">
                      <a:moveTo>
                        <a:pt x="0" y="19050"/>
                      </a:moveTo>
                      <a:lnTo>
                        <a:pt x="19050" y="38100"/>
                      </a:lnTo>
                      <a:lnTo>
                        <a:pt x="57150" y="0"/>
                      </a:ln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</p:grpSp>
          <p:sp>
            <p:nvSpPr>
              <p:cNvPr id="58" name="TextBox 58"/>
              <p:cNvSpPr txBox="1"/>
              <p:nvPr/>
            </p:nvSpPr>
            <p:spPr>
              <a:xfrm>
                <a:off x="4450080" y="5029200"/>
                <a:ext cx="175183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현재 브랜치가 맞음</a:t>
                </a:r>
              </a:p>
            </p:txBody>
          </p:sp>
          <p:grpSp>
            <p:nvGrpSpPr>
              <p:cNvPr id="61" name="Group 61"/>
              <p:cNvGrpSpPr/>
              <p:nvPr/>
            </p:nvGrpSpPr>
            <p:grpSpPr>
              <a:xfrm>
                <a:off x="6715125" y="5038725"/>
                <a:ext cx="171450" cy="171450"/>
                <a:chOff x="6715125" y="5038725"/>
                <a:chExt cx="171450" cy="171450"/>
              </a:xfrm>
            </p:grpSpPr>
            <p:sp>
              <p:nvSpPr>
                <p:cNvPr id="59" name="Freeform 59"/>
                <p:cNvSpPr/>
                <p:nvPr/>
              </p:nvSpPr>
              <p:spPr>
                <a:xfrm>
                  <a:off x="6715125" y="50387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0" y="85725"/>
                      </a:moveTo>
                      <a:cubicBezTo>
                        <a:pt x="0" y="133070"/>
                        <a:pt x="38380" y="171450"/>
                        <a:pt x="85725" y="171450"/>
                      </a:cubicBezTo>
                      <a:cubicBezTo>
                        <a:pt x="133070" y="171450"/>
                        <a:pt x="171450" y="133070"/>
                        <a:pt x="171450" y="85725"/>
                      </a:cubicBezTo>
                      <a:cubicBezTo>
                        <a:pt x="171450" y="38380"/>
                        <a:pt x="133070" y="0"/>
                        <a:pt x="85725" y="0"/>
                      </a:cubicBezTo>
                      <a:cubicBezTo>
                        <a:pt x="38380" y="0"/>
                        <a:pt x="0" y="38380"/>
                        <a:pt x="0" y="85725"/>
                      </a:cubicBez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  <p:sp>
              <p:nvSpPr>
                <p:cNvPr id="60" name="Freeform 60"/>
                <p:cNvSpPr/>
                <p:nvPr/>
              </p:nvSpPr>
              <p:spPr>
                <a:xfrm>
                  <a:off x="6772275" y="5105400"/>
                  <a:ext cx="5715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38100">
                      <a:moveTo>
                        <a:pt x="0" y="19050"/>
                      </a:moveTo>
                      <a:lnTo>
                        <a:pt x="19050" y="38100"/>
                      </a:lnTo>
                      <a:lnTo>
                        <a:pt x="57150" y="0"/>
                      </a:ln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</p:grpSp>
          <p:sp>
            <p:nvSpPr>
              <p:cNvPr id="62" name="TextBox 62"/>
              <p:cNvSpPr txBox="1"/>
              <p:nvPr/>
            </p:nvSpPr>
            <p:spPr>
              <a:xfrm>
                <a:off x="7021830" y="5029200"/>
                <a:ext cx="193357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최상위에 index.html</a:t>
                </a:r>
              </a:p>
            </p:txBody>
          </p:sp>
          <p:grpSp>
            <p:nvGrpSpPr>
              <p:cNvPr id="65" name="Group 65"/>
              <p:cNvGrpSpPr/>
              <p:nvPr/>
            </p:nvGrpSpPr>
            <p:grpSpPr>
              <a:xfrm>
                <a:off x="9439275" y="5038725"/>
                <a:ext cx="171450" cy="171450"/>
                <a:chOff x="9439275" y="5038725"/>
                <a:chExt cx="171450" cy="171450"/>
              </a:xfrm>
            </p:grpSpPr>
            <p:sp>
              <p:nvSpPr>
                <p:cNvPr id="63" name="Freeform 63"/>
                <p:cNvSpPr/>
                <p:nvPr/>
              </p:nvSpPr>
              <p:spPr>
                <a:xfrm>
                  <a:off x="9439275" y="50387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0" y="85725"/>
                      </a:moveTo>
                      <a:cubicBezTo>
                        <a:pt x="0" y="133070"/>
                        <a:pt x="38380" y="171450"/>
                        <a:pt x="85725" y="171450"/>
                      </a:cubicBezTo>
                      <a:cubicBezTo>
                        <a:pt x="133070" y="171450"/>
                        <a:pt x="171450" y="133070"/>
                        <a:pt x="171450" y="85725"/>
                      </a:cubicBezTo>
                      <a:cubicBezTo>
                        <a:pt x="171450" y="38380"/>
                        <a:pt x="133070" y="0"/>
                        <a:pt x="85725" y="0"/>
                      </a:cubicBezTo>
                      <a:cubicBezTo>
                        <a:pt x="38380" y="0"/>
                        <a:pt x="0" y="38380"/>
                        <a:pt x="0" y="85725"/>
                      </a:cubicBez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  <p:sp>
              <p:nvSpPr>
                <p:cNvPr id="64" name="Freeform 64"/>
                <p:cNvSpPr/>
                <p:nvPr/>
              </p:nvSpPr>
              <p:spPr>
                <a:xfrm>
                  <a:off x="9496425" y="5105400"/>
                  <a:ext cx="5715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38100">
                      <a:moveTo>
                        <a:pt x="0" y="19050"/>
                      </a:moveTo>
                      <a:lnTo>
                        <a:pt x="19050" y="38100"/>
                      </a:lnTo>
                      <a:lnTo>
                        <a:pt x="57150" y="0"/>
                      </a:lnTo>
                    </a:path>
                  </a:pathLst>
                </a:custGeom>
                <a:noFill/>
                <a:ln w="19050">
                  <a:solidFill>
                    <a:srgbClr val="0EAD69"/>
                  </a:solidFill>
                </a:ln>
              </p:spPr>
            </p:sp>
          </p:grpSp>
          <p:sp>
            <p:nvSpPr>
              <p:cNvPr id="66" name="TextBox 66"/>
              <p:cNvSpPr txBox="1"/>
              <p:nvPr/>
            </p:nvSpPr>
            <p:spPr>
              <a:xfrm>
                <a:off x="9745980" y="5029200"/>
                <a:ext cx="134797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내용 직접 열림</a:t>
                </a:r>
              </a:p>
            </p:txBody>
          </p:sp>
        </p:grpSp>
        <p:sp>
          <p:nvSpPr>
            <p:cNvPr id="68" name="TextBox 68"/>
            <p:cNvSpPr txBox="1"/>
            <p:nvPr/>
          </p:nvSpPr>
          <p:spPr>
            <a:xfrm>
              <a:off x="1364742" y="5435918"/>
              <a:ext cx="60019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파일명이 다르거나 내용이 이전 버전이면 공개 단계로 넘어가지 않습니다.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70" name="TextBox 70"/>
            <p:cNvSpPr txBox="1"/>
            <p:nvPr/>
          </p:nvSpPr>
          <p:spPr>
            <a:xfrm>
              <a:off x="527304" y="6423660"/>
              <a:ext cx="64559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커밋과 푸시는 승인 후 진행하고, 성공 메시지보다 GitHub 화면을 기준으로 판단합니다.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432322" cy="1222057"/>
            <a:chOff x="517398" y="384810"/>
            <a:chExt cx="943232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29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저장과 공개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71820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 Pages로 공개 주소를 만듭니다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427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현재 브랜치와 /(root)를 선택하고, 공개 주소에서 다시 확인합니다.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1962150"/>
            <a:ext cx="6572250" cy="3718751"/>
            <a:chOff x="533400" y="1962150"/>
            <a:chExt cx="6572250" cy="3718751"/>
          </a:xfrm>
        </p:grpSpPr>
        <p:sp>
          <p:nvSpPr>
            <p:cNvPr id="6" name="Rectangle 6"/>
            <p:cNvSpPr/>
            <p:nvPr/>
          </p:nvSpPr>
          <p:spPr>
            <a:xfrm>
              <a:off x="533400" y="1962150"/>
              <a:ext cx="6572250" cy="36576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93242" y="2197418"/>
              <a:ext cx="23324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GITHUB · 저장소 화면에서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819150" y="2682240"/>
              <a:ext cx="2309541" cy="598361"/>
              <a:chOff x="819150" y="2682240"/>
              <a:chExt cx="2309541" cy="598361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819150" y="2686050"/>
                <a:ext cx="457200" cy="4572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975230" y="28127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457706" y="2682240"/>
                <a:ext cx="167098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Settings 열기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459992" y="30165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저장소 상단 메뉴</a:t>
                </a:r>
              </a:p>
            </p:txBody>
          </p:sp>
        </p:grpSp>
        <p:sp>
          <p:nvSpPr>
            <p:cNvPr id="13" name="Line 13"/>
            <p:cNvSpPr/>
            <p:nvPr/>
          </p:nvSpPr>
          <p:spPr>
            <a:xfrm>
              <a:off x="1047750" y="31813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819150" y="3482340"/>
              <a:ext cx="4186071" cy="598361"/>
              <a:chOff x="819150" y="3482340"/>
              <a:chExt cx="4186071" cy="598361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819150" y="3486150"/>
                <a:ext cx="457200" cy="4572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975230" y="3612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457706" y="3482340"/>
                <a:ext cx="35475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 and automation → Pages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459992" y="3816668"/>
                <a:ext cx="215492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왼쪽 메뉴에서 Pages 선택</a:t>
                </a:r>
              </a:p>
            </p:txBody>
          </p:sp>
        </p:grpSp>
        <p:sp>
          <p:nvSpPr>
            <p:cNvPr id="19" name="Line 19"/>
            <p:cNvSpPr/>
            <p:nvPr/>
          </p:nvSpPr>
          <p:spPr>
            <a:xfrm>
              <a:off x="1047750" y="39814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19150" y="4282440"/>
              <a:ext cx="4402617" cy="598361"/>
              <a:chOff x="819150" y="4282440"/>
              <a:chExt cx="4402617" cy="598361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819150" y="4286250"/>
                <a:ext cx="457200" cy="4572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975230" y="44129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457706" y="4282440"/>
                <a:ext cx="376406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Source → Deploy from a branch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459992" y="4616768"/>
                <a:ext cx="313959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복잡한 워크플로 없이 브랜치에서 공개</a:t>
                </a:r>
              </a:p>
            </p:txBody>
          </p:sp>
        </p:grpSp>
        <p:sp>
          <p:nvSpPr>
            <p:cNvPr id="25" name="Line 25"/>
            <p:cNvSpPr/>
            <p:nvPr/>
          </p:nvSpPr>
          <p:spPr>
            <a:xfrm>
              <a:off x="1047750" y="47815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819150" y="5082540"/>
              <a:ext cx="4154411" cy="598361"/>
              <a:chOff x="819150" y="5082540"/>
              <a:chExt cx="4154411" cy="598361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819150" y="5086350"/>
                <a:ext cx="457200" cy="4572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975230" y="52130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457706" y="5082540"/>
                <a:ext cx="351585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현재 브랜치 · /(root) → Save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459992" y="5416868"/>
                <a:ext cx="319411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브랜치 이름은 저장소마다 다를 수 있음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7372350" y="1962150"/>
            <a:ext cx="4286250" cy="2133600"/>
            <a:chOff x="7372350" y="1962150"/>
            <a:chExt cx="4286250" cy="2133600"/>
          </a:xfrm>
        </p:grpSpPr>
        <p:sp>
          <p:nvSpPr>
            <p:cNvPr id="32" name="Rectangle 32"/>
            <p:cNvSpPr/>
            <p:nvPr/>
          </p:nvSpPr>
          <p:spPr>
            <a:xfrm>
              <a:off x="7372350" y="1962150"/>
              <a:ext cx="4286250" cy="2133600"/>
            </a:xfrm>
            <a:prstGeom prst="roundRect">
              <a:avLst>
                <a:gd name="adj" fmla="val 7143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8" name="Group 38"/>
            <p:cNvGrpSpPr/>
            <p:nvPr/>
          </p:nvGrpSpPr>
          <p:grpSpPr>
            <a:xfrm>
              <a:off x="7708106" y="2316956"/>
              <a:ext cx="300038" cy="300038"/>
              <a:chOff x="7708106" y="2316956"/>
              <a:chExt cx="300038" cy="30003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7708106" y="231695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718108" y="2416969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7718108" y="2516981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7792499" y="23169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57291" y="0"/>
                    </a:moveTo>
                    <a:cubicBezTo>
                      <a:pt x="0" y="91808"/>
                      <a:pt x="0" y="208230"/>
                      <a:pt x="57291" y="300038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7866459" y="23169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0" y="0"/>
                    </a:moveTo>
                    <a:cubicBezTo>
                      <a:pt x="57291" y="91808"/>
                      <a:pt x="57291" y="208230"/>
                      <a:pt x="0" y="300038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7651242" y="2864168"/>
              <a:ext cx="28465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PUBLIC URL · 배포 완료 후 열기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49718" y="3269932"/>
              <a:ext cx="36318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https://계정.github.io/저장소/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51242" y="3683318"/>
              <a:ext cx="39998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E5E8EB"/>
                  </a:solidFill>
                  <a:latin typeface="Pretendard"/>
                  <a:ea typeface="Pretendard"/>
                  <a:cs typeface="Pretendard"/>
                </a:rPr>
                <a:t>GitHub Pages 화면에 표시된 주소를 그대로 사용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7372350" y="4305300"/>
            <a:ext cx="4286250" cy="1314450"/>
            <a:chOff x="7372350" y="4305300"/>
            <a:chExt cx="4286250" cy="1314450"/>
          </a:xfrm>
        </p:grpSpPr>
        <p:sp>
          <p:nvSpPr>
            <p:cNvPr id="43" name="Rectangle 43"/>
            <p:cNvSpPr/>
            <p:nvPr/>
          </p:nvSpPr>
          <p:spPr>
            <a:xfrm>
              <a:off x="7372350" y="4305300"/>
              <a:ext cx="4286250" cy="1314450"/>
            </a:xfrm>
            <a:prstGeom prst="roundRect">
              <a:avLst>
                <a:gd name="adj" fmla="val 11594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649718" y="4489132"/>
              <a:ext cx="2558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공개 주소에서 최종 확인</a:t>
              </a: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7686675" y="4924425"/>
              <a:ext cx="171450" cy="171450"/>
              <a:chOff x="7686675" y="4924425"/>
              <a:chExt cx="171450" cy="17145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7686675" y="4924425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85725"/>
                    </a:moveTo>
                    <a:cubicBezTo>
                      <a:pt x="0" y="133070"/>
                      <a:pt x="38380" y="171450"/>
                      <a:pt x="85725" y="171450"/>
                    </a:cubicBezTo>
                    <a:cubicBezTo>
                      <a:pt x="133070" y="171450"/>
                      <a:pt x="171450" y="133070"/>
                      <a:pt x="171450" y="85725"/>
                    </a:cubicBezTo>
                    <a:cubicBezTo>
                      <a:pt x="171450" y="38380"/>
                      <a:pt x="133070" y="0"/>
                      <a:pt x="85725" y="0"/>
                    </a:cubicBezTo>
                    <a:cubicBezTo>
                      <a:pt x="38380" y="0"/>
                      <a:pt x="0" y="38380"/>
                      <a:pt x="0" y="85725"/>
                    </a:cubicBez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7743825" y="4991100"/>
                <a:ext cx="571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38100">
                    <a:moveTo>
                      <a:pt x="0" y="19050"/>
                    </a:moveTo>
                    <a:lnTo>
                      <a:pt x="19050" y="38100"/>
                    </a:lnTo>
                    <a:lnTo>
                      <a:pt x="57150" y="0"/>
                    </a:lnTo>
                  </a:path>
                </a:pathLst>
              </a:custGeom>
              <a:noFill/>
              <a:ln w="19050">
                <a:solidFill>
                  <a:srgbClr val="0EAD69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7993380" y="4914900"/>
              <a:ext cx="15499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내 레포트가 보임</a:t>
              </a:r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9696450" y="4933950"/>
              <a:ext cx="152400" cy="152400"/>
              <a:chOff x="9696450" y="4933950"/>
              <a:chExt cx="152400" cy="1524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9696450" y="4953000"/>
                <a:ext cx="13335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76200" y="0"/>
                    </a:moveTo>
                    <a:lnTo>
                      <a:pt x="19050" y="0"/>
                    </a:lnTo>
                    <a:cubicBezTo>
                      <a:pt x="8529" y="0"/>
                      <a:pt x="0" y="8529"/>
                      <a:pt x="0" y="19050"/>
                    </a:cubicBezTo>
                    <a:lnTo>
                      <a:pt x="0" y="114300"/>
                    </a:lnTo>
                    <a:cubicBezTo>
                      <a:pt x="0" y="124821"/>
                      <a:pt x="8529" y="133350"/>
                      <a:pt x="19050" y="133350"/>
                    </a:cubicBezTo>
                    <a:lnTo>
                      <a:pt x="114300" y="133350"/>
                    </a:lnTo>
                    <a:cubicBezTo>
                      <a:pt x="124821" y="133350"/>
                      <a:pt x="133350" y="124821"/>
                      <a:pt x="133350" y="114300"/>
                    </a:cubicBezTo>
                    <a:lnTo>
                      <a:pt x="133350" y="5715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9763125" y="4933950"/>
                <a:ext cx="85725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85725">
                    <a:moveTo>
                      <a:pt x="0" y="85725"/>
                    </a:moveTo>
                    <a:lnTo>
                      <a:pt x="85725" y="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9801225" y="4933950"/>
                <a:ext cx="476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47625">
                    <a:moveTo>
                      <a:pt x="0" y="0"/>
                    </a:moveTo>
                    <a:lnTo>
                      <a:pt x="47625" y="0"/>
                    </a:lnTo>
                    <a:lnTo>
                      <a:pt x="47625" y="47625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9993630" y="4914900"/>
              <a:ext cx="12571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출처 3개 열림</a:t>
              </a: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7715250" y="5267325"/>
              <a:ext cx="114300" cy="171450"/>
              <a:chOff x="7715250" y="5267325"/>
              <a:chExt cx="114300" cy="17145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7715250" y="5267325"/>
                <a:ext cx="11430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71450">
                    <a:moveTo>
                      <a:pt x="0" y="19050"/>
                    </a:moveTo>
                    <a:cubicBezTo>
                      <a:pt x="0" y="8529"/>
                      <a:pt x="8529" y="0"/>
                      <a:pt x="19050" y="0"/>
                    </a:cubicBezTo>
                    <a:lnTo>
                      <a:pt x="95250" y="0"/>
                    </a:lnTo>
                    <a:cubicBezTo>
                      <a:pt x="105771" y="0"/>
                      <a:pt x="114300" y="8529"/>
                      <a:pt x="114300" y="19050"/>
                    </a:cubicBezTo>
                    <a:lnTo>
                      <a:pt x="114300" y="152400"/>
                    </a:lnTo>
                    <a:cubicBezTo>
                      <a:pt x="114300" y="162921"/>
                      <a:pt x="105771" y="171450"/>
                      <a:pt x="95250" y="171450"/>
                    </a:cubicBezTo>
                    <a:lnTo>
                      <a:pt x="19050" y="171450"/>
                    </a:lnTo>
                    <a:cubicBezTo>
                      <a:pt x="8529" y="171450"/>
                      <a:pt x="0" y="162921"/>
                      <a:pt x="0" y="152400"/>
                    </a:cubicBezTo>
                    <a:lnTo>
                      <a:pt x="0" y="1905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7762875" y="5276850"/>
                <a:ext cx="19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">
                    <a:moveTo>
                      <a:pt x="0" y="0"/>
                    </a:moveTo>
                    <a:lnTo>
                      <a:pt x="19050" y="0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  <p:sp>
            <p:nvSpPr>
              <p:cNvPr id="56" name="Freeform 56"/>
              <p:cNvSpPr/>
              <p:nvPr/>
            </p:nvSpPr>
            <p:spPr>
              <a:xfrm>
                <a:off x="7772400" y="540067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95"/>
                    </a:lnTo>
                  </a:path>
                </a:pathLst>
              </a:custGeom>
              <a:noFill/>
              <a:ln w="19050">
                <a:solidFill>
                  <a:srgbClr val="3182F6"/>
                </a:solidFill>
              </a:ln>
            </p:spPr>
          </p:sp>
        </p:grpSp>
        <p:sp>
          <p:nvSpPr>
            <p:cNvPr id="58" name="TextBox 58"/>
            <p:cNvSpPr txBox="1"/>
            <p:nvPr/>
          </p:nvSpPr>
          <p:spPr>
            <a:xfrm>
              <a:off x="7993380" y="5257800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휴대폰에서도 읽힘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0" name="TextBox 60"/>
            <p:cNvSpPr txBox="1"/>
            <p:nvPr/>
          </p:nvSpPr>
          <p:spPr>
            <a:xfrm>
              <a:off x="527304" y="6423660"/>
              <a:ext cx="60609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설정 이름은 GitHub 공식 문서 기준입니다. 배포 완료 표시 후 공개 주소를 엽니다.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293322" cy="1222057"/>
            <a:chOff x="517398" y="384810"/>
            <a:chExt cx="929332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5133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혼자 다시 하기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929332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새 출처 하나를 추가해 혼자 다시 배포해봅니다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2308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처음부터 다시 하지 말고, 같은 루프를 한 번 더 돌면 실력이 됩니다.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" y="1924050"/>
            <a:ext cx="3257550" cy="3733800"/>
            <a:chOff x="533400" y="1924050"/>
            <a:chExt cx="3257550" cy="3733800"/>
          </a:xfrm>
        </p:grpSpPr>
        <p:sp>
          <p:nvSpPr>
            <p:cNvPr id="6" name="Rectangle 6"/>
            <p:cNvSpPr/>
            <p:nvPr/>
          </p:nvSpPr>
          <p:spPr>
            <a:xfrm>
              <a:off x="533400" y="1924050"/>
              <a:ext cx="3257550" cy="3733800"/>
            </a:xfrm>
            <a:prstGeom prst="roundRect">
              <a:avLst>
                <a:gd name="adj" fmla="val 5848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895350" y="2324100"/>
              <a:ext cx="342900" cy="342900"/>
              <a:chOff x="895350" y="2324100"/>
              <a:chExt cx="342900" cy="3429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95350" y="2324100"/>
                <a:ext cx="342900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342900">
                    <a:moveTo>
                      <a:pt x="0" y="171450"/>
                    </a:moveTo>
                    <a:cubicBezTo>
                      <a:pt x="0" y="266139"/>
                      <a:pt x="76761" y="342900"/>
                      <a:pt x="171450" y="342900"/>
                    </a:cubicBezTo>
                    <a:cubicBezTo>
                      <a:pt x="266139" y="342900"/>
                      <a:pt x="342900" y="266139"/>
                      <a:pt x="342900" y="171450"/>
                    </a:cubicBezTo>
                    <a:cubicBezTo>
                      <a:pt x="342900" y="76761"/>
                      <a:pt x="266139" y="0"/>
                      <a:pt x="171450" y="0"/>
                    </a:cubicBezTo>
                    <a:cubicBezTo>
                      <a:pt x="76761" y="0"/>
                      <a:pt x="0" y="76761"/>
                      <a:pt x="0" y="171450"/>
                    </a:cubicBezTo>
                  </a:path>
                </a:pathLst>
              </a:custGeom>
              <a:noFill/>
              <a:ln w="38100">
                <a:solidFill>
                  <a:srgbClr val="0EAD69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009650" y="2457450"/>
                <a:ext cx="1143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76200">
                    <a:moveTo>
                      <a:pt x="0" y="38100"/>
                    </a:moveTo>
                    <a:lnTo>
                      <a:pt x="38100" y="76200"/>
                    </a:ln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0EAD69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819150" y="2967990"/>
              <a:ext cx="2955585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혼자 완주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38200" y="3829050"/>
              <a:ext cx="2647950" cy="9525"/>
            </a:xfrm>
            <a:custGeom>
              <a:avLst/>
              <a:gdLst/>
              <a:ahLst/>
              <a:cxnLst/>
              <a:rect l="l" t="t" r="r" b="b"/>
              <a:pathLst>
                <a:path w="2647950" h="9525">
                  <a:moveTo>
                    <a:pt x="0" y="0"/>
                  </a:moveTo>
                  <a:lnTo>
                    <a:pt x="2647950" y="0"/>
                  </a:lnTo>
                </a:path>
              </a:pathLst>
            </a:custGeom>
            <a:noFill/>
            <a:ln w="9525">
              <a:solidFill>
                <a:srgbClr val="6B7684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29056" y="4091940"/>
              <a:ext cx="22827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EAF3FF"/>
                  </a:solidFill>
                  <a:latin typeface="Pretendard SemiBold"/>
                  <a:ea typeface="Pretendard SemiBold"/>
                  <a:cs typeface="Pretendard SemiBold"/>
                </a:rPr>
                <a:t>공식 출처 하나 추가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4434840"/>
              <a:ext cx="22827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EAF3FF"/>
                  </a:solidFill>
                  <a:latin typeface="Pretendard SemiBold"/>
                  <a:ea typeface="Pretendard SemiBold"/>
                  <a:cs typeface="Pretendard SemiBold"/>
                </a:rPr>
                <a:t>공개 주소 다시 열기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31342" y="5016818"/>
              <a:ext cx="20491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두 일을 도움 없이 끝내면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1342" y="5283518"/>
              <a:ext cx="28760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이 과정의 목표를 달성한 것입니다.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057650" y="1924050"/>
            <a:ext cx="7646188" cy="3733800"/>
            <a:chOff x="4057650" y="1924050"/>
            <a:chExt cx="7646188" cy="3733800"/>
          </a:xfrm>
        </p:grpSpPr>
        <p:sp>
          <p:nvSpPr>
            <p:cNvPr id="17" name="Rectangle 17"/>
            <p:cNvSpPr/>
            <p:nvPr/>
          </p:nvSpPr>
          <p:spPr>
            <a:xfrm>
              <a:off x="4057650" y="1924050"/>
              <a:ext cx="7600950" cy="3733800"/>
            </a:xfrm>
            <a:prstGeom prst="roundRect">
              <a:avLst>
                <a:gd name="adj" fmla="val 5102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336542" y="2178368"/>
              <a:ext cx="26046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FINAL LOOP · 위에서 아래로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7905750" y="2571750"/>
              <a:ext cx="9525" cy="2819400"/>
            </a:xfrm>
            <a:custGeom>
              <a:avLst/>
              <a:gdLst/>
              <a:ahLst/>
              <a:cxnLst/>
              <a:rect l="l" t="t" r="r" b="b"/>
              <a:pathLst>
                <a:path w="9525" h="2819400">
                  <a:moveTo>
                    <a:pt x="0" y="0"/>
                  </a:moveTo>
                  <a:lnTo>
                    <a:pt x="0" y="2819400"/>
                  </a:lnTo>
                </a:path>
              </a:pathLst>
            </a:custGeom>
            <a:noFill/>
            <a:ln w="9525">
              <a:solidFill>
                <a:srgbClr val="E5E8EB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4305300" y="2686050"/>
              <a:ext cx="2422392" cy="430339"/>
              <a:chOff x="4305300" y="2686050"/>
              <a:chExt cx="2422392" cy="430339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4305300" y="268605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448923" y="28098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868418" y="2793682"/>
                <a:ext cx="185927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새 공식 출처 열기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305300" y="3333750"/>
              <a:ext cx="2888851" cy="430339"/>
              <a:chOff x="4305300" y="3333750"/>
              <a:chExt cx="2888851" cy="430339"/>
            </a:xfrm>
          </p:grpSpPr>
          <p:sp>
            <p:nvSpPr>
              <p:cNvPr id="24" name="Ellipse 24"/>
              <p:cNvSpPr/>
              <p:nvPr/>
            </p:nvSpPr>
            <p:spPr>
              <a:xfrm>
                <a:off x="4305300" y="333375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4448923" y="34575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868418" y="3441382"/>
                <a:ext cx="232573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기존 근거와 충돌 비교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05300" y="3981450"/>
              <a:ext cx="2888851" cy="430339"/>
              <a:chOff x="4305300" y="3981450"/>
              <a:chExt cx="2888851" cy="430339"/>
            </a:xfrm>
          </p:grpSpPr>
          <p:sp>
            <p:nvSpPr>
              <p:cNvPr id="28" name="Ellipse 28"/>
              <p:cNvSpPr/>
              <p:nvPr/>
            </p:nvSpPr>
            <p:spPr>
              <a:xfrm>
                <a:off x="4305300" y="398145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4448923" y="41052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4868418" y="4089082"/>
                <a:ext cx="232573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수정 계획만 먼저 요청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305300" y="4629150"/>
              <a:ext cx="2888851" cy="430339"/>
              <a:chOff x="4305300" y="4629150"/>
              <a:chExt cx="2888851" cy="430339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4305300" y="462915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4448923" y="47529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4868418" y="4736782"/>
                <a:ext cx="232573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관련 문단 하나만 수정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8115300" y="2686050"/>
              <a:ext cx="2655621" cy="430339"/>
              <a:chOff x="8115300" y="2686050"/>
              <a:chExt cx="2655621" cy="430339"/>
            </a:xfrm>
          </p:grpSpPr>
          <p:sp>
            <p:nvSpPr>
              <p:cNvPr id="36" name="Ellipse 36"/>
              <p:cNvSpPr/>
              <p:nvPr/>
            </p:nvSpPr>
            <p:spPr>
              <a:xfrm>
                <a:off x="8115300" y="2686050"/>
                <a:ext cx="419100" cy="419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8258923" y="28098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5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8678418" y="2793682"/>
                <a:ext cx="209250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출처 번호 다시 정렬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115300" y="3333750"/>
              <a:ext cx="3588538" cy="430339"/>
              <a:chOff x="8115300" y="3333750"/>
              <a:chExt cx="3588538" cy="430339"/>
            </a:xfrm>
          </p:grpSpPr>
          <p:sp>
            <p:nvSpPr>
              <p:cNvPr id="40" name="Ellipse 40"/>
              <p:cNvSpPr/>
              <p:nvPr/>
            </p:nvSpPr>
            <p:spPr>
              <a:xfrm>
                <a:off x="8115300" y="3333750"/>
                <a:ext cx="419100" cy="419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258923" y="34575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6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8678418" y="3441382"/>
                <a:ext cx="302542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결론 · 위험 · 다음 행동 검증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8115300" y="3981450"/>
              <a:ext cx="1781012" cy="430339"/>
              <a:chOff x="8115300" y="3981450"/>
              <a:chExt cx="1781012" cy="430339"/>
            </a:xfrm>
          </p:grpSpPr>
          <p:sp>
            <p:nvSpPr>
              <p:cNvPr id="44" name="Ellipse 44"/>
              <p:cNvSpPr/>
              <p:nvPr/>
            </p:nvSpPr>
            <p:spPr>
              <a:xfrm>
                <a:off x="8115300" y="3981450"/>
                <a:ext cx="419100" cy="419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8258923" y="4105275"/>
                <a:ext cx="13185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7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8678418" y="4089082"/>
                <a:ext cx="121789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커밋 · 푸시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115300" y="4629150"/>
              <a:ext cx="3355309" cy="430339"/>
              <a:chOff x="8115300" y="4629150"/>
              <a:chExt cx="3355309" cy="430339"/>
            </a:xfrm>
          </p:grpSpPr>
          <p:sp>
            <p:nvSpPr>
              <p:cNvPr id="48" name="Ellipse 48"/>
              <p:cNvSpPr/>
              <p:nvPr/>
            </p:nvSpPr>
            <p:spPr>
              <a:xfrm>
                <a:off x="8115300" y="4629150"/>
                <a:ext cx="419100" cy="4191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grpSp>
            <p:nvGrpSpPr>
              <p:cNvPr id="52" name="Group 52"/>
              <p:cNvGrpSpPr/>
              <p:nvPr/>
            </p:nvGrpSpPr>
            <p:grpSpPr>
              <a:xfrm>
                <a:off x="8267700" y="4752975"/>
                <a:ext cx="114300" cy="171450"/>
                <a:chOff x="8267700" y="4752975"/>
                <a:chExt cx="114300" cy="171450"/>
              </a:xfrm>
            </p:grpSpPr>
            <p:sp>
              <p:nvSpPr>
                <p:cNvPr id="49" name="Freeform 49"/>
                <p:cNvSpPr/>
                <p:nvPr/>
              </p:nvSpPr>
              <p:spPr>
                <a:xfrm>
                  <a:off x="8267700" y="4752975"/>
                  <a:ext cx="11430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171450">
                      <a:moveTo>
                        <a:pt x="0" y="19050"/>
                      </a:moveTo>
                      <a:cubicBezTo>
                        <a:pt x="0" y="8529"/>
                        <a:pt x="8529" y="0"/>
                        <a:pt x="19050" y="0"/>
                      </a:cubicBezTo>
                      <a:lnTo>
                        <a:pt x="95250" y="0"/>
                      </a:lnTo>
                      <a:cubicBezTo>
                        <a:pt x="105771" y="0"/>
                        <a:pt x="114300" y="8529"/>
                        <a:pt x="114300" y="19050"/>
                      </a:cubicBezTo>
                      <a:lnTo>
                        <a:pt x="114300" y="152400"/>
                      </a:lnTo>
                      <a:cubicBezTo>
                        <a:pt x="114300" y="162921"/>
                        <a:pt x="105771" y="171450"/>
                        <a:pt x="95250" y="171450"/>
                      </a:cubicBezTo>
                      <a:lnTo>
                        <a:pt x="19050" y="171450"/>
                      </a:lnTo>
                      <a:cubicBezTo>
                        <a:pt x="8529" y="171450"/>
                        <a:pt x="0" y="162921"/>
                        <a:pt x="0" y="152400"/>
                      </a:cubicBezTo>
                      <a:lnTo>
                        <a:pt x="0" y="19050"/>
                      </a:lnTo>
                    </a:path>
                  </a:pathLst>
                </a:custGeom>
                <a:noFill/>
                <a:ln w="19050">
                  <a:solidFill>
                    <a:srgbClr val="FFFFFF"/>
                  </a:solidFill>
                </a:ln>
              </p:spPr>
            </p:sp>
            <p:sp>
              <p:nvSpPr>
                <p:cNvPr id="50" name="Freeform 50"/>
                <p:cNvSpPr/>
                <p:nvPr/>
              </p:nvSpPr>
              <p:spPr>
                <a:xfrm>
                  <a:off x="8315325" y="4762500"/>
                  <a:ext cx="190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noFill/>
                <a:ln w="19050">
                  <a:solidFill>
                    <a:srgbClr val="FFFFFF"/>
                  </a:solidFill>
                </a:ln>
              </p:spPr>
            </p:sp>
            <p:sp>
              <p:nvSpPr>
                <p:cNvPr id="51" name="Freeform 51"/>
                <p:cNvSpPr/>
                <p:nvPr/>
              </p:nvSpPr>
              <p:spPr>
                <a:xfrm>
                  <a:off x="8324850" y="48863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95"/>
                      </a:lnTo>
                    </a:path>
                  </a:pathLst>
                </a:custGeom>
                <a:noFill/>
                <a:ln w="19050">
                  <a:solidFill>
                    <a:srgbClr val="FFFFFF"/>
                  </a:solidFill>
                </a:ln>
              </p:spPr>
            </p:sp>
          </p:grpSp>
          <p:sp>
            <p:nvSpPr>
              <p:cNvPr id="53" name="TextBox 53"/>
              <p:cNvSpPr txBox="1"/>
              <p:nvPr/>
            </p:nvSpPr>
            <p:spPr>
              <a:xfrm>
                <a:off x="8678418" y="4736782"/>
                <a:ext cx="279219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휴대폰에서 공개 주소 확인</a:t>
                </a:r>
              </a:p>
            </p:txBody>
          </p:sp>
        </p:grpSp>
        <p:sp>
          <p:nvSpPr>
            <p:cNvPr id="55" name="TextBox 55"/>
            <p:cNvSpPr txBox="1"/>
            <p:nvPr/>
          </p:nvSpPr>
          <p:spPr>
            <a:xfrm>
              <a:off x="4336542" y="5245418"/>
              <a:ext cx="50569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완료 기준: 본문이 읽히고 [1] [2] [3] 출처가 모두 열립니다.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533400" y="5867400"/>
            <a:ext cx="11366515" cy="495300"/>
            <a:chOff x="533400" y="5867400"/>
            <a:chExt cx="11366515" cy="495300"/>
          </a:xfrm>
        </p:grpSpPr>
        <p:sp>
          <p:nvSpPr>
            <p:cNvPr id="57" name="Rectangle 57"/>
            <p:cNvSpPr/>
            <p:nvPr/>
          </p:nvSpPr>
          <p:spPr>
            <a:xfrm>
              <a:off x="533400" y="5867400"/>
              <a:ext cx="11125200" cy="495300"/>
            </a:xfrm>
            <a:prstGeom prst="roundRect">
              <a:avLst>
                <a:gd name="adj" fmla="val 2307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755904" y="6042660"/>
              <a:ext cx="4839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Codex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365504" y="6042660"/>
              <a:ext cx="30249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https://learn.chatgpt.com/docs/app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4527804" y="6042660"/>
              <a:ext cx="10628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GitHub Pages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651754" y="6042660"/>
              <a:ext cx="25807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https://docs.github.com/pages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433054" y="6042660"/>
              <a:ext cx="3437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MDN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8909304" y="6042660"/>
              <a:ext cx="29906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developer.mozilla.org/.../Semantics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527304" y="6537960"/>
            <a:ext cx="11137392" cy="234696"/>
            <a:chOff x="527304" y="6537960"/>
            <a:chExt cx="11137392" cy="234696"/>
          </a:xfrm>
        </p:grpSpPr>
        <p:sp>
          <p:nvSpPr>
            <p:cNvPr id="65" name="TextBox 65"/>
            <p:cNvSpPr txBox="1"/>
            <p:nvPr/>
          </p:nvSpPr>
          <p:spPr>
            <a:xfrm>
              <a:off x="527304" y="6537960"/>
              <a:ext cx="43732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AI가 만들고, 사람은 질문·근거·공개 범위를 결정합니다.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1474806" y="65379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2026-08-28T09:03:05Z</dcterms:created>
  <dcterms:modified xsi:type="dcterms:W3CDTF">2026-08-28T09:03:05Z</dcterms:modified>
  <cp:category/>
  <cp:contentStatus/>
</cp:coreProperties>
</file>