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  <Relationship Id="rId52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오늘의 목표는 AI에게 답을 받는 것이 아니라, 내 파일과 지식을 이용해 결과물을 끝내는 업무 흐름을 만드는 것입니다.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https://aihubos.github.io/reportmode/reports/260817-ai-builders-lab-first-cohort-textbook/</a:t>
            </a:r>
          </a:p>
          <a:p>
            <a:r>
              <a:rPr lang="en-US" dirty="0"/>
              <a:t>• https://aihubos.github.io/reportmode/reports/260808-ai-beginner-hermes-second-brain-50/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다섯 도구의 정의를 외우기보다 마지막 종합 실습을 혼자 재현하는 것을 성공 기준으로 삼으세요.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https://aihubos.github.io/reportmode/reports/260817-ai-builders-lab-first-cohort-textbook/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Codex는 작업, Hermes는 대화형 운영, Obsidian은 파일 확인, PARA는 보관, LLM Wiki는 재사용 가능한 지식 정리를 맡습니다.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https://aihubos.github.io/reportmode/reports/260806-hermes-second-brain/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3시간을 한 번에 끝내지 않아도 됩니다. 각 구간의 ‘완료 기준’까지만 끝내고 다음 구간으로 넘어가세요.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https://aihubos.github.io/reportmode/reports/260810-hermes-practical-training/</a:t>
            </a:r>
          </a:p>
          <a:p>
            <a:r>
              <a:rPr lang="en-US" dirty="0"/>
              <a:t>• https://aihubos.github.io/reportmode/reports/260808-ai-beginner-hermes-second-brain-50/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폴더 범위, 삭제·덮어쓰기, 외부 전송은 초보자가 매번 다시 확인해야 하는 세 가지 승인 지점입니다.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https://learn.chatgpt.com/codex/quickstart</a:t>
            </a:r>
          </a:p>
          <a:p>
            <a:r>
              <a:rPr lang="en-US" dirty="0"/>
              <a:t>• https://aihubos.github.io/reportmode/reports/260817-ai-builders-lab-first-cohort-textbook/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챗봇은 설명으로 끝날 수 있지만 에이전트는 파일을 읽고 만들며 도구를 사용합니다. 그래서 결과 확인이 반드시 필요합니다.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https://learn.chatgpt.com/codex/quickstart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Codex는 자연어 요청을 받아 코드와 파일을 다루는 작업형 도구입니다. 초보자는 작은 폴더와 작은 요청부터 시작하세요.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https://learn.chatgpt.com/codex/quickstart</a:t>
            </a:r>
          </a:p>
          <a:p>
            <a:r>
              <a:rPr lang="en-US" dirty="0"/>
              <a:t>• https://learn.chatgpt.com/codex/app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ChatGPT는 생각 정리, Codex는 폴더 안 결과물 제작, Hermes는 반복 대화와 도구 연결로 역할을 나누면 혼동이 줄어듭니다.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https://learn.chatgpt.com/codex/quickstart</a:t>
            </a:r>
          </a:p>
          <a:p>
            <a:r>
              <a:rPr lang="en-US" dirty="0"/>
              <a:t>• https://hermes-agent.nousresearch.com/docs/user-guide/features/desktop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화면 이름이나 버튼 위치는 앱 업데이트로 달라질 수 있습니다. 현재 공식 Quickstart를 함께 열고 확인하세요.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https://learn.chatgpt.com/codex/quickstart</a:t>
            </a:r>
          </a:p>
          <a:p>
            <a:r>
              <a:rPr lang="en-US" dirty="0"/>
              <a:t>• https://learn.chatgpt.com/codex/app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처음에는 연습용 폴더 하나만 여세요. 넓은 상위 폴더를 열면 의도하지 않은 파일까지 작업 범위가 될 수 있습니다.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https://learn.chatgpt.com/codex/quickstart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첫 요청은 ‘무엇을 읽고, 무엇을 만들며, 실행 전 무엇을 보여줄지’를 한 문장에 포함하면 안전합니다.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https://learn.chatgpt.com/codex/quickstart</a:t>
            </a:r>
          </a:p>
          <a:p>
            <a:r>
              <a:rPr lang="en-US" dirty="0"/>
              <a:t>• https://aihubos.github.io/reportmode/reports/260817-ai-builders-lab-first-cohort-textbook/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완료 메시지만 믿지 말고 생성 파일을 열어 내용과 변경 범위를 직접 확인하세요.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https://learn.chatgpt.com/codex/quickstart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Hermes Desktop은 대화와 도구 사용을 한 화면에서 운영하는 에이전트 앱으로 이해하면 충분합니다.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https://hermes-agent.nousresearch.com/docs/user-guide/features/desktop</a:t>
            </a:r>
          </a:p>
          <a:p>
            <a:r>
              <a:rPr lang="en-US" dirty="0"/>
              <a:t>• https://aihubos.github.io/reportmode/reports/260810-hermes-practical-training/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Codex에는 파일 결과물을, Hermes에는 반복 질문과 운영 흐름을 맡기고 사람이 승인 지점을 유지하세요.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https://learn.chatgpt.com/codex/quickstart</a:t>
            </a:r>
          </a:p>
          <a:p>
            <a:r>
              <a:rPr lang="en-US" dirty="0"/>
              <a:t>• https://hermes-agent.nousresearch.com/docs/user-guide/features/desktop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설치 전에 운영체제, 인터넷, 계정, 저장 공간, 공식 다운로드 주소를 한 번에 점검합니다.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https://hermes-agent.nousresearch.com/docs/getting-started/installation</a:t>
            </a:r>
          </a:p>
          <a:p>
            <a:r>
              <a:rPr lang="en-US" dirty="0"/>
              <a:t>• https://hermes-agent.nousresearch.com/desktop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검색 광고나 재배포 사이트가 아니라 공식 Desktop 페이지에서 설치 파일을 받으세요.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https://hermes-agent.nousresearch.com/desktop</a:t>
            </a:r>
          </a:p>
          <a:p>
            <a:r>
              <a:rPr lang="en-US" dirty="0"/>
              <a:t>• https://hermes-agent.nousresearch.com/docs/getting-started/installation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Mac 흐름은 본문 기준입니다. Windows 경로는 공식 문서 기반 보조 안내이며 이번 자료에서 실제 기기 검증은 하지 않았습니다.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https://hermes-agent.nousresearch.com/desktop</a:t>
            </a:r>
          </a:p>
          <a:p>
            <a:r>
              <a:rPr lang="en-US" dirty="0"/>
              <a:t>• https://hermes-agent.nousresearch.com/docs/getting-started/installation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요청 목적을 이해할 수 없는 운영체제 권한은 바로 허용하지 말고, 필요한 기능과 범위를 먼저 확인하세요.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https://hermes-agent.nousresearch.com/docs/user-guide/features/desktop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계정과 모델 연결 화면은 버전에 따라 달라질 수 있습니다. Desktop 설정의 공식 안내를 우선하세요.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https://hermes-agent.nousresearch.com/docs/user-guide/features/desktop</a:t>
            </a:r>
          </a:p>
          <a:p>
            <a:r>
              <a:rPr lang="en-US" dirty="0"/>
              <a:t>• https://hermes-agent.nousresearch.com/docs/getting-started/installation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첫 대화에서는 읽기 중심 작업을 시키고, 파일 변경이나 외부 연결은 매번 승인하도록 설정하세요.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https://hermes-agent.nousresearch.com/docs/user-guide/features/desktop</a:t>
            </a:r>
          </a:p>
          <a:p>
            <a:r>
              <a:rPr lang="en-US" dirty="0"/>
              <a:t>• https://aihubos.github.io/reportmode/reports/260810-hermes-practical-training/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앱이 열리는 것만으로 설치 완료가 아닙니다. 실제 응답과 승인 동작까지 확인해야 합니다.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https://hermes-agent.nousresearch.com/docs/getting-started/installation</a:t>
            </a:r>
          </a:p>
          <a:p>
            <a:r>
              <a:rPr lang="en-US" dirty="0"/>
              <a:t>• https://hermes-agent.nousresearch.com/docs/user-guide/features/desktop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Obsidian은 내 컴퓨터의 일반 파일을 읽고 연결해 보여주는 지식 작업 공간입니다.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https://obsidian.md/help/data-storage</a:t>
            </a:r>
          </a:p>
          <a:p>
            <a:r>
              <a:rPr lang="en-US" dirty="0"/>
              <a:t>• https://aihubos.github.io/reportmode/reports/260806-hermes-second-brain/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Markdown은 일반 텍스트 문서 형식이고 Vault는 그 문서들이 들어 있는 폴더입니다.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https://obsidian.md/help/data-storage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공식 다운로드 페이지에서 운영체제에 맞는 설치 파일을 선택하고, 설치 후 앱이 실제로 열리는지 확인하세요.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https://obsidian.md/download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새로 시작하면 새 Vault, 이미 Markdown 폴더가 있으면 기존 폴더 열기를 선택하세요. Vault의 실제 저장 위치를 기억해 두세요.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https://obsidian.md/help/data-storage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PARA는 주제명이 아니라 현재 행동 상태로 분류합니다. 끝낼 일, 유지할 책임, 참고 자료, 종료 보관으로 판단하세요.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https://aihubos.github.io/reportmode/reports/260808-ai-beginner-hermes-second-brain-50/</a:t>
            </a:r>
          </a:p>
          <a:p>
            <a:r>
              <a:rPr lang="en-US" dirty="0"/>
              <a:t>• https://aihubos.github.io/reportmode/reports/260806-hermes-second-brain/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판단이 어려운 자료는 먼저 00_Inbox에 넣고, 행동이 분명해질 때 01~04 폴더로 옮기세요.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https://aihubos.github.io/reportmode/reports/260806-hermes-second-brain/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같은 주제의 파일도 현재 행동이 다르면 서로 다른 PARA 폴더에 갈 수 있음을 강조하세요.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https://aihubos.github.io/reportmode/reports/260808-ai-beginner-hermes-second-brain-50/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Finder에서 폴더를 만든 뒤 Obsidian의 파일 탐색기에서 같은 구조가 보이는지 확인하세요.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https://obsidian.md/help/data-storage</a:t>
            </a:r>
          </a:p>
          <a:p>
            <a:r>
              <a:rPr lang="en-US" dirty="0"/>
              <a:t>• https://aihubos.github.io/reportmode/reports/260806-hermes-second-brain/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05_LLM-Wiki는 PARA를 대체하지 않습니다. 같은 Vault 안에서 원문을 지식 페이지로 바꾸는 별도 작업 공간입니다.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  <a:p>
            <a:r>
              <a:rPr lang="en-US" dirty="0"/>
              <a:t>• https://aihubos.github.io/reportmode/reports/260806-hermes-second-brain/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LLM Wiki는 별도 앱이 아니라 원문, 페이지, 규칙, 색인, 로그가 함께 움직이는 운영 구조입니다.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PARA는 자료가 어디에 있어야 하는지 정하고, LLM Wiki는 그 자료를 어떻게 재사용할지 정합니다.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  <a:p>
            <a:r>
              <a:rPr lang="en-US" dirty="0"/>
              <a:t>• https://aihubos.github.io/reportmode/reports/260806-hermes-second-brain/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raw는 원문, pages는 정리된 지식, schema와 templates는 규칙, prompts는 요청문, index와 log는 탐색과 변경 기록입니다.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Hermes Desktop에 Vault와 05_LLM-Wiki의 실제 경로를 알려주고, 만들 구조를 먼저 보여 달라고 요청하세요.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https://hermes-agent.nousresearch.com/docs/user-guide/features/desktop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raw에는 원문, 원본 주소, 수집일을 보존합니다. 요약문으로 원문을 덮어쓰지 마세요.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Ingest는 복사가 아니라 중복 확인, 페이지 생성, 연결, 색인과 로그 갱신까지 이어지는 과정입니다.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먼저 Wiki를 찾고, Wiki 안의 근거만으로 답하며, 근거가 없으면 모른다고 표시하도록 요청하세요.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Lint는 누락된 필드, 중복 페이지, 깨진 연결을 찾는 점검입니다. 수정 전 예상 변경을 먼저 확인하세요.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종합 실습은 문서 보관, Wiki 정리, Codex 보고서, 사람 검수의 네 구간을 한 번에 연결합니다.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https://aihubos.github.io/reportmode/reports/260817-ai-builders-lab-first-cohort-textbook/</a:t>
            </a:r>
          </a:p>
          <a:p>
            <a:r>
              <a:rPr lang="en-US" dirty="0"/>
              <a:t>• https://aihubos.github.io/reportmode/reports/260810-hermes-practical-training/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처음에는 출처가 분명하고 길이가 짧으며 민감정보가 없는 문서 한 개를 고르세요.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복사형 요청문에는 원문 위치, 중복 검사, 출력 위치, 연결, index와 log 갱신, 실행 전 확인이 모두 들어 있습니다.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  <a:p>
            <a:r>
              <a:rPr lang="en-US" dirty="0"/>
              <a:t>• https://aihubos.github.io/reportmode/reports/260810-hermes-practical-training/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Codex에는 근거로 사용할 Wiki 파일 범위를 좁혀 주고, 확인 필요 항목과 출처 연결을 보고서에 남기게 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https://learn.chatgpt.com/codex/quickstart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회의록은 결정·담당·기한, 강의는 개념·예시·실습, 업무 보고는 결론·근거·다음 행동을 사람이 최종 확인합니다.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https://aihubos.github.io/reportmode/reports/260817-ai-builders-lab-first-cohort-textbook/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자습 팁: Telegram 연결은 선택입니다. 허용 사용자, 전송 내용, 연결 중지 절차를 먼저 정하고 Desktop의 공식 안내를 따라 수동으로 연결하세요.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https://hermes-agent.nousresearch.com/docs/user-guide/features/desktop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ko-KR" dirty="0"/>
              <a:t>강사 큐: 여섯 단계를 자료 없이 다시 수행해 보세요. 오른쪽 QR과 주소는 제작일에 공식 페이지로 연결되는 것을 확인했습니다.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• https://learn.chatgpt.com/codex/quickstart</a:t>
            </a:r>
          </a:p>
          <a:p>
            <a:r>
              <a:rPr lang="en-US" dirty="0"/>
              <a:t>• https://hermes-agent.nousresearch.com/desktop</a:t>
            </a:r>
          </a:p>
          <a:p>
            <a:r>
              <a:rPr lang="en-US" dirty="0"/>
              <a:t>• https://obsidian.md/download</a:t>
            </a:r>
          </a:p>
          <a:p>
            <a:r>
              <a:rPr lang="en-US" dirty="0"/>
              <a:t>• https://hermes-agent.nousresearch.com/docs/user-guide/skills/bundled/research/research-llm-wiki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525023cb7143b3c.jpg"/>
  <Relationship Id="rId3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3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4.xml"/>
</Relationships>
</file>

<file path=ppt/slides/_rels/slide1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5.xml"/>
</Relationships>
</file>

<file path=ppt/slides/_rels/slide1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7cab782f99b3a0e9.jpg"/>
  <Relationship Id="rId3" Type="http://schemas.openxmlformats.org/officeDocument/2006/relationships/notesSlide" Target="../notesSlides/notesSlide16.xml"/>
</Relationships>
</file>

<file path=ppt/slides/_rels/slide1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7.xml"/>
</Relationships>
</file>

<file path=ppt/slides/_rels/slide1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8.xml"/>
</Relationships>
</file>

<file path=ppt/slides/_rels/slide1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9.xml"/>
</Relationships>
</file>

<file path=ppt/slides/_rels/slide2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0.xml"/>
</Relationships>
</file>

<file path=ppt/slides/_rels/slide2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1.xml"/>
</Relationships>
</file>

<file path=ppt/slides/_rels/slide2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2.xml"/>
</Relationships>
</file>

<file path=ppt/slides/_rels/slide2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3.xml"/>
</Relationships>
</file>

<file path=ppt/slides/_rels/slide2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99bdbd3c6ab3bbb.jpg"/>
  <Relationship Id="rId3" Type="http://schemas.openxmlformats.org/officeDocument/2006/relationships/notesSlide" Target="../notesSlides/notesSlide24.xml"/>
</Relationships>
</file>

<file path=ppt/slides/_rels/slide2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5.xml"/>
</Relationships>
</file>

<file path=ppt/slides/_rels/slide2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6.xml"/>
</Relationships>
</file>

<file path=ppt/slides/_rels/slide2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7.xml"/>
</Relationships>
</file>

<file path=ppt/slides/_rels/slide2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8.xml"/>
</Relationships>
</file>

<file path=ppt/slides/_rels/slide2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9.xml"/>
</Relationships>
</file>

<file path=ppt/slides/_rels/slide3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0.xml"/>
</Relationships>
</file>

<file path=ppt/slides/_rels/slide3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1.xml"/>
</Relationships>
</file>

<file path=ppt/slides/_rels/slide3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2.xml"/>
</Relationships>
</file>

<file path=ppt/slides/_rels/slide3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3.xml"/>
</Relationships>
</file>

<file path=ppt/slides/_rels/slide3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9116a87309034ec.jpg"/>
  <Relationship Id="rId3" Type="http://schemas.openxmlformats.org/officeDocument/2006/relationships/notesSlide" Target="../notesSlides/notesSlide34.xml"/>
</Relationships>
</file>

<file path=ppt/slides/_rels/slide3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5.xml"/>
</Relationships>
</file>

<file path=ppt/slides/_rels/slide3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6.xml"/>
</Relationships>
</file>

<file path=ppt/slides/_rels/slide3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7.xml"/>
</Relationships>
</file>

<file path=ppt/slides/_rels/slide3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8.xml"/>
</Relationships>
</file>

<file path=ppt/slides/_rels/slide3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9.xml"/>
</Relationships>
</file>

<file path=ppt/slides/_rels/slide4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0.xml"/>
</Relationships>
</file>

<file path=ppt/slides/_rels/slide4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1.xml"/>
</Relationships>
</file>

<file path=ppt/slides/_rels/slide4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2.xml"/>
</Relationships>
</file>

<file path=ppt/slides/_rels/slide4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3.xml"/>
</Relationships>
</file>

<file path=ppt/slides/_rels/slide4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4.xml"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7.xml" />
  <Relationship Id="rId2" Type="http://schemas.openxmlformats.org/officeDocument/2006/relationships/image" Target="../media/image_c5937d4f8379bad2.png" />
  <Relationship Id="rId3" Type="http://schemas.openxmlformats.org/officeDocument/2006/relationships/image" Target="../media/image_d08e2d886aa542c3.png" />
  <Relationship Id="rId4" Type="http://schemas.openxmlformats.org/officeDocument/2006/relationships/image" Target="../media/image_49442c9789b13405.png" />
  <Relationship Id="rId5" Type="http://schemas.openxmlformats.org/officeDocument/2006/relationships/image" Target="../media/image_9b4b9e73a1fca277.png" />
  <Relationship Id="rId6" Type="http://schemas.openxmlformats.org/officeDocument/2006/relationships/notesSlide" Target="../notesSlides/notesSlide45.xml" />
<Relationship Id="rId7" Type="http://schemas.openxmlformats.org/officeDocument/2006/relationships/hyperlink" Target="https://learn.chatgpt.com/codex/quickstart" TargetMode="External" /><Relationship Id="rId8" Type="http://schemas.openxmlformats.org/officeDocument/2006/relationships/hyperlink" Target="https://hermes-agent.nousresearch.com/desktop" TargetMode="External" /><Relationship Id="rId9" Type="http://schemas.openxmlformats.org/officeDocument/2006/relationships/hyperlink" Target="https://obsidian.md/download" TargetMode="External" /><Relationship Id="rId10" Type="http://schemas.openxmlformats.org/officeDocument/2006/relationships/hyperlink" Target="https://hermes-agent.nousresearch.com/docs/user-guide/skills/bundled/research/research-llm-wiki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02742" y="533400"/>
            <a:ext cx="4161434" cy="746951"/>
            <a:chOff x="602742" y="533400"/>
            <a:chExt cx="4161434" cy="746951"/>
          </a:xfrm>
        </p:grpSpPr>
        <p:sp>
          <p:nvSpPr>
            <p:cNvPr id="2" name="Rectangle 2"/>
            <p:cNvSpPr/>
            <p:nvPr/>
          </p:nvSpPr>
          <p:spPr>
            <a:xfrm>
              <a:off x="609600" y="533400"/>
              <a:ext cx="1447800" cy="323850"/>
            </a:xfrm>
            <a:prstGeom prst="roundRect">
              <a:avLst>
                <a:gd name="adj" fmla="val 35294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74192" y="616268"/>
              <a:ext cx="180818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SELF INSTALL GUIDE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02742" y="1016318"/>
              <a:ext cx="41614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AI를 챗봇으로만 써 본 사람을 위한 180분 가이드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0550" y="1805940"/>
            <a:ext cx="6206747" cy="2486977"/>
            <a:chOff x="590550" y="1805940"/>
            <a:chExt cx="6206747" cy="2486977"/>
          </a:xfrm>
        </p:grpSpPr>
        <p:sp>
          <p:nvSpPr>
            <p:cNvPr id="6" name="TextBox 6"/>
            <p:cNvSpPr txBox="1"/>
            <p:nvPr/>
          </p:nvSpPr>
          <p:spPr>
            <a:xfrm>
              <a:off x="590550" y="1805940"/>
              <a:ext cx="499103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챗봇에서 나만의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2567940"/>
              <a:ext cx="6095817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AI 업무 시스템으로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38556" y="3501390"/>
              <a:ext cx="52620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Codex · Hermes · Obsidian · PARA · LLM Wiki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6270" y="3852862"/>
              <a:ext cx="61610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설치부터 첫 보고서까지, 혼자 완주합니다.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372350" y="1981200"/>
            <a:ext cx="3284715" cy="3429000"/>
            <a:chOff x="7372350" y="1981200"/>
            <a:chExt cx="3284715" cy="3429000"/>
          </a:xfrm>
        </p:grpSpPr>
        <p:sp>
          <p:nvSpPr>
            <p:cNvPr id="11" name="Line 11"/>
            <p:cNvSpPr/>
            <p:nvPr/>
          </p:nvSpPr>
          <p:spPr>
            <a:xfrm>
              <a:off x="7734300" y="2190750"/>
              <a:ext cx="9525" cy="2857500"/>
            </a:xfrm>
            <a:custGeom>
              <a:avLst/>
              <a:gdLst/>
              <a:ahLst/>
              <a:cxnLst/>
              <a:rect l="l" t="t" r="r" b="b"/>
              <a:pathLst>
                <a:path w="9525" h="2857500">
                  <a:moveTo>
                    <a:pt x="0" y="0"/>
                  </a:moveTo>
                  <a:lnTo>
                    <a:pt x="0" y="2857500"/>
                  </a:lnTo>
                </a:path>
              </a:pathLst>
            </a:custGeom>
            <a:noFill/>
            <a:ln w="57150" cap="rnd">
              <a:solidFill>
                <a:srgbClr val="E5E8EB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7372350" y="1981200"/>
              <a:ext cx="723900" cy="7239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7623175" y="2200275"/>
              <a:ext cx="222250" cy="285751"/>
              <a:chOff x="7623175" y="2200275"/>
              <a:chExt cx="222250" cy="2857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7766050" y="2200275"/>
                <a:ext cx="7937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79375">
                    <a:moveTo>
                      <a:pt x="0" y="0"/>
                    </a:moveTo>
                    <a:lnTo>
                      <a:pt x="0" y="63500"/>
                    </a:lnTo>
                    <a:cubicBezTo>
                      <a:pt x="0" y="72268"/>
                      <a:pt x="7107" y="79375"/>
                      <a:pt x="15875" y="79375"/>
                    </a:cubicBezTo>
                    <a:lnTo>
                      <a:pt x="79375" y="79375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7623175" y="2200275"/>
                <a:ext cx="222250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85751">
                    <a:moveTo>
                      <a:pt x="190500" y="285751"/>
                    </a:moveTo>
                    <a:lnTo>
                      <a:pt x="31750" y="285751"/>
                    </a:lnTo>
                    <a:cubicBezTo>
                      <a:pt x="14215" y="285751"/>
                      <a:pt x="0" y="271536"/>
                      <a:pt x="0" y="254001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142875" y="0"/>
                    </a:lnTo>
                    <a:lnTo>
                      <a:pt x="222250" y="79375"/>
                    </a:lnTo>
                    <a:lnTo>
                      <a:pt x="222250" y="254001"/>
                    </a:lnTo>
                    <a:cubicBezTo>
                      <a:pt x="222250" y="271536"/>
                      <a:pt x="208035" y="285751"/>
                      <a:pt x="190500" y="285751"/>
                    </a:cubicBez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7686675" y="2295525"/>
                <a:ext cx="15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875" h="9525">
                    <a:moveTo>
                      <a:pt x="0" y="0"/>
                    </a:moveTo>
                    <a:lnTo>
                      <a:pt x="15875" y="0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7686675" y="2359025"/>
                <a:ext cx="9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">
                    <a:moveTo>
                      <a:pt x="0" y="0"/>
                    </a:moveTo>
                    <a:lnTo>
                      <a:pt x="95250" y="0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7686675" y="2422526"/>
                <a:ext cx="9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">
                    <a:moveTo>
                      <a:pt x="0" y="0"/>
                    </a:moveTo>
                    <a:lnTo>
                      <a:pt x="95250" y="0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8295132" y="2040255"/>
              <a:ext cx="6150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문서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298942" y="2426018"/>
              <a:ext cx="15766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원문과 출처를 보존</a:t>
              </a:r>
            </a:p>
          </p:txBody>
        </p:sp>
        <p:sp>
          <p:nvSpPr>
            <p:cNvPr id="21" name="Ellipse 21"/>
            <p:cNvSpPr/>
            <p:nvPr/>
          </p:nvSpPr>
          <p:spPr>
            <a:xfrm>
              <a:off x="7372350" y="3333750"/>
              <a:ext cx="723900" cy="7239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7591425" y="3552825"/>
              <a:ext cx="285750" cy="285750"/>
              <a:chOff x="7591425" y="3552825"/>
              <a:chExt cx="285750" cy="28575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7591425" y="3743325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31750"/>
                    </a:moveTo>
                    <a:cubicBezTo>
                      <a:pt x="0" y="14215"/>
                      <a:pt x="14215" y="0"/>
                      <a:pt x="31750" y="0"/>
                    </a:cubicBezTo>
                    <a:lnTo>
                      <a:pt x="63500" y="0"/>
                    </a:lnTo>
                    <a:cubicBezTo>
                      <a:pt x="81035" y="0"/>
                      <a:pt x="95250" y="14215"/>
                      <a:pt x="95250" y="31750"/>
                    </a:cubicBezTo>
                    <a:lnTo>
                      <a:pt x="95250" y="63500"/>
                    </a:lnTo>
                    <a:cubicBezTo>
                      <a:pt x="95250" y="81035"/>
                      <a:pt x="81035" y="95250"/>
                      <a:pt x="63500" y="95250"/>
                    </a:cubicBezTo>
                    <a:lnTo>
                      <a:pt x="31750" y="95250"/>
                    </a:lnTo>
                    <a:cubicBezTo>
                      <a:pt x="14215" y="95250"/>
                      <a:pt x="0" y="81035"/>
                      <a:pt x="0" y="63500"/>
                    </a:cubicBezTo>
                    <a:lnTo>
                      <a:pt x="0" y="3175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781925" y="3743325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31750"/>
                    </a:moveTo>
                    <a:cubicBezTo>
                      <a:pt x="0" y="14215"/>
                      <a:pt x="14215" y="0"/>
                      <a:pt x="31750" y="0"/>
                    </a:cubicBezTo>
                    <a:lnTo>
                      <a:pt x="63500" y="0"/>
                    </a:lnTo>
                    <a:cubicBezTo>
                      <a:pt x="81035" y="0"/>
                      <a:pt x="95250" y="14215"/>
                      <a:pt x="95250" y="31750"/>
                    </a:cubicBezTo>
                    <a:lnTo>
                      <a:pt x="95250" y="63500"/>
                    </a:lnTo>
                    <a:cubicBezTo>
                      <a:pt x="95250" y="81035"/>
                      <a:pt x="81035" y="95250"/>
                      <a:pt x="63500" y="95250"/>
                    </a:cubicBezTo>
                    <a:lnTo>
                      <a:pt x="31750" y="95250"/>
                    </a:lnTo>
                    <a:cubicBezTo>
                      <a:pt x="14215" y="95250"/>
                      <a:pt x="0" y="81035"/>
                      <a:pt x="0" y="63500"/>
                    </a:cubicBezTo>
                    <a:lnTo>
                      <a:pt x="0" y="3175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7686675" y="3552825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31750"/>
                    </a:moveTo>
                    <a:cubicBezTo>
                      <a:pt x="0" y="14215"/>
                      <a:pt x="14215" y="0"/>
                      <a:pt x="31750" y="0"/>
                    </a:cubicBezTo>
                    <a:lnTo>
                      <a:pt x="63500" y="0"/>
                    </a:lnTo>
                    <a:cubicBezTo>
                      <a:pt x="81035" y="0"/>
                      <a:pt x="95250" y="14215"/>
                      <a:pt x="95250" y="31750"/>
                    </a:cubicBezTo>
                    <a:lnTo>
                      <a:pt x="95250" y="63500"/>
                    </a:lnTo>
                    <a:cubicBezTo>
                      <a:pt x="95250" y="81035"/>
                      <a:pt x="81035" y="95250"/>
                      <a:pt x="63500" y="95250"/>
                    </a:cubicBezTo>
                    <a:lnTo>
                      <a:pt x="31750" y="95250"/>
                    </a:lnTo>
                    <a:cubicBezTo>
                      <a:pt x="14215" y="95250"/>
                      <a:pt x="0" y="81035"/>
                      <a:pt x="0" y="63500"/>
                    </a:cubicBezTo>
                    <a:lnTo>
                      <a:pt x="0" y="3175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7639050" y="3695700"/>
                <a:ext cx="190500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47625">
                    <a:moveTo>
                      <a:pt x="0" y="47625"/>
                    </a:move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158750" y="0"/>
                    </a:lnTo>
                    <a:cubicBezTo>
                      <a:pt x="176285" y="0"/>
                      <a:pt x="190500" y="14215"/>
                      <a:pt x="190500" y="31750"/>
                    </a:cubicBezTo>
                    <a:lnTo>
                      <a:pt x="190500" y="47625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734300" y="3648075"/>
                <a:ext cx="9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8295132" y="3392805"/>
              <a:ext cx="6150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지식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298942" y="3778568"/>
              <a:ext cx="190378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연결·색인·로그로 정리</a:t>
              </a:r>
            </a:p>
          </p:txBody>
        </p:sp>
        <p:sp>
          <p:nvSpPr>
            <p:cNvPr id="30" name="Ellipse 30"/>
            <p:cNvSpPr/>
            <p:nvPr/>
          </p:nvSpPr>
          <p:spPr>
            <a:xfrm>
              <a:off x="7372350" y="4686300"/>
              <a:ext cx="723900" cy="7239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7623175" y="4905375"/>
              <a:ext cx="222250" cy="285751"/>
              <a:chOff x="7623175" y="4905375"/>
              <a:chExt cx="222250" cy="28575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7686675" y="5048250"/>
                <a:ext cx="1587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15875" h="79375">
                    <a:moveTo>
                      <a:pt x="15875" y="0"/>
                    </a:moveTo>
                    <a:lnTo>
                      <a:pt x="0" y="0"/>
                    </a:lnTo>
                    <a:lnTo>
                      <a:pt x="0" y="79375"/>
                    </a:lnTo>
                    <a:lnTo>
                      <a:pt x="15875" y="79375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7766050" y="5048250"/>
                <a:ext cx="1587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15875" h="79375">
                    <a:moveTo>
                      <a:pt x="0" y="0"/>
                    </a:moveTo>
                    <a:lnTo>
                      <a:pt x="15875" y="0"/>
                    </a:lnTo>
                    <a:lnTo>
                      <a:pt x="15875" y="79375"/>
                    </a:lnTo>
                    <a:lnTo>
                      <a:pt x="0" y="79375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7766050" y="4905375"/>
                <a:ext cx="7937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79375">
                    <a:moveTo>
                      <a:pt x="0" y="0"/>
                    </a:moveTo>
                    <a:lnTo>
                      <a:pt x="0" y="63500"/>
                    </a:lnTo>
                    <a:cubicBezTo>
                      <a:pt x="0" y="72268"/>
                      <a:pt x="7107" y="79375"/>
                      <a:pt x="15875" y="79375"/>
                    </a:cubicBezTo>
                    <a:lnTo>
                      <a:pt x="79375" y="79375"/>
                    </a:ln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7623175" y="4905375"/>
                <a:ext cx="222250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85751">
                    <a:moveTo>
                      <a:pt x="190500" y="285751"/>
                    </a:moveTo>
                    <a:lnTo>
                      <a:pt x="31750" y="285751"/>
                    </a:lnTo>
                    <a:cubicBezTo>
                      <a:pt x="14215" y="285751"/>
                      <a:pt x="0" y="271536"/>
                      <a:pt x="0" y="254001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142875" y="0"/>
                    </a:lnTo>
                    <a:lnTo>
                      <a:pt x="222250" y="79375"/>
                    </a:lnTo>
                    <a:lnTo>
                      <a:pt x="222250" y="254001"/>
                    </a:lnTo>
                    <a:cubicBezTo>
                      <a:pt x="222250" y="271536"/>
                      <a:pt x="208035" y="285751"/>
                      <a:pt x="190500" y="285751"/>
                    </a:cubicBezTo>
                  </a:path>
                </a:pathLst>
              </a:custGeom>
              <a:noFill/>
              <a:ln w="31750">
                <a:solidFill>
                  <a:srgbClr val="FFFFFF"/>
                </a:solidFill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8295132" y="4745355"/>
              <a:ext cx="9118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보고서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298942" y="5131118"/>
              <a:ext cx="23581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근거를 확인하고 파일로 완성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02742" y="5867400"/>
            <a:ext cx="10986516" cy="480251"/>
            <a:chOff x="602742" y="5867400"/>
            <a:chExt cx="10986516" cy="480251"/>
          </a:xfrm>
        </p:grpSpPr>
        <p:sp>
          <p:nvSpPr>
            <p:cNvPr id="39" name="Line 39"/>
            <p:cNvSpPr/>
            <p:nvPr/>
          </p:nvSpPr>
          <p:spPr>
            <a:xfrm>
              <a:off x="609600" y="58674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602742" y="6083618"/>
              <a:ext cx="10266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macOS 중심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202942" y="6083618"/>
              <a:ext cx="15892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Windows 차이 병기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875855" y="6083618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2026.08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22910"/>
            <a:ext cx="8179079" cy="1239774"/>
            <a:chOff x="517398" y="422910"/>
            <a:chExt cx="8179079" cy="12397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22910"/>
              <a:ext cx="18525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우리가 만들 시스템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726758"/>
              <a:ext cx="720062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이 자료를 끝내면 혼자 할 수 있는 일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310640"/>
              <a:ext cx="81722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설치, 정리, 생성의 한 사이클을 자기 손으로 끝내는 것이 성공 기준입니다.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0550" y="2167890"/>
            <a:ext cx="3181350" cy="1665161"/>
            <a:chOff x="590550" y="2167890"/>
            <a:chExt cx="3181350" cy="1665161"/>
          </a:xfrm>
        </p:grpSpPr>
        <p:sp>
          <p:nvSpPr>
            <p:cNvPr id="6" name="TextBox 6"/>
            <p:cNvSpPr txBox="1"/>
            <p:nvPr/>
          </p:nvSpPr>
          <p:spPr>
            <a:xfrm>
              <a:off x="590550" y="2167890"/>
              <a:ext cx="275203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설치한다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609600" y="2971800"/>
              <a:ext cx="3162300" cy="9525"/>
            </a:xfrm>
            <a:custGeom>
              <a:avLst/>
              <a:gdLst/>
              <a:ahLst/>
              <a:cxnLst/>
              <a:rect l="l" t="t" r="r" b="b"/>
              <a:pathLst>
                <a:path w="3162300" h="9525">
                  <a:moveTo>
                    <a:pt x="0" y="0"/>
                  </a:moveTo>
                  <a:lnTo>
                    <a:pt x="3162300" y="0"/>
                  </a:lnTo>
                </a:path>
              </a:pathLst>
            </a:custGeom>
            <a:noFill/>
            <a:ln w="57150">
              <a:solidFill>
                <a:srgbClr val="3182F6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00456" y="3177540"/>
              <a:ext cx="31109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Codex · Hermes · Obsidian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2742" y="3569018"/>
              <a:ext cx="18129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작동 화면을 직접 확인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324350" y="2167890"/>
            <a:ext cx="3181350" cy="1665161"/>
            <a:chOff x="4324350" y="2167890"/>
            <a:chExt cx="3181350" cy="1665161"/>
          </a:xfrm>
        </p:grpSpPr>
        <p:sp>
          <p:nvSpPr>
            <p:cNvPr id="11" name="TextBox 11"/>
            <p:cNvSpPr txBox="1"/>
            <p:nvPr/>
          </p:nvSpPr>
          <p:spPr>
            <a:xfrm>
              <a:off x="4324350" y="2167890"/>
              <a:ext cx="275203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정리한다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4343400" y="2971800"/>
              <a:ext cx="3162300" cy="9525"/>
            </a:xfrm>
            <a:custGeom>
              <a:avLst/>
              <a:gdLst/>
              <a:ahLst/>
              <a:cxnLst/>
              <a:rect l="l" t="t" r="r" b="b"/>
              <a:pathLst>
                <a:path w="3162300" h="9525">
                  <a:moveTo>
                    <a:pt x="0" y="0"/>
                  </a:moveTo>
                  <a:lnTo>
                    <a:pt x="3162300" y="0"/>
                  </a:lnTo>
                </a:path>
              </a:pathLst>
            </a:custGeom>
            <a:noFill/>
            <a:ln w="57150">
              <a:solidFill>
                <a:srgbClr val="3182F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334256" y="3177540"/>
              <a:ext cx="18852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PARA · LLM Wiki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336542" y="3569018"/>
              <a:ext cx="27125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원문, 페이지, 색인, 로그를 연결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058150" y="2167890"/>
            <a:ext cx="3143250" cy="1665161"/>
            <a:chOff x="8058150" y="2167890"/>
            <a:chExt cx="3143250" cy="1665161"/>
          </a:xfrm>
        </p:grpSpPr>
        <p:sp>
          <p:nvSpPr>
            <p:cNvPr id="16" name="TextBox 16"/>
            <p:cNvSpPr txBox="1"/>
            <p:nvPr/>
          </p:nvSpPr>
          <p:spPr>
            <a:xfrm>
              <a:off x="8058150" y="2167890"/>
              <a:ext cx="2073554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만든다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077200" y="2971800"/>
              <a:ext cx="3124200" cy="9525"/>
            </a:xfrm>
            <a:custGeom>
              <a:avLst/>
              <a:gdLst/>
              <a:ahLst/>
              <a:cxnLst/>
              <a:rect l="l" t="t" r="r" b="b"/>
              <a:pathLst>
                <a:path w="3124200" h="9525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57150">
              <a:solidFill>
                <a:srgbClr val="191F28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068056" y="3177540"/>
              <a:ext cx="18598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근거 있는 보고서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070342" y="3569018"/>
              <a:ext cx="21763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파일을 열고 출처까지 검수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33400" y="4610100"/>
            <a:ext cx="11125200" cy="1104900"/>
            <a:chOff x="533400" y="4610100"/>
            <a:chExt cx="11125200" cy="1104900"/>
          </a:xfrm>
        </p:grpSpPr>
        <p:sp>
          <p:nvSpPr>
            <p:cNvPr id="21" name="Rectangle 21"/>
            <p:cNvSpPr/>
            <p:nvPr/>
          </p:nvSpPr>
          <p:spPr>
            <a:xfrm>
              <a:off x="533400" y="4610100"/>
              <a:ext cx="11125200" cy="1104900"/>
            </a:xfrm>
            <a:prstGeom prst="roundRect">
              <a:avLst>
                <a:gd name="adj" fmla="val 10345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31342" y="4864418"/>
              <a:ext cx="12731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최종 완주 결과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30580" y="5286375"/>
              <a:ext cx="596131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91F28"/>
                  </a:solidFill>
                  <a:latin typeface="Consolas"/>
                  <a:ea typeface="Consolas"/>
                  <a:cs typeface="Consolas"/>
                </a:rPr>
                <a:t>raw/ → pages/ → index.md · log.md → 01_Projects/report.md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10987087" y="5005387"/>
              <a:ext cx="314324" cy="314324"/>
              <a:chOff x="10987087" y="5005387"/>
              <a:chExt cx="314324" cy="314324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10987087" y="5005387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0" y="157162"/>
                    </a:moveTo>
                    <a:cubicBezTo>
                      <a:pt x="0" y="243961"/>
                      <a:pt x="70364" y="314324"/>
                      <a:pt x="157162" y="314324"/>
                    </a:cubicBezTo>
                    <a:cubicBezTo>
                      <a:pt x="243961" y="314324"/>
                      <a:pt x="314324" y="243961"/>
                      <a:pt x="314324" y="157162"/>
                    </a:cubicBezTo>
                    <a:cubicBezTo>
                      <a:pt x="314324" y="70364"/>
                      <a:pt x="243961" y="0"/>
                      <a:pt x="157162" y="0"/>
                    </a:cubicBezTo>
                    <a:cubicBezTo>
                      <a:pt x="70364" y="0"/>
                      <a:pt x="0" y="70364"/>
                      <a:pt x="0" y="157162"/>
                    </a:cubicBezTo>
                  </a:path>
                </a:pathLst>
              </a:custGeom>
              <a:noFill/>
              <a:ln w="34925">
                <a:solidFill>
                  <a:srgbClr val="0EAD69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11091862" y="5127625"/>
                <a:ext cx="104775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69850">
                    <a:moveTo>
                      <a:pt x="0" y="34925"/>
                    </a:moveTo>
                    <a:lnTo>
                      <a:pt x="34925" y="69850"/>
                    </a:ln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0EAD69"/>
                </a:solidFill>
              </a:ln>
            </p:spPr>
          </p:sp>
        </p:grpSp>
      </p:grpSp>
      <p:grpSp>
        <p:nvGrpSpPr>
          <p:cNvPr id="30" name="Group 30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28" name="TextBox 28"/>
            <p:cNvSpPr txBox="1"/>
            <p:nvPr/>
          </p:nvSpPr>
          <p:spPr>
            <a:xfrm>
              <a:off x="527304" y="6423660"/>
              <a:ext cx="26749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AI 에이전트 셀프 설치·활용 가이드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02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10667229" cy="1105091"/>
            <a:chOff x="517398" y="403860"/>
            <a:chExt cx="10667229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18525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우리가 만들 시스템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1066722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Codex·Hermes·Obsidian·PARA·LLM Wiki 전체 지도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44918"/>
              <a:ext cx="53749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도구 다섯 개를 외우지 말고, 사람을 중심으로 역할을 연결합니다.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90900" y="2305050"/>
            <a:ext cx="5410200" cy="2762250"/>
            <a:chOff x="3390900" y="2305050"/>
            <a:chExt cx="5410200" cy="2762250"/>
          </a:xfrm>
        </p:grpSpPr>
        <p:sp>
          <p:nvSpPr>
            <p:cNvPr id="6" name="Line 6"/>
            <p:cNvSpPr/>
            <p:nvPr/>
          </p:nvSpPr>
          <p:spPr>
            <a:xfrm>
              <a:off x="6096000" y="2305050"/>
              <a:ext cx="9525" cy="647700"/>
            </a:xfrm>
            <a:custGeom>
              <a:avLst/>
              <a:gdLst/>
              <a:ahLst/>
              <a:cxnLst/>
              <a:rect l="l" t="t" r="r" b="b"/>
              <a:pathLst>
                <a:path w="9525" h="647700">
                  <a:moveTo>
                    <a:pt x="0" y="647700"/>
                  </a:move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E5E8EB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6781800" y="2857500"/>
              <a:ext cx="2019300" cy="571500"/>
            </a:xfrm>
            <a:custGeom>
              <a:avLst/>
              <a:gdLst/>
              <a:ahLst/>
              <a:cxnLst/>
              <a:rect l="l" t="t" r="r" b="b"/>
              <a:pathLst>
                <a:path w="2019300" h="571500">
                  <a:moveTo>
                    <a:pt x="0" y="571500"/>
                  </a:moveTo>
                  <a:lnTo>
                    <a:pt x="2019300" y="0"/>
                  </a:lnTo>
                </a:path>
              </a:pathLst>
            </a:custGeom>
            <a:noFill/>
            <a:ln w="38100" cap="rnd">
              <a:solidFill>
                <a:srgbClr val="E5E8EB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6743700" y="4171950"/>
              <a:ext cx="1504950" cy="895350"/>
            </a:xfrm>
            <a:custGeom>
              <a:avLst/>
              <a:gdLst/>
              <a:ahLst/>
              <a:cxnLst/>
              <a:rect l="l" t="t" r="r" b="b"/>
              <a:pathLst>
                <a:path w="1504950" h="895350">
                  <a:moveTo>
                    <a:pt x="0" y="0"/>
                  </a:moveTo>
                  <a:lnTo>
                    <a:pt x="1504950" y="895350"/>
                  </a:lnTo>
                </a:path>
              </a:pathLst>
            </a:custGeom>
            <a:noFill/>
            <a:ln w="38100" cap="rnd">
              <a:solidFill>
                <a:srgbClr val="E5E8EB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943350" y="4171950"/>
              <a:ext cx="1504950" cy="895350"/>
            </a:xfrm>
            <a:custGeom>
              <a:avLst/>
              <a:gdLst/>
              <a:ahLst/>
              <a:cxnLst/>
              <a:rect l="l" t="t" r="r" b="b"/>
              <a:pathLst>
                <a:path w="1504950" h="895350">
                  <a:moveTo>
                    <a:pt x="1504950" y="0"/>
                  </a:moveTo>
                  <a:lnTo>
                    <a:pt x="0" y="895350"/>
                  </a:lnTo>
                </a:path>
              </a:pathLst>
            </a:custGeom>
            <a:noFill/>
            <a:ln w="38100" cap="rnd">
              <a:solidFill>
                <a:srgbClr val="E5E8EB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390900" y="2857500"/>
              <a:ext cx="2019300" cy="571500"/>
            </a:xfrm>
            <a:custGeom>
              <a:avLst/>
              <a:gdLst/>
              <a:ahLst/>
              <a:cxnLst/>
              <a:rect l="l" t="t" r="r" b="b"/>
              <a:pathLst>
                <a:path w="2019300" h="571500">
                  <a:moveTo>
                    <a:pt x="2019300" y="571500"/>
                  </a:move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E5E8EB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5314950" y="2952750"/>
            <a:ext cx="1562100" cy="1562100"/>
            <a:chOff x="5314950" y="2952750"/>
            <a:chExt cx="1562100" cy="1562100"/>
          </a:xfrm>
        </p:grpSpPr>
        <p:sp>
          <p:nvSpPr>
            <p:cNvPr id="12" name="Ellipse 12"/>
            <p:cNvSpPr/>
            <p:nvPr/>
          </p:nvSpPr>
          <p:spPr>
            <a:xfrm>
              <a:off x="5314950" y="2952750"/>
              <a:ext cx="1562100" cy="15621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5467350" y="3105150"/>
              <a:ext cx="1257300" cy="1257300"/>
            </a:xfrm>
            <a:prstGeom prst="ellipse">
              <a:avLst/>
            </a:prstGeom>
            <a:noFill/>
            <a:ln w="28575">
              <a:solidFill>
                <a:srgbClr val="3182F6"/>
              </a:solidFill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5972175" y="3319463"/>
              <a:ext cx="309563" cy="371475"/>
              <a:chOff x="5972175" y="3319463"/>
              <a:chExt cx="309563" cy="3714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013450" y="3319463"/>
                <a:ext cx="165100" cy="165100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165100">
                    <a:moveTo>
                      <a:pt x="0" y="82550"/>
                    </a:moveTo>
                    <a:cubicBezTo>
                      <a:pt x="0" y="128141"/>
                      <a:pt x="36959" y="165100"/>
                      <a:pt x="82550" y="165100"/>
                    </a:cubicBezTo>
                    <a:cubicBezTo>
                      <a:pt x="128141" y="165100"/>
                      <a:pt x="165100" y="128141"/>
                      <a:pt x="165100" y="82550"/>
                    </a:cubicBezTo>
                    <a:cubicBezTo>
                      <a:pt x="165100" y="36959"/>
                      <a:pt x="128141" y="0"/>
                      <a:pt x="82550" y="0"/>
                    </a:cubicBezTo>
                    <a:cubicBezTo>
                      <a:pt x="36959" y="0"/>
                      <a:pt x="0" y="36959"/>
                      <a:pt x="0" y="82550"/>
                    </a:cubicBez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5972175" y="3567113"/>
                <a:ext cx="165100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123825">
                    <a:moveTo>
                      <a:pt x="0" y="123825"/>
                    </a:moveTo>
                    <a:lnTo>
                      <a:pt x="0" y="82550"/>
                    </a:lnTo>
                    <a:cubicBezTo>
                      <a:pt x="0" y="36959"/>
                      <a:pt x="36959" y="0"/>
                      <a:pt x="82550" y="0"/>
                    </a:cubicBezTo>
                    <a:lnTo>
                      <a:pt x="165100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6157913" y="3608388"/>
                <a:ext cx="123825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123825" h="82550">
                    <a:moveTo>
                      <a:pt x="0" y="41275"/>
                    </a:moveTo>
                    <a:lnTo>
                      <a:pt x="41275" y="82550"/>
                    </a:lnTo>
                    <a:lnTo>
                      <a:pt x="123825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5832424" y="3901440"/>
              <a:ext cx="5271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사람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419496" y="4194810"/>
              <a:ext cx="135300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200" dirty="0">
                  <a:solidFill>
                    <a:srgbClr val="EAF3FF"/>
                  </a:solidFill>
                  <a:latin typeface="Pretendard"/>
                  <a:ea typeface="Pretendard"/>
                  <a:cs typeface="Pretendard"/>
                </a:rPr>
                <a:t>목적 · 승인 · 검수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914400" y="1657350"/>
            <a:ext cx="10363200" cy="4267200"/>
            <a:chOff x="914400" y="1657350"/>
            <a:chExt cx="10363200" cy="4267200"/>
          </a:xfrm>
        </p:grpSpPr>
        <p:grpSp>
          <p:nvGrpSpPr>
            <p:cNvPr id="29" name="Group 29"/>
            <p:cNvGrpSpPr/>
            <p:nvPr/>
          </p:nvGrpSpPr>
          <p:grpSpPr>
            <a:xfrm>
              <a:off x="4762500" y="1657350"/>
              <a:ext cx="2667000" cy="1066800"/>
              <a:chOff x="4762500" y="1657350"/>
              <a:chExt cx="2667000" cy="10668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4762500" y="1657350"/>
                <a:ext cx="266700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FFF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26" name="Group 26"/>
              <p:cNvGrpSpPr/>
              <p:nvPr/>
            </p:nvGrpSpPr>
            <p:grpSpPr>
              <a:xfrm>
                <a:off x="5070475" y="1971675"/>
                <a:ext cx="222250" cy="285751"/>
                <a:chOff x="5070475" y="1971675"/>
                <a:chExt cx="222250" cy="285751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5133975" y="2114550"/>
                  <a:ext cx="15875" cy="7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75" h="79375">
                      <a:moveTo>
                        <a:pt x="15875" y="0"/>
                      </a:moveTo>
                      <a:lnTo>
                        <a:pt x="0" y="0"/>
                      </a:lnTo>
                      <a:lnTo>
                        <a:pt x="0" y="79375"/>
                      </a:lnTo>
                      <a:lnTo>
                        <a:pt x="15875" y="79375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5213350" y="2114550"/>
                  <a:ext cx="15875" cy="7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75" h="79375">
                      <a:moveTo>
                        <a:pt x="0" y="0"/>
                      </a:moveTo>
                      <a:lnTo>
                        <a:pt x="15875" y="0"/>
                      </a:lnTo>
                      <a:lnTo>
                        <a:pt x="15875" y="79375"/>
                      </a:lnTo>
                      <a:lnTo>
                        <a:pt x="0" y="79375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24" name="Freeform 24"/>
                <p:cNvSpPr/>
                <p:nvPr/>
              </p:nvSpPr>
              <p:spPr>
                <a:xfrm>
                  <a:off x="5213350" y="1971675"/>
                  <a:ext cx="79375" cy="7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375" h="79375">
                      <a:moveTo>
                        <a:pt x="0" y="0"/>
                      </a:moveTo>
                      <a:lnTo>
                        <a:pt x="0" y="63500"/>
                      </a:lnTo>
                      <a:cubicBezTo>
                        <a:pt x="0" y="72268"/>
                        <a:pt x="7107" y="79375"/>
                        <a:pt x="15875" y="79375"/>
                      </a:cubicBezTo>
                      <a:lnTo>
                        <a:pt x="79375" y="79375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5070475" y="1971675"/>
                  <a:ext cx="222250" cy="285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85751">
                      <a:moveTo>
                        <a:pt x="190500" y="285751"/>
                      </a:moveTo>
                      <a:lnTo>
                        <a:pt x="31750" y="285751"/>
                      </a:lnTo>
                      <a:cubicBezTo>
                        <a:pt x="14215" y="285751"/>
                        <a:pt x="0" y="271536"/>
                        <a:pt x="0" y="254001"/>
                      </a:cubicBezTo>
                      <a:lnTo>
                        <a:pt x="0" y="31750"/>
                      </a:lnTo>
                      <a:cubicBezTo>
                        <a:pt x="0" y="14215"/>
                        <a:pt x="14215" y="0"/>
                        <a:pt x="31750" y="0"/>
                      </a:cubicBezTo>
                      <a:lnTo>
                        <a:pt x="142875" y="0"/>
                      </a:lnTo>
                      <a:lnTo>
                        <a:pt x="222250" y="79375"/>
                      </a:lnTo>
                      <a:lnTo>
                        <a:pt x="222250" y="254001"/>
                      </a:lnTo>
                      <a:cubicBezTo>
                        <a:pt x="222250" y="271536"/>
                        <a:pt x="208035" y="285751"/>
                        <a:pt x="190500" y="285751"/>
                      </a:cubicBez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</p:grpSp>
          <p:sp>
            <p:nvSpPr>
              <p:cNvPr id="27" name="TextBox 27"/>
              <p:cNvSpPr txBox="1"/>
              <p:nvPr/>
            </p:nvSpPr>
            <p:spPr>
              <a:xfrm>
                <a:off x="5515356" y="1920240"/>
                <a:ext cx="72589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Codex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984242" y="2349818"/>
                <a:ext cx="172204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파일 읽기·생성·수정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591550" y="2324100"/>
              <a:ext cx="2686050" cy="1066800"/>
              <a:chOff x="8591550" y="2324100"/>
              <a:chExt cx="2686050" cy="106680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8591550" y="2324100"/>
                <a:ext cx="26860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40" name="Group 40"/>
              <p:cNvGrpSpPr/>
              <p:nvPr/>
            </p:nvGrpSpPr>
            <p:grpSpPr>
              <a:xfrm>
                <a:off x="8899525" y="2622550"/>
                <a:ext cx="222250" cy="301625"/>
                <a:chOff x="8899525" y="2622550"/>
                <a:chExt cx="222250" cy="301625"/>
              </a:xfrm>
            </p:grpSpPr>
            <p:sp>
              <p:nvSpPr>
                <p:cNvPr id="31" name="Freeform 31"/>
                <p:cNvSpPr/>
                <p:nvPr/>
              </p:nvSpPr>
              <p:spPr>
                <a:xfrm>
                  <a:off x="8915400" y="2654300"/>
                  <a:ext cx="190500" cy="12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00" h="127000">
                      <a:moveTo>
                        <a:pt x="0" y="31750"/>
                      </a:moveTo>
                      <a:cubicBezTo>
                        <a:pt x="0" y="14215"/>
                        <a:pt x="14215" y="0"/>
                        <a:pt x="31750" y="0"/>
                      </a:cubicBezTo>
                      <a:lnTo>
                        <a:pt x="158750" y="0"/>
                      </a:lnTo>
                      <a:cubicBezTo>
                        <a:pt x="176285" y="0"/>
                        <a:pt x="190500" y="14215"/>
                        <a:pt x="190500" y="31750"/>
                      </a:cubicBezTo>
                      <a:lnTo>
                        <a:pt x="190500" y="95250"/>
                      </a:lnTo>
                      <a:cubicBezTo>
                        <a:pt x="190500" y="112785"/>
                        <a:pt x="176285" y="127000"/>
                        <a:pt x="158750" y="127000"/>
                      </a:cubicBezTo>
                      <a:lnTo>
                        <a:pt x="31750" y="127000"/>
                      </a:lnTo>
                      <a:cubicBezTo>
                        <a:pt x="14215" y="127000"/>
                        <a:pt x="0" y="112785"/>
                        <a:pt x="0" y="95250"/>
                      </a:cubicBezTo>
                      <a:lnTo>
                        <a:pt x="0" y="3175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9010650" y="2622550"/>
                  <a:ext cx="95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31750">
                      <a:moveTo>
                        <a:pt x="0" y="0"/>
                      </a:moveTo>
                      <a:lnTo>
                        <a:pt x="0" y="3175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3" name="Freeform 33"/>
                <p:cNvSpPr/>
                <p:nvPr/>
              </p:nvSpPr>
              <p:spPr>
                <a:xfrm>
                  <a:off x="8963025" y="2781300"/>
                  <a:ext cx="9525" cy="14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42875">
                      <a:moveTo>
                        <a:pt x="0" y="0"/>
                      </a:moveTo>
                      <a:lnTo>
                        <a:pt x="0" y="142875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9058275" y="2781300"/>
                  <a:ext cx="9525" cy="14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42875">
                      <a:moveTo>
                        <a:pt x="0" y="0"/>
                      </a:moveTo>
                      <a:lnTo>
                        <a:pt x="0" y="142875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8899525" y="2813050"/>
                  <a:ext cx="63500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" h="31750">
                      <a:moveTo>
                        <a:pt x="0" y="31750"/>
                      </a:moveTo>
                      <a:lnTo>
                        <a:pt x="63500" y="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6" name="Freeform 36"/>
                <p:cNvSpPr/>
                <p:nvPr/>
              </p:nvSpPr>
              <p:spPr>
                <a:xfrm>
                  <a:off x="9058275" y="2813050"/>
                  <a:ext cx="63500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" h="31750">
                      <a:moveTo>
                        <a:pt x="0" y="0"/>
                      </a:moveTo>
                      <a:lnTo>
                        <a:pt x="63500" y="3175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7" name="Freeform 37"/>
                <p:cNvSpPr/>
                <p:nvPr/>
              </p:nvSpPr>
              <p:spPr>
                <a:xfrm>
                  <a:off x="8963025" y="2876551"/>
                  <a:ext cx="952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9525">
                      <a:moveTo>
                        <a:pt x="0" y="0"/>
                      </a:moveTo>
                      <a:lnTo>
                        <a:pt x="95250" y="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8" name="Freeform 38"/>
                <p:cNvSpPr/>
                <p:nvPr/>
              </p:nvSpPr>
              <p:spPr>
                <a:xfrm>
                  <a:off x="8978900" y="271780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59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39" name="Freeform 39"/>
                <p:cNvSpPr/>
                <p:nvPr/>
              </p:nvSpPr>
              <p:spPr>
                <a:xfrm>
                  <a:off x="9042400" y="271780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59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</p:grpSp>
          <p:sp>
            <p:nvSpPr>
              <p:cNvPr id="41" name="TextBox 41"/>
              <p:cNvSpPr txBox="1"/>
              <p:nvPr/>
            </p:nvSpPr>
            <p:spPr>
              <a:xfrm>
                <a:off x="9344406" y="2586990"/>
                <a:ext cx="917200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Hermes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8813292" y="3016568"/>
                <a:ext cx="172204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세션·스킬·지속 운영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7696200" y="4857750"/>
              <a:ext cx="3048000" cy="1066800"/>
              <a:chOff x="7696200" y="4857750"/>
              <a:chExt cx="3048000" cy="10668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7696200" y="4857750"/>
                <a:ext cx="304800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48" name="Group 48"/>
              <p:cNvGrpSpPr/>
              <p:nvPr/>
            </p:nvGrpSpPr>
            <p:grpSpPr>
              <a:xfrm>
                <a:off x="8004175" y="5187950"/>
                <a:ext cx="222250" cy="285751"/>
                <a:chOff x="8004175" y="5187950"/>
                <a:chExt cx="222250" cy="285751"/>
              </a:xfrm>
            </p:grpSpPr>
            <p:sp>
              <p:nvSpPr>
                <p:cNvPr id="45" name="Freeform 45"/>
                <p:cNvSpPr/>
                <p:nvPr/>
              </p:nvSpPr>
              <p:spPr>
                <a:xfrm>
                  <a:off x="8004175" y="5187950"/>
                  <a:ext cx="222250" cy="285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250" h="285751">
                      <a:moveTo>
                        <a:pt x="15875" y="0"/>
                      </a:moveTo>
                      <a:lnTo>
                        <a:pt x="190500" y="0"/>
                      </a:lnTo>
                      <a:cubicBezTo>
                        <a:pt x="208035" y="0"/>
                        <a:pt x="222250" y="14215"/>
                        <a:pt x="222250" y="31750"/>
                      </a:cubicBezTo>
                      <a:lnTo>
                        <a:pt x="222250" y="222250"/>
                      </a:lnTo>
                      <a:cubicBezTo>
                        <a:pt x="222250" y="239786"/>
                        <a:pt x="208035" y="254001"/>
                        <a:pt x="190500" y="254001"/>
                      </a:cubicBezTo>
                      <a:lnTo>
                        <a:pt x="15875" y="254001"/>
                      </a:lnTo>
                      <a:cubicBezTo>
                        <a:pt x="7107" y="254001"/>
                        <a:pt x="0" y="246893"/>
                        <a:pt x="0" y="238125"/>
                      </a:cubicBezTo>
                      <a:lnTo>
                        <a:pt x="0" y="15875"/>
                      </a:lnTo>
                      <a:cubicBezTo>
                        <a:pt x="0" y="7107"/>
                        <a:pt x="7107" y="0"/>
                        <a:pt x="15875" y="0"/>
                      </a:cubicBezTo>
                      <a:moveTo>
                        <a:pt x="63500" y="0"/>
                      </a:moveTo>
                      <a:lnTo>
                        <a:pt x="63500" y="285751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46" name="Freeform 46"/>
                <p:cNvSpPr/>
                <p:nvPr/>
              </p:nvSpPr>
              <p:spPr>
                <a:xfrm>
                  <a:off x="8131175" y="5251450"/>
                  <a:ext cx="317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50" h="9525">
                      <a:moveTo>
                        <a:pt x="0" y="0"/>
                      </a:moveTo>
                      <a:lnTo>
                        <a:pt x="31750" y="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47" name="Freeform 47"/>
                <p:cNvSpPr/>
                <p:nvPr/>
              </p:nvSpPr>
              <p:spPr>
                <a:xfrm>
                  <a:off x="8131175" y="5314950"/>
                  <a:ext cx="317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50" h="9525">
                      <a:moveTo>
                        <a:pt x="0" y="0"/>
                      </a:moveTo>
                      <a:lnTo>
                        <a:pt x="31750" y="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</p:grpSp>
          <p:sp>
            <p:nvSpPr>
              <p:cNvPr id="49" name="TextBox 49"/>
              <p:cNvSpPr txBox="1"/>
              <p:nvPr/>
            </p:nvSpPr>
            <p:spPr>
              <a:xfrm>
                <a:off x="8449056" y="5120640"/>
                <a:ext cx="1068839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Obsidian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7917942" y="5550218"/>
                <a:ext cx="163117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내 파일을 보고 편집</a:t>
                </a:r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1447800" y="4857750"/>
              <a:ext cx="3048000" cy="1066800"/>
              <a:chOff x="1447800" y="4857750"/>
              <a:chExt cx="3048000" cy="106680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1447800" y="4857750"/>
                <a:ext cx="304800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53" name="Freeform 53"/>
              <p:cNvSpPr/>
              <p:nvPr/>
            </p:nvSpPr>
            <p:spPr>
              <a:xfrm>
                <a:off x="1724025" y="5187950"/>
                <a:ext cx="285751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85751" h="238125">
                    <a:moveTo>
                      <a:pt x="31750" y="0"/>
                    </a:moveTo>
                    <a:lnTo>
                      <a:pt x="95250" y="0"/>
                    </a:lnTo>
                    <a:lnTo>
                      <a:pt x="142875" y="47625"/>
                    </a:lnTo>
                    <a:lnTo>
                      <a:pt x="254001" y="47625"/>
                    </a:lnTo>
                    <a:cubicBezTo>
                      <a:pt x="271536" y="47625"/>
                      <a:pt x="285751" y="61840"/>
                      <a:pt x="285751" y="79375"/>
                    </a:cubicBezTo>
                    <a:lnTo>
                      <a:pt x="285751" y="206375"/>
                    </a:lnTo>
                    <a:cubicBezTo>
                      <a:pt x="285751" y="223910"/>
                      <a:pt x="271536" y="238125"/>
                      <a:pt x="254001" y="238125"/>
                    </a:cubicBezTo>
                    <a:lnTo>
                      <a:pt x="31750" y="238125"/>
                    </a:lnTo>
                    <a:cubicBezTo>
                      <a:pt x="14215" y="238125"/>
                      <a:pt x="0" y="223910"/>
                      <a:pt x="0" y="206375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2200656" y="5120640"/>
                <a:ext cx="60972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PARA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1669542" y="5550218"/>
                <a:ext cx="15766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현재 행동으로 분류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914400" y="2324100"/>
              <a:ext cx="2686050" cy="1066800"/>
              <a:chOff x="914400" y="2324100"/>
              <a:chExt cx="2686050" cy="1066800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914400" y="2324100"/>
                <a:ext cx="268605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63" name="Group 63"/>
              <p:cNvGrpSpPr/>
              <p:nvPr/>
            </p:nvGrpSpPr>
            <p:grpSpPr>
              <a:xfrm>
                <a:off x="1190625" y="2638425"/>
                <a:ext cx="285750" cy="285750"/>
                <a:chOff x="1190625" y="2638425"/>
                <a:chExt cx="285750" cy="285750"/>
              </a:xfrm>
            </p:grpSpPr>
            <p:sp>
              <p:nvSpPr>
                <p:cNvPr id="58" name="Freeform 58"/>
                <p:cNvSpPr/>
                <p:nvPr/>
              </p:nvSpPr>
              <p:spPr>
                <a:xfrm>
                  <a:off x="1190625" y="2828925"/>
                  <a:ext cx="95250" cy="9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95250">
                      <a:moveTo>
                        <a:pt x="0" y="31750"/>
                      </a:moveTo>
                      <a:cubicBezTo>
                        <a:pt x="0" y="14215"/>
                        <a:pt x="14215" y="0"/>
                        <a:pt x="31750" y="0"/>
                      </a:cubicBezTo>
                      <a:lnTo>
                        <a:pt x="63500" y="0"/>
                      </a:lnTo>
                      <a:cubicBezTo>
                        <a:pt x="81035" y="0"/>
                        <a:pt x="95250" y="14215"/>
                        <a:pt x="95250" y="31750"/>
                      </a:cubicBezTo>
                      <a:lnTo>
                        <a:pt x="95250" y="63500"/>
                      </a:lnTo>
                      <a:cubicBezTo>
                        <a:pt x="95250" y="81035"/>
                        <a:pt x="81035" y="95250"/>
                        <a:pt x="63500" y="95250"/>
                      </a:cubicBezTo>
                      <a:lnTo>
                        <a:pt x="31750" y="95250"/>
                      </a:lnTo>
                      <a:cubicBezTo>
                        <a:pt x="14215" y="95250"/>
                        <a:pt x="0" y="81035"/>
                        <a:pt x="0" y="63500"/>
                      </a:cubicBezTo>
                      <a:lnTo>
                        <a:pt x="0" y="3175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59" name="Freeform 59"/>
                <p:cNvSpPr/>
                <p:nvPr/>
              </p:nvSpPr>
              <p:spPr>
                <a:xfrm>
                  <a:off x="1381125" y="2828925"/>
                  <a:ext cx="95250" cy="9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95250">
                      <a:moveTo>
                        <a:pt x="0" y="31750"/>
                      </a:moveTo>
                      <a:cubicBezTo>
                        <a:pt x="0" y="14215"/>
                        <a:pt x="14215" y="0"/>
                        <a:pt x="31750" y="0"/>
                      </a:cubicBezTo>
                      <a:lnTo>
                        <a:pt x="63500" y="0"/>
                      </a:lnTo>
                      <a:cubicBezTo>
                        <a:pt x="81035" y="0"/>
                        <a:pt x="95250" y="14215"/>
                        <a:pt x="95250" y="31750"/>
                      </a:cubicBezTo>
                      <a:lnTo>
                        <a:pt x="95250" y="63500"/>
                      </a:lnTo>
                      <a:cubicBezTo>
                        <a:pt x="95250" y="81035"/>
                        <a:pt x="81035" y="95250"/>
                        <a:pt x="63500" y="95250"/>
                      </a:cubicBezTo>
                      <a:lnTo>
                        <a:pt x="31750" y="95250"/>
                      </a:lnTo>
                      <a:cubicBezTo>
                        <a:pt x="14215" y="95250"/>
                        <a:pt x="0" y="81035"/>
                        <a:pt x="0" y="63500"/>
                      </a:cubicBezTo>
                      <a:lnTo>
                        <a:pt x="0" y="3175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60" name="Freeform 60"/>
                <p:cNvSpPr/>
                <p:nvPr/>
              </p:nvSpPr>
              <p:spPr>
                <a:xfrm>
                  <a:off x="1285875" y="2638425"/>
                  <a:ext cx="95250" cy="9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95250">
                      <a:moveTo>
                        <a:pt x="0" y="31750"/>
                      </a:moveTo>
                      <a:cubicBezTo>
                        <a:pt x="0" y="14215"/>
                        <a:pt x="14215" y="0"/>
                        <a:pt x="31750" y="0"/>
                      </a:cubicBezTo>
                      <a:lnTo>
                        <a:pt x="63500" y="0"/>
                      </a:lnTo>
                      <a:cubicBezTo>
                        <a:pt x="81035" y="0"/>
                        <a:pt x="95250" y="14215"/>
                        <a:pt x="95250" y="31750"/>
                      </a:cubicBezTo>
                      <a:lnTo>
                        <a:pt x="95250" y="63500"/>
                      </a:lnTo>
                      <a:cubicBezTo>
                        <a:pt x="95250" y="81035"/>
                        <a:pt x="81035" y="95250"/>
                        <a:pt x="63500" y="95250"/>
                      </a:cubicBezTo>
                      <a:lnTo>
                        <a:pt x="31750" y="95250"/>
                      </a:lnTo>
                      <a:cubicBezTo>
                        <a:pt x="14215" y="95250"/>
                        <a:pt x="0" y="81035"/>
                        <a:pt x="0" y="63500"/>
                      </a:cubicBezTo>
                      <a:lnTo>
                        <a:pt x="0" y="3175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61" name="Freeform 61"/>
                <p:cNvSpPr/>
                <p:nvPr/>
              </p:nvSpPr>
              <p:spPr>
                <a:xfrm>
                  <a:off x="1238250" y="2781300"/>
                  <a:ext cx="190500" cy="4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00" h="47625">
                      <a:moveTo>
                        <a:pt x="0" y="47625"/>
                      </a:moveTo>
                      <a:lnTo>
                        <a:pt x="0" y="31750"/>
                      </a:lnTo>
                      <a:cubicBezTo>
                        <a:pt x="0" y="14215"/>
                        <a:pt x="14215" y="0"/>
                        <a:pt x="31750" y="0"/>
                      </a:cubicBezTo>
                      <a:lnTo>
                        <a:pt x="158750" y="0"/>
                      </a:lnTo>
                      <a:cubicBezTo>
                        <a:pt x="176285" y="0"/>
                        <a:pt x="190500" y="14215"/>
                        <a:pt x="190500" y="31750"/>
                      </a:cubicBezTo>
                      <a:lnTo>
                        <a:pt x="190500" y="47625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62" name="Freeform 62"/>
                <p:cNvSpPr/>
                <p:nvPr/>
              </p:nvSpPr>
              <p:spPr>
                <a:xfrm>
                  <a:off x="1333500" y="2733675"/>
                  <a:ext cx="9525" cy="4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47625">
                      <a:moveTo>
                        <a:pt x="0" y="0"/>
                      </a:moveTo>
                      <a:lnTo>
                        <a:pt x="0" y="47625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</p:grpSp>
          <p:sp>
            <p:nvSpPr>
              <p:cNvPr id="64" name="TextBox 64"/>
              <p:cNvSpPr txBox="1"/>
              <p:nvPr/>
            </p:nvSpPr>
            <p:spPr>
              <a:xfrm>
                <a:off x="1667256" y="2586990"/>
                <a:ext cx="108206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LLM Wiki</a:t>
                </a:r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1136142" y="3016568"/>
                <a:ext cx="176747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출처·연결·색인·로그</a:t>
                </a:r>
              </a:p>
            </p:txBody>
          </p:sp>
        </p:grpSp>
      </p:grpSp>
      <p:grpSp>
        <p:nvGrpSpPr>
          <p:cNvPr id="70" name="Group 70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68" name="TextBox 68"/>
            <p:cNvSpPr txBox="1"/>
            <p:nvPr/>
          </p:nvSpPr>
          <p:spPr>
            <a:xfrm>
              <a:off x="527304" y="6423660"/>
              <a:ext cx="35015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도구는 역할을 나누고, 사람이 최종 판단합니다.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4866151" cy="1105091"/>
            <a:chOff x="517398" y="403860"/>
            <a:chExt cx="4866151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18525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우리가 만들 시스템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479623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3시간 학습·설치 로드맵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44918"/>
              <a:ext cx="48570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설치와 개념 학습을 짧게 반복해 종합 실습까지 연결합니다.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06729" y="3543300"/>
            <a:ext cx="10748163" cy="505206"/>
            <a:chOff x="806729" y="3543300"/>
            <a:chExt cx="10748163" cy="505206"/>
          </a:xfrm>
        </p:grpSpPr>
        <p:sp>
          <p:nvSpPr>
            <p:cNvPr id="6" name="Line 6"/>
            <p:cNvSpPr/>
            <p:nvPr/>
          </p:nvSpPr>
          <p:spPr>
            <a:xfrm>
              <a:off x="857250" y="3543300"/>
              <a:ext cx="10477500" cy="9525"/>
            </a:xfrm>
            <a:custGeom>
              <a:avLst/>
              <a:gdLst/>
              <a:ahLst/>
              <a:cxnLst/>
              <a:rect l="l" t="t" r="r" b="b"/>
              <a:pathLst>
                <a:path w="10477500" h="9525">
                  <a:moveTo>
                    <a:pt x="0" y="0"/>
                  </a:moveTo>
                  <a:lnTo>
                    <a:pt x="10477500" y="0"/>
                  </a:lnTo>
                </a:path>
              </a:pathLst>
            </a:custGeom>
            <a:noFill/>
            <a:ln w="95250" cap="rnd">
              <a:solidFill>
                <a:srgbClr val="E5E8EB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857250" y="3543300"/>
              <a:ext cx="10477500" cy="9525"/>
            </a:xfrm>
            <a:custGeom>
              <a:avLst/>
              <a:gdLst/>
              <a:ahLst/>
              <a:cxnLst/>
              <a:rect l="l" t="t" r="r" b="b"/>
              <a:pathLst>
                <a:path w="10477500" h="9525">
                  <a:moveTo>
                    <a:pt x="0" y="0"/>
                  </a:moveTo>
                  <a:lnTo>
                    <a:pt x="10477500" y="0"/>
                  </a:lnTo>
                </a:path>
              </a:pathLst>
            </a:custGeom>
            <a:noFill/>
            <a:ln w="38100" cap="rnd">
              <a:solidFill>
                <a:srgbClr val="3182F6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06729" y="3813810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8B95A1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924355" y="3813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8B95A1"/>
                  </a:solidFill>
                  <a:latin typeface="Consolas"/>
                  <a:ea typeface="Consolas"/>
                  <a:cs typeface="Consolas"/>
                </a:rPr>
                <a:t>20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676955" y="3813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8B95A1"/>
                  </a:solidFill>
                  <a:latin typeface="Consolas"/>
                  <a:ea typeface="Consolas"/>
                  <a:cs typeface="Consolas"/>
                </a:rPr>
                <a:t>50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1055" y="381381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8B95A1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80730" y="3813810"/>
              <a:ext cx="2787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8B95A1"/>
                  </a:solidFill>
                  <a:latin typeface="Consolas"/>
                  <a:ea typeface="Consolas"/>
                  <a:cs typeface="Consolas"/>
                </a:rPr>
                <a:t>130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033330" y="3813810"/>
              <a:ext cx="2787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8B95A1"/>
                  </a:solidFill>
                  <a:latin typeface="Consolas"/>
                  <a:ea typeface="Consolas"/>
                  <a:cs typeface="Consolas"/>
                </a:rPr>
                <a:t>160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114608" y="3813810"/>
              <a:ext cx="4402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200" dirty="0">
                  <a:solidFill>
                    <a:srgbClr val="8B95A1"/>
                  </a:solidFill>
                  <a:latin typeface="Consolas"/>
                  <a:ea typeface="Microsoft YaHei"/>
                  <a:cs typeface="Consolas"/>
                </a:rPr>
                <a:t>180분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01078" y="2053590"/>
            <a:ext cx="11176547" cy="3227261"/>
            <a:chOff x="301078" y="2053590"/>
            <a:chExt cx="11176547" cy="3227261"/>
          </a:xfrm>
        </p:grpSpPr>
        <p:grpSp>
          <p:nvGrpSpPr>
            <p:cNvPr id="20" name="Group 20"/>
            <p:cNvGrpSpPr/>
            <p:nvPr/>
          </p:nvGrpSpPr>
          <p:grpSpPr>
            <a:xfrm>
              <a:off x="301078" y="2053590"/>
              <a:ext cx="1112345" cy="1632585"/>
              <a:chOff x="301078" y="2053590"/>
              <a:chExt cx="1112345" cy="1632585"/>
            </a:xfrm>
          </p:grpSpPr>
          <p:sp>
            <p:nvSpPr>
              <p:cNvPr id="16" name="Ellipse 16"/>
              <p:cNvSpPr/>
              <p:nvPr/>
            </p:nvSpPr>
            <p:spPr>
              <a:xfrm>
                <a:off x="714375" y="3400425"/>
                <a:ext cx="285750" cy="28575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7" name="Line 17"/>
              <p:cNvSpPr/>
              <p:nvPr/>
            </p:nvSpPr>
            <p:spPr>
              <a:xfrm>
                <a:off x="857250" y="2571750"/>
                <a:ext cx="9525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781050">
                    <a:moveTo>
                      <a:pt x="0" y="781050"/>
                    </a:move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E5E8EB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301078" y="20535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전체 지도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559613" y="2368868"/>
                <a:ext cx="59527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0–20분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656352" y="3400425"/>
              <a:ext cx="725896" cy="1880426"/>
              <a:chOff x="1656352" y="3400425"/>
              <a:chExt cx="725896" cy="1880426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1876425" y="3400425"/>
                <a:ext cx="285750" cy="28575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2019300" y="3733800"/>
                <a:ext cx="9525" cy="8001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800100">
                    <a:moveTo>
                      <a:pt x="0" y="0"/>
                    </a:moveTo>
                    <a:lnTo>
                      <a:pt x="0" y="800100"/>
                    </a:lnTo>
                  </a:path>
                </a:pathLst>
              </a:custGeom>
              <a:noFill/>
              <a:ln w="19050">
                <a:solidFill>
                  <a:srgbClr val="E5E8EB"/>
                </a:solidFill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656352" y="4701540"/>
                <a:ext cx="72589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Codex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671685" y="5016818"/>
                <a:ext cx="69523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20–50분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313300" y="2053590"/>
              <a:ext cx="917200" cy="1632585"/>
              <a:chOff x="3313300" y="2053590"/>
              <a:chExt cx="917200" cy="1632585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3629025" y="3400425"/>
                <a:ext cx="285750" cy="28575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7" name="Line 27"/>
              <p:cNvSpPr/>
              <p:nvPr/>
            </p:nvSpPr>
            <p:spPr>
              <a:xfrm>
                <a:off x="3771900" y="2571750"/>
                <a:ext cx="9525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781050">
                    <a:moveTo>
                      <a:pt x="0" y="781050"/>
                    </a:move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E5E8EB"/>
                </a:solidFill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3313300" y="2053590"/>
                <a:ext cx="917200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Hermes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3424285" y="2368868"/>
                <a:ext cx="69523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50–90분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5194875" y="3400425"/>
              <a:ext cx="1802251" cy="1880426"/>
              <a:chOff x="5194875" y="3400425"/>
              <a:chExt cx="1802251" cy="1880426"/>
            </a:xfrm>
          </p:grpSpPr>
          <p:sp>
            <p:nvSpPr>
              <p:cNvPr id="31" name="Ellipse 31"/>
              <p:cNvSpPr/>
              <p:nvPr/>
            </p:nvSpPr>
            <p:spPr>
              <a:xfrm>
                <a:off x="5953125" y="3400425"/>
                <a:ext cx="285750" cy="28575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2" name="Line 32"/>
              <p:cNvSpPr/>
              <p:nvPr/>
            </p:nvSpPr>
            <p:spPr>
              <a:xfrm>
                <a:off x="6096000" y="3733800"/>
                <a:ext cx="9525" cy="8001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800100">
                    <a:moveTo>
                      <a:pt x="0" y="0"/>
                    </a:moveTo>
                    <a:lnTo>
                      <a:pt x="0" y="800100"/>
                    </a:lnTo>
                  </a:path>
                </a:pathLst>
              </a:custGeom>
              <a:noFill/>
              <a:ln w="19050">
                <a:solidFill>
                  <a:srgbClr val="E5E8EB"/>
                </a:solidFill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5194875" y="4701540"/>
                <a:ext cx="1802251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Obsidian·PARA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5698407" y="5016818"/>
                <a:ext cx="79518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90–130분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7879067" y="2053590"/>
              <a:ext cx="1082067" cy="1632585"/>
              <a:chOff x="7879067" y="2053590"/>
              <a:chExt cx="1082067" cy="1632585"/>
            </a:xfrm>
          </p:grpSpPr>
          <p:sp>
            <p:nvSpPr>
              <p:cNvPr id="36" name="Ellipse 36"/>
              <p:cNvSpPr/>
              <p:nvPr/>
            </p:nvSpPr>
            <p:spPr>
              <a:xfrm>
                <a:off x="8277225" y="3400425"/>
                <a:ext cx="285750" cy="28575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7" name="Line 37"/>
              <p:cNvSpPr/>
              <p:nvPr/>
            </p:nvSpPr>
            <p:spPr>
              <a:xfrm>
                <a:off x="8420100" y="2571750"/>
                <a:ext cx="9525" cy="7810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781050">
                    <a:moveTo>
                      <a:pt x="0" y="781050"/>
                    </a:move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E5E8EB"/>
                </a:solidFill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7879067" y="2053590"/>
                <a:ext cx="108206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LLM Wiki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972530" y="2368868"/>
                <a:ext cx="89514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130–160분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9616528" y="3352800"/>
              <a:ext cx="1112345" cy="1928051"/>
              <a:chOff x="9616528" y="3352800"/>
              <a:chExt cx="1112345" cy="1928051"/>
            </a:xfrm>
          </p:grpSpPr>
          <p:sp>
            <p:nvSpPr>
              <p:cNvPr id="41" name="Ellipse 41"/>
              <p:cNvSpPr/>
              <p:nvPr/>
            </p:nvSpPr>
            <p:spPr>
              <a:xfrm>
                <a:off x="9982200" y="3352800"/>
                <a:ext cx="381000" cy="381000"/>
              </a:xfrm>
              <a:prstGeom prst="ellipse">
                <a:avLst/>
              </a:prstGeom>
              <a:solidFill>
                <a:srgbClr val="191F28"/>
              </a:solidFill>
              <a:ln w="38100">
                <a:solidFill>
                  <a:srgbClr val="3182F6"/>
                </a:solidFill>
              </a:ln>
            </p:spPr>
          </p:sp>
          <p:sp>
            <p:nvSpPr>
              <p:cNvPr id="42" name="Line 42"/>
              <p:cNvSpPr/>
              <p:nvPr/>
            </p:nvSpPr>
            <p:spPr>
              <a:xfrm>
                <a:off x="10172700" y="3733800"/>
                <a:ext cx="9525" cy="8001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800100">
                    <a:moveTo>
                      <a:pt x="0" y="0"/>
                    </a:moveTo>
                    <a:lnTo>
                      <a:pt x="0" y="800100"/>
                    </a:lnTo>
                  </a:path>
                </a:pathLst>
              </a:custGeom>
              <a:noFill/>
              <a:ln w="19050">
                <a:solidFill>
                  <a:srgbClr val="E5E8EB"/>
                </a:solidFill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9616528" y="470154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종합 실습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9725130" y="5016818"/>
                <a:ext cx="89514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160–180분</a:t>
                </a:r>
              </a:p>
            </p:txBody>
          </p:sp>
        </p:grpSp>
        <p:sp>
          <p:nvSpPr>
            <p:cNvPr id="46" name="Ellipse 46"/>
            <p:cNvSpPr/>
            <p:nvPr/>
          </p:nvSpPr>
          <p:spPr>
            <a:xfrm>
              <a:off x="11191875" y="3400425"/>
              <a:ext cx="285750" cy="28575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</p:grpSp>
      <p:grpSp>
        <p:nvGrpSpPr>
          <p:cNvPr id="53" name="Group 53"/>
          <p:cNvGrpSpPr/>
          <p:nvPr/>
        </p:nvGrpSpPr>
        <p:grpSpPr>
          <a:xfrm>
            <a:off x="3086100" y="5619750"/>
            <a:ext cx="7170233" cy="514350"/>
            <a:chOff x="3086100" y="5619750"/>
            <a:chExt cx="7170233" cy="514350"/>
          </a:xfrm>
        </p:grpSpPr>
        <p:sp>
          <p:nvSpPr>
            <p:cNvPr id="48" name="Rectangle 48"/>
            <p:cNvSpPr/>
            <p:nvPr/>
          </p:nvSpPr>
          <p:spPr>
            <a:xfrm>
              <a:off x="3086100" y="5619750"/>
              <a:ext cx="6019800" cy="514350"/>
            </a:xfrm>
            <a:prstGeom prst="roundRect">
              <a:avLst>
                <a:gd name="adj" fmla="val 22222"/>
              </a:avLst>
            </a:prstGeom>
            <a:solidFill>
              <a:srgbClr val="EAF3FF"/>
            </a:solidFill>
            <a:ln>
              <a:noFill/>
            </a:ln>
          </p:spPr>
        </p:sp>
        <p:grpSp>
          <p:nvGrpSpPr>
            <p:cNvPr id="51" name="Group 51"/>
            <p:cNvGrpSpPr/>
            <p:nvPr/>
          </p:nvGrpSpPr>
          <p:grpSpPr>
            <a:xfrm>
              <a:off x="3386138" y="5776913"/>
              <a:ext cx="200026" cy="200026"/>
              <a:chOff x="3386138" y="5776913"/>
              <a:chExt cx="200026" cy="200026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3386138" y="5776913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3452813" y="5854700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</p:grpSp>
        <p:sp>
          <p:nvSpPr>
            <p:cNvPr id="52" name="TextBox 52"/>
            <p:cNvSpPr txBox="1"/>
            <p:nvPr/>
          </p:nvSpPr>
          <p:spPr>
            <a:xfrm>
              <a:off x="3762756" y="5768340"/>
              <a:ext cx="64935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마지막 20분에 `raw → pages → report.md`를 직접 완주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4" name="TextBox 54"/>
            <p:cNvSpPr txBox="1"/>
            <p:nvPr/>
          </p:nvSpPr>
          <p:spPr>
            <a:xfrm>
              <a:off x="527304" y="6423660"/>
              <a:ext cx="13287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3시간 학습 로드맵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9204270" cy="1220724"/>
            <a:chOff x="517398" y="403860"/>
            <a:chExt cx="9204270" cy="122072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18525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우리가 만들 시스템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920427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비밀정보·삭제·외부 전송에 관한 세 가지 원칙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72540"/>
              <a:ext cx="68031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AI에게 일을 맡겨도 범위와 최종 승인은 사람이 가져갑니다.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0550" y="2053590"/>
            <a:ext cx="10077450" cy="965835"/>
            <a:chOff x="590550" y="2053590"/>
            <a:chExt cx="10077450" cy="965835"/>
          </a:xfrm>
        </p:grpSpPr>
        <p:sp>
          <p:nvSpPr>
            <p:cNvPr id="6" name="TextBox 6"/>
            <p:cNvSpPr txBox="1"/>
            <p:nvPr/>
          </p:nvSpPr>
          <p:spPr>
            <a:xfrm>
              <a:off x="590550" y="2053590"/>
              <a:ext cx="784433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01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1733550" y="2209800"/>
              <a:ext cx="342900" cy="285750"/>
            </a:xfrm>
            <a:custGeom>
              <a:avLst/>
              <a:gdLst/>
              <a:ahLst/>
              <a:cxnLst/>
              <a:rect l="l" t="t" r="r" b="b"/>
              <a:pathLst>
                <a:path w="342900" h="285750">
                  <a:moveTo>
                    <a:pt x="38100" y="0"/>
                  </a:moveTo>
                  <a:lnTo>
                    <a:pt x="114300" y="0"/>
                  </a:lnTo>
                  <a:lnTo>
                    <a:pt x="171450" y="57150"/>
                  </a:lnTo>
                  <a:lnTo>
                    <a:pt x="304800" y="57150"/>
                  </a:lnTo>
                  <a:cubicBezTo>
                    <a:pt x="325842" y="57150"/>
                    <a:pt x="342900" y="74208"/>
                    <a:pt x="342900" y="95250"/>
                  </a:cubicBezTo>
                  <a:lnTo>
                    <a:pt x="342900" y="247650"/>
                  </a:lnTo>
                  <a:cubicBezTo>
                    <a:pt x="342900" y="268692"/>
                    <a:pt x="325842" y="285750"/>
                    <a:pt x="304800" y="285750"/>
                  </a:cubicBezTo>
                  <a:lnTo>
                    <a:pt x="38100" y="285750"/>
                  </a:lnTo>
                  <a:cubicBezTo>
                    <a:pt x="17058" y="285750"/>
                    <a:pt x="0" y="268692"/>
                    <a:pt x="0" y="247650"/>
                  </a:cubicBezTo>
                  <a:lnTo>
                    <a:pt x="0" y="38100"/>
                  </a:lnTo>
                  <a:cubicBezTo>
                    <a:pt x="0" y="17058"/>
                    <a:pt x="17058" y="0"/>
                    <a:pt x="38100" y="0"/>
                  </a:cubicBez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2388870" y="2138362"/>
              <a:ext cx="243996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최소 폴더만 연다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393442" y="2578418"/>
              <a:ext cx="513869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실습 전용 폴더를 선택하고 다른 업무·개인 파일은 제외합니다.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609600" y="3009900"/>
              <a:ext cx="10058400" cy="9525"/>
            </a:xfrm>
            <a:custGeom>
              <a:avLst/>
              <a:gdLst/>
              <a:ahLst/>
              <a:cxnLst/>
              <a:rect l="l" t="t" r="r" b="b"/>
              <a:pathLst>
                <a:path w="10058400" h="9525">
                  <a:moveTo>
                    <a:pt x="0" y="0"/>
                  </a:moveTo>
                  <a:lnTo>
                    <a:pt x="100584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590550" y="3348990"/>
            <a:ext cx="10077450" cy="965835"/>
            <a:chOff x="590550" y="3348990"/>
            <a:chExt cx="10077450" cy="965835"/>
          </a:xfrm>
        </p:grpSpPr>
        <p:sp>
          <p:nvSpPr>
            <p:cNvPr id="12" name="TextBox 12"/>
            <p:cNvSpPr txBox="1"/>
            <p:nvPr/>
          </p:nvSpPr>
          <p:spPr>
            <a:xfrm>
              <a:off x="590550" y="3348990"/>
              <a:ext cx="784433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02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712879" y="3479821"/>
              <a:ext cx="384228" cy="330103"/>
              <a:chOff x="1712879" y="3479821"/>
              <a:chExt cx="384228" cy="330103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905000" y="3600450"/>
                <a:ext cx="9525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76200">
                    <a:moveTo>
                      <a:pt x="0" y="0"/>
                    </a:moveTo>
                    <a:lnTo>
                      <a:pt x="0" y="76200"/>
                    </a:lnTo>
                  </a:path>
                </a:pathLst>
              </a:custGeom>
              <a:noFill/>
              <a:ln w="38100">
                <a:solidFill>
                  <a:srgbClr val="F04452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712879" y="3479821"/>
                <a:ext cx="384228" cy="330103"/>
              </a:xfrm>
              <a:custGeom>
                <a:avLst/>
                <a:gdLst/>
                <a:ahLst/>
                <a:cxnLst/>
                <a:rect l="l" t="t" r="r" b="b"/>
                <a:pathLst>
                  <a:path w="384228" h="330103">
                    <a:moveTo>
                      <a:pt x="160937" y="17587"/>
                    </a:moveTo>
                    <a:lnTo>
                      <a:pt x="6517" y="275410"/>
                    </a:lnTo>
                    <a:cubicBezTo>
                      <a:pt x="40" y="286628"/>
                      <a:pt x="0" y="300440"/>
                      <a:pt x="6413" y="311695"/>
                    </a:cubicBezTo>
                    <a:cubicBezTo>
                      <a:pt x="12827" y="322950"/>
                      <a:pt x="24730" y="329957"/>
                      <a:pt x="37683" y="330103"/>
                    </a:cubicBezTo>
                    <a:lnTo>
                      <a:pt x="346560" y="330103"/>
                    </a:lnTo>
                    <a:cubicBezTo>
                      <a:pt x="359507" y="329953"/>
                      <a:pt x="371404" y="322949"/>
                      <a:pt x="377816" y="311700"/>
                    </a:cubicBezTo>
                    <a:cubicBezTo>
                      <a:pt x="384228" y="300451"/>
                      <a:pt x="384194" y="286646"/>
                      <a:pt x="377726" y="275429"/>
                    </a:cubicBezTo>
                    <a:lnTo>
                      <a:pt x="223306" y="17568"/>
                    </a:lnTo>
                    <a:cubicBezTo>
                      <a:pt x="216699" y="6662"/>
                      <a:pt x="204873" y="0"/>
                      <a:pt x="192121" y="0"/>
                    </a:cubicBezTo>
                    <a:cubicBezTo>
                      <a:pt x="179370" y="0"/>
                      <a:pt x="167544" y="6662"/>
                      <a:pt x="160937" y="17568"/>
                    </a:cubicBezTo>
                  </a:path>
                </a:pathLst>
              </a:custGeom>
              <a:noFill/>
              <a:ln w="38100">
                <a:solidFill>
                  <a:srgbClr val="F04452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905000" y="37338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91" y="0"/>
                    </a:lnTo>
                  </a:path>
                </a:pathLst>
              </a:custGeom>
              <a:noFill/>
              <a:ln w="38100">
                <a:solidFill>
                  <a:srgbClr val="F04452"/>
                </a:solidFill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2388870" y="3433762"/>
              <a:ext cx="42050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삭제·덮어쓰기 전에 확인한다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393442" y="3873818"/>
              <a:ext cx="53476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대상 파일, 변경 범위, 복구 방법을 목록으로 받은 뒤 승인합니다.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609600" y="4305300"/>
              <a:ext cx="10058400" cy="9525"/>
            </a:xfrm>
            <a:custGeom>
              <a:avLst/>
              <a:gdLst/>
              <a:ahLst/>
              <a:cxnLst/>
              <a:rect l="l" t="t" r="r" b="b"/>
              <a:pathLst>
                <a:path w="10058400" h="9525">
                  <a:moveTo>
                    <a:pt x="0" y="0"/>
                  </a:moveTo>
                  <a:lnTo>
                    <a:pt x="100584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590550" y="4644390"/>
            <a:ext cx="7168763" cy="933450"/>
            <a:chOff x="590550" y="4644390"/>
            <a:chExt cx="7168763" cy="933450"/>
          </a:xfrm>
        </p:grpSpPr>
        <p:sp>
          <p:nvSpPr>
            <p:cNvPr id="21" name="TextBox 21"/>
            <p:cNvSpPr txBox="1"/>
            <p:nvPr/>
          </p:nvSpPr>
          <p:spPr>
            <a:xfrm>
              <a:off x="590550" y="4644390"/>
              <a:ext cx="784433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03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1725617" y="4781550"/>
              <a:ext cx="358767" cy="342900"/>
              <a:chOff x="1725617" y="4781550"/>
              <a:chExt cx="358767" cy="3429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1725617" y="4781550"/>
                <a:ext cx="358767" cy="342900"/>
              </a:xfrm>
              <a:custGeom>
                <a:avLst/>
                <a:gdLst/>
                <a:ahLst/>
                <a:cxnLst/>
                <a:rect l="l" t="t" r="r" b="b"/>
                <a:pathLst>
                  <a:path w="358767" h="342900">
                    <a:moveTo>
                      <a:pt x="179383" y="0"/>
                    </a:moveTo>
                    <a:cubicBezTo>
                      <a:pt x="223881" y="39368"/>
                      <a:pt x="281957" y="59866"/>
                      <a:pt x="341308" y="57150"/>
                    </a:cubicBezTo>
                    <a:cubicBezTo>
                      <a:pt x="358767" y="116539"/>
                      <a:pt x="351394" y="180469"/>
                      <a:pt x="320875" y="234325"/>
                    </a:cubicBezTo>
                    <a:cubicBezTo>
                      <a:pt x="290357" y="288181"/>
                      <a:pt x="239302" y="327358"/>
                      <a:pt x="179383" y="342900"/>
                    </a:cubicBezTo>
                    <a:cubicBezTo>
                      <a:pt x="119464" y="327358"/>
                      <a:pt x="68410" y="288181"/>
                      <a:pt x="37891" y="234325"/>
                    </a:cubicBezTo>
                    <a:cubicBezTo>
                      <a:pt x="7373" y="180469"/>
                      <a:pt x="0" y="116539"/>
                      <a:pt x="17458" y="57150"/>
                    </a:cubicBezTo>
                    <a:cubicBezTo>
                      <a:pt x="76809" y="59866"/>
                      <a:pt x="134886" y="39368"/>
                      <a:pt x="179383" y="0"/>
                    </a:cubicBez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1885950" y="4914900"/>
                <a:ext cx="381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38100">
                    <a:moveTo>
                      <a:pt x="0" y="19050"/>
                    </a:moveTo>
                    <a:cubicBezTo>
                      <a:pt x="0" y="29571"/>
                      <a:pt x="8529" y="38100"/>
                      <a:pt x="19050" y="38100"/>
                    </a:cubicBezTo>
                    <a:cubicBezTo>
                      <a:pt x="29571" y="38100"/>
                      <a:pt x="38100" y="29571"/>
                      <a:pt x="38100" y="19050"/>
                    </a:cubicBezTo>
                    <a:cubicBezTo>
                      <a:pt x="38100" y="8529"/>
                      <a:pt x="29571" y="0"/>
                      <a:pt x="19050" y="0"/>
                    </a:cubicBezTo>
                    <a:cubicBezTo>
                      <a:pt x="8529" y="0"/>
                      <a:pt x="0" y="8529"/>
                      <a:pt x="0" y="19050"/>
                    </a:cubicBez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905000" y="4953000"/>
                <a:ext cx="9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2388870" y="4729162"/>
              <a:ext cx="503198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외부 전송·계정 연결은 다시 묻는다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393442" y="5169218"/>
              <a:ext cx="53658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어디로 무엇이 보내지는지, 중지·해제 방법이 있는지 확인합니다.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952150" y="2000250"/>
            <a:ext cx="879500" cy="3524250"/>
            <a:chOff x="10952150" y="2000250"/>
            <a:chExt cx="879500" cy="3524250"/>
          </a:xfrm>
        </p:grpSpPr>
        <p:sp>
          <p:nvSpPr>
            <p:cNvPr id="29" name="Rectangle 29"/>
            <p:cNvSpPr/>
            <p:nvPr/>
          </p:nvSpPr>
          <p:spPr>
            <a:xfrm>
              <a:off x="10972800" y="2000250"/>
              <a:ext cx="76200" cy="3524250"/>
            </a:xfrm>
            <a:prstGeom prst="roundRect">
              <a:avLst>
                <a:gd name="adj" fmla="val 50000"/>
              </a:avLst>
            </a:prstGeom>
            <a:solidFill>
              <a:srgbClr val="F0445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1194218" y="210216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04452"/>
                  </a:solidFill>
                  <a:latin typeface="Pretendard SemiBold"/>
                  <a:ea typeface="Pretendard SemiBold"/>
                  <a:cs typeface="Pretendard SemiBold"/>
                </a:rPr>
                <a:t>금지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1062716" y="255651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비밀번호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1155375" y="2880360"/>
              <a:ext cx="4730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API 키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52150" y="3204210"/>
              <a:ext cx="8795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OAuth 코드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000803" y="3528060"/>
              <a:ext cx="78219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Bot Token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6" name="TextBox 36"/>
            <p:cNvSpPr txBox="1"/>
            <p:nvPr/>
          </p:nvSpPr>
          <p:spPr>
            <a:xfrm>
              <a:off x="527304" y="6423660"/>
              <a:ext cx="24676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안전 원칙 · 최소 범위 · 사전 승인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10295147" cy="1124141"/>
            <a:chOff x="517398" y="403860"/>
            <a:chExt cx="10295147" cy="112414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1807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CODEX 이해와 첫 실행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1029514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챗봇은 답하고, 에이전트는 파일과 도구로 일합니다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63968"/>
              <a:ext cx="56384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차이는 말이 아니라 실제 파일을 읽고 변경하고 확인하는 능력입니다.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33400" y="1809750"/>
            <a:ext cx="4762500" cy="3867150"/>
            <a:chOff x="533400" y="1809750"/>
            <a:chExt cx="4762500" cy="386715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4762500" cy="3867150"/>
            </a:xfrm>
            <a:prstGeom prst="roundRect">
              <a:avLst>
                <a:gd name="adj" fmla="val 2956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895350" y="2190750"/>
              <a:ext cx="342900" cy="323850"/>
              <a:chOff x="895350" y="2190750"/>
              <a:chExt cx="342900" cy="3238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895350" y="2190750"/>
                <a:ext cx="342900" cy="32385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323850">
                    <a:moveTo>
                      <a:pt x="285750" y="0"/>
                    </a:moveTo>
                    <a:cubicBezTo>
                      <a:pt x="317313" y="0"/>
                      <a:pt x="342900" y="25587"/>
                      <a:pt x="342900" y="57150"/>
                    </a:cubicBezTo>
                    <a:lnTo>
                      <a:pt x="342900" y="209550"/>
                    </a:lnTo>
                    <a:cubicBezTo>
                      <a:pt x="342900" y="241113"/>
                      <a:pt x="317313" y="266700"/>
                      <a:pt x="285750" y="266700"/>
                    </a:cubicBezTo>
                    <a:lnTo>
                      <a:pt x="190500" y="266700"/>
                    </a:lnTo>
                    <a:lnTo>
                      <a:pt x="95250" y="323850"/>
                    </a:lnTo>
                    <a:lnTo>
                      <a:pt x="95250" y="266700"/>
                    </a:lnTo>
                    <a:lnTo>
                      <a:pt x="57150" y="266700"/>
                    </a:lnTo>
                    <a:cubicBezTo>
                      <a:pt x="25587" y="266700"/>
                      <a:pt x="0" y="241113"/>
                      <a:pt x="0" y="209550"/>
                    </a:cubicBezTo>
                    <a:lnTo>
                      <a:pt x="0" y="57150"/>
                    </a:lnTo>
                    <a:cubicBezTo>
                      <a:pt x="0" y="25587"/>
                      <a:pt x="25587" y="0"/>
                      <a:pt x="57150" y="0"/>
                    </a:cubicBezTo>
                    <a:lnTo>
                      <a:pt x="285750" y="0"/>
                    </a:lnTo>
                  </a:path>
                </a:pathLst>
              </a:custGeom>
              <a:noFill/>
              <a:ln w="38100">
                <a:solidFill>
                  <a:srgbClr val="6B7684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019175" y="22860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90" y="0"/>
                    </a:lnTo>
                  </a:path>
                </a:pathLst>
              </a:custGeom>
              <a:noFill/>
              <a:ln w="38100">
                <a:solidFill>
                  <a:srgbClr val="6B7684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1114425" y="22860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90" y="0"/>
                    </a:lnTo>
                  </a:path>
                </a:pathLst>
              </a:custGeom>
              <a:noFill/>
              <a:ln w="38100">
                <a:solidFill>
                  <a:srgbClr val="6B7684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019175" y="2362200"/>
                <a:ext cx="95250" cy="20012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20012">
                    <a:moveTo>
                      <a:pt x="0" y="0"/>
                    </a:moveTo>
                    <a:cubicBezTo>
                      <a:pt x="12541" y="12799"/>
                      <a:pt x="29706" y="20012"/>
                      <a:pt x="47625" y="20012"/>
                    </a:cubicBezTo>
                    <a:cubicBezTo>
                      <a:pt x="65544" y="20012"/>
                      <a:pt x="82709" y="12799"/>
                      <a:pt x="95250" y="0"/>
                    </a:cubicBezTo>
                  </a:path>
                </a:pathLst>
              </a:custGeom>
              <a:noFill/>
              <a:ln w="38100">
                <a:solidFill>
                  <a:srgbClr val="6B7684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1473708" y="2141220"/>
              <a:ext cx="7028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챗봇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272034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설명합니다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143250"/>
              <a:ext cx="4152900" cy="9525"/>
            </a:xfrm>
            <a:custGeom>
              <a:avLst/>
              <a:gdLst/>
              <a:ahLst/>
              <a:cxnLst/>
              <a:rect l="l" t="t" r="r" b="b"/>
              <a:pathLst>
                <a:path w="4152900" h="9525">
                  <a:moveTo>
                    <a:pt x="0" y="0"/>
                  </a:moveTo>
                  <a:lnTo>
                    <a:pt x="41529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3425190"/>
              <a:ext cx="16212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질문에 답하기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3901440"/>
              <a:ext cx="18756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아이디어 넓히기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9056" y="4377690"/>
              <a:ext cx="19519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문장 초안 만들기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31342" y="5073968"/>
              <a:ext cx="29305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결과는 대화 안에 머물 수 있습니다.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543550" y="3181350"/>
            <a:ext cx="1104900" cy="1104900"/>
            <a:chOff x="5543550" y="3181350"/>
            <a:chExt cx="1104900" cy="1104900"/>
          </a:xfrm>
        </p:grpSpPr>
        <p:sp>
          <p:nvSpPr>
            <p:cNvPr id="20" name="Ellipse 20"/>
            <p:cNvSpPr/>
            <p:nvPr/>
          </p:nvSpPr>
          <p:spPr>
            <a:xfrm>
              <a:off x="5543550" y="3181350"/>
              <a:ext cx="1104900" cy="11049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5981700" y="3390900"/>
              <a:ext cx="285750" cy="342900"/>
              <a:chOff x="5981700" y="3390900"/>
              <a:chExt cx="285750" cy="3429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6019800" y="3390900"/>
                <a:ext cx="152400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52400">
                    <a:moveTo>
                      <a:pt x="0" y="76200"/>
                    </a:moveTo>
                    <a:cubicBezTo>
                      <a:pt x="0" y="118284"/>
                      <a:pt x="34116" y="152400"/>
                      <a:pt x="76200" y="152400"/>
                    </a:cubicBezTo>
                    <a:cubicBezTo>
                      <a:pt x="118284" y="152400"/>
                      <a:pt x="152400" y="118284"/>
                      <a:pt x="152400" y="76200"/>
                    </a:cubicBezTo>
                    <a:cubicBezTo>
                      <a:pt x="152400" y="34116"/>
                      <a:pt x="118284" y="0"/>
                      <a:pt x="76200" y="0"/>
                    </a:cubicBezTo>
                    <a:cubicBezTo>
                      <a:pt x="34116" y="0"/>
                      <a:pt x="0" y="34116"/>
                      <a:pt x="0" y="76200"/>
                    </a:cubicBezTo>
                  </a:path>
                </a:pathLst>
              </a:custGeom>
              <a:noFill/>
              <a:ln w="38100">
                <a:solidFill>
                  <a:srgbClr val="FFFFFF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5981700" y="3619500"/>
                <a:ext cx="1524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14300">
                    <a:moveTo>
                      <a:pt x="0" y="114300"/>
                    </a:moveTo>
                    <a:lnTo>
                      <a:pt x="0" y="76200"/>
                    </a:lnTo>
                    <a:cubicBezTo>
                      <a:pt x="0" y="34116"/>
                      <a:pt x="34116" y="0"/>
                      <a:pt x="76200" y="0"/>
                    </a:cubicBezTo>
                    <a:lnTo>
                      <a:pt x="152400" y="0"/>
                    </a:lnTo>
                  </a:path>
                </a:pathLst>
              </a:custGeom>
              <a:noFill/>
              <a:ln w="38100">
                <a:solidFill>
                  <a:srgbClr val="FFFFFF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153150" y="3657600"/>
                <a:ext cx="1143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76200">
                    <a:moveTo>
                      <a:pt x="0" y="38100"/>
                    </a:moveTo>
                    <a:lnTo>
                      <a:pt x="38100" y="76200"/>
                    </a:lnTo>
                    <a:lnTo>
                      <a:pt x="114300" y="0"/>
                    </a:lnTo>
                  </a:path>
                </a:pathLst>
              </a:custGeom>
              <a:noFill/>
              <a:ln w="38100">
                <a:solidFill>
                  <a:srgbClr val="FFFFFF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5898318" y="39119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승인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896100" y="1809750"/>
            <a:ext cx="4762500" cy="3867150"/>
            <a:chOff x="6896100" y="1809750"/>
            <a:chExt cx="4762500" cy="3867150"/>
          </a:xfrm>
        </p:grpSpPr>
        <p:sp>
          <p:nvSpPr>
            <p:cNvPr id="27" name="Rectangle 27"/>
            <p:cNvSpPr/>
            <p:nvPr/>
          </p:nvSpPr>
          <p:spPr>
            <a:xfrm>
              <a:off x="6896100" y="1809750"/>
              <a:ext cx="4762500" cy="3867150"/>
            </a:xfrm>
            <a:prstGeom prst="roundRect">
              <a:avLst>
                <a:gd name="adj" fmla="val 2956"/>
              </a:avLst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7296150" y="2152650"/>
              <a:ext cx="266700" cy="361950"/>
              <a:chOff x="7296150" y="2152650"/>
              <a:chExt cx="266700" cy="36195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7315200" y="2190750"/>
                <a:ext cx="228600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52400">
                    <a:moveTo>
                      <a:pt x="0" y="38100"/>
                    </a:moveTo>
                    <a:cubicBezTo>
                      <a:pt x="0" y="17058"/>
                      <a:pt x="17058" y="0"/>
                      <a:pt x="38100" y="0"/>
                    </a:cubicBezTo>
                    <a:lnTo>
                      <a:pt x="190500" y="0"/>
                    </a:lnTo>
                    <a:cubicBezTo>
                      <a:pt x="211542" y="0"/>
                      <a:pt x="228600" y="17058"/>
                      <a:pt x="228600" y="38100"/>
                    </a:cubicBezTo>
                    <a:lnTo>
                      <a:pt x="228600" y="114300"/>
                    </a:lnTo>
                    <a:cubicBezTo>
                      <a:pt x="228600" y="135342"/>
                      <a:pt x="211542" y="152400"/>
                      <a:pt x="190500" y="152400"/>
                    </a:cubicBezTo>
                    <a:lnTo>
                      <a:pt x="38100" y="152400"/>
                    </a:lnTo>
                    <a:cubicBezTo>
                      <a:pt x="17058" y="152400"/>
                      <a:pt x="0" y="135342"/>
                      <a:pt x="0" y="114300"/>
                    </a:cubicBezTo>
                    <a:lnTo>
                      <a:pt x="0" y="3810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7429500" y="2152650"/>
                <a:ext cx="95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8100">
                    <a:moveTo>
                      <a:pt x="0" y="0"/>
                    </a:moveTo>
                    <a:lnTo>
                      <a:pt x="0" y="3810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7372350" y="2343150"/>
                <a:ext cx="9525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71450">
                    <a:moveTo>
                      <a:pt x="0" y="0"/>
                    </a:moveTo>
                    <a:lnTo>
                      <a:pt x="0" y="17145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7486650" y="2343150"/>
                <a:ext cx="9525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71450">
                    <a:moveTo>
                      <a:pt x="0" y="0"/>
                    </a:moveTo>
                    <a:lnTo>
                      <a:pt x="0" y="17145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7296150" y="2381250"/>
                <a:ext cx="762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38100">
                    <a:moveTo>
                      <a:pt x="0" y="38100"/>
                    </a:moveTo>
                    <a:lnTo>
                      <a:pt x="76200" y="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7486650" y="2381250"/>
                <a:ext cx="762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38100">
                    <a:moveTo>
                      <a:pt x="0" y="0"/>
                    </a:moveTo>
                    <a:lnTo>
                      <a:pt x="76200" y="3810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7372350" y="2457450"/>
                <a:ext cx="1143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9525">
                    <a:moveTo>
                      <a:pt x="0" y="0"/>
                    </a:moveTo>
                    <a:lnTo>
                      <a:pt x="114300" y="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7391400" y="2266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91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7467600" y="2266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91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7836408" y="2141220"/>
              <a:ext cx="13813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에이전트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191756" y="272034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실제로 작업합니다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7200900" y="3143250"/>
              <a:ext cx="4152900" cy="9525"/>
            </a:xfrm>
            <a:custGeom>
              <a:avLst/>
              <a:gdLst/>
              <a:ahLst/>
              <a:cxnLst/>
              <a:rect l="l" t="t" r="r" b="b"/>
              <a:pathLst>
                <a:path w="4152900" h="9525">
                  <a:moveTo>
                    <a:pt x="0" y="0"/>
                  </a:moveTo>
                  <a:lnTo>
                    <a:pt x="4152900" y="0"/>
                  </a:lnTo>
                </a:path>
              </a:pathLst>
            </a:custGeom>
            <a:noFill/>
            <a:ln w="14288">
              <a:solidFill>
                <a:srgbClr val="3182F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7191756" y="3425190"/>
              <a:ext cx="1761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폴더·파일 읽기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191756" y="3901440"/>
              <a:ext cx="22700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파일 생성·수정하기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191756" y="4377690"/>
              <a:ext cx="23463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도구 실행·결과 확인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194042" y="5073968"/>
              <a:ext cx="30578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결과는 선택한 작업 공간에 남습니다.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6" name="TextBox 46"/>
            <p:cNvSpPr txBox="1"/>
            <p:nvPr/>
          </p:nvSpPr>
          <p:spPr>
            <a:xfrm>
              <a:off x="527304" y="6423660"/>
              <a:ext cx="31703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사람이 범위·예외·최종 판단을 가져갑니다.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7398" y="403860"/>
            <a:ext cx="3656889" cy="900875"/>
            <a:chOff x="517398" y="403860"/>
            <a:chExt cx="3656889" cy="900875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1807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CODEX 이해와 첫 실행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365688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Codex란 무엇인가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1790700"/>
            <a:ext cx="13814877" cy="1733550"/>
            <a:chOff x="609600" y="1790700"/>
            <a:chExt cx="13814877" cy="1733550"/>
          </a:xfrm>
        </p:grpSpPr>
        <p:sp>
          <p:nvSpPr>
            <p:cNvPr id="5" name="Rectangle 5"/>
            <p:cNvSpPr/>
            <p:nvPr/>
          </p:nvSpPr>
          <p:spPr>
            <a:xfrm>
              <a:off x="609600" y="1790700"/>
              <a:ext cx="95250" cy="1733550"/>
            </a:xfrm>
            <a:prstGeom prst="roundRect">
              <a:avLst>
                <a:gd name="adj" fmla="val 50000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047750" y="2036445"/>
              <a:ext cx="9655142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9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Codex는 내가 선택한 작업 공간 안에서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47750" y="2760345"/>
              <a:ext cx="13376727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9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파일과 도구로 결과물을 만드는 AI 에이전트입니다.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09600" y="4305300"/>
            <a:ext cx="10972800" cy="1070801"/>
            <a:chOff x="609600" y="4305300"/>
            <a:chExt cx="10972800" cy="1070801"/>
          </a:xfrm>
        </p:grpSpPr>
        <p:sp>
          <p:nvSpPr>
            <p:cNvPr id="9" name="Line 9"/>
            <p:cNvSpPr/>
            <p:nvPr/>
          </p:nvSpPr>
          <p:spPr>
            <a:xfrm>
              <a:off x="609600" y="4305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733425" y="4749800"/>
              <a:ext cx="285751" cy="238125"/>
            </a:xfrm>
            <a:custGeom>
              <a:avLst/>
              <a:gdLst/>
              <a:ahLst/>
              <a:cxnLst/>
              <a:rect l="l" t="t" r="r" b="b"/>
              <a:pathLst>
                <a:path w="285751" h="238125">
                  <a:moveTo>
                    <a:pt x="31750" y="0"/>
                  </a:moveTo>
                  <a:lnTo>
                    <a:pt x="95250" y="0"/>
                  </a:lnTo>
                  <a:lnTo>
                    <a:pt x="142875" y="47625"/>
                  </a:lnTo>
                  <a:lnTo>
                    <a:pt x="254001" y="47625"/>
                  </a:lnTo>
                  <a:cubicBezTo>
                    <a:pt x="271536" y="47625"/>
                    <a:pt x="285751" y="61840"/>
                    <a:pt x="285751" y="79375"/>
                  </a:cubicBezTo>
                  <a:lnTo>
                    <a:pt x="285751" y="206375"/>
                  </a:lnTo>
                  <a:cubicBezTo>
                    <a:pt x="285751" y="223910"/>
                    <a:pt x="271536" y="238125"/>
                    <a:pt x="254001" y="238125"/>
                  </a:cubicBezTo>
                  <a:lnTo>
                    <a:pt x="31750" y="238125"/>
                  </a:lnTo>
                  <a:cubicBezTo>
                    <a:pt x="14215" y="238125"/>
                    <a:pt x="0" y="223910"/>
                    <a:pt x="0" y="206375"/>
                  </a:cubicBezTo>
                  <a:lnTo>
                    <a:pt x="0" y="31750"/>
                  </a:lnTo>
                  <a:cubicBezTo>
                    <a:pt x="0" y="14215"/>
                    <a:pt x="14215" y="0"/>
                    <a:pt x="31750" y="0"/>
                  </a:cubicBezTo>
                </a:path>
              </a:pathLst>
            </a:custGeom>
            <a:noFill/>
            <a:ln w="31750">
              <a:solidFill>
                <a:srgbClr val="3182F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08532" y="4726305"/>
              <a:ext cx="6150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읽기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12342" y="5112068"/>
              <a:ext cx="7951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폴더 범위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3432175" y="4733925"/>
              <a:ext cx="222250" cy="285751"/>
              <a:chOff x="3432175" y="4733925"/>
              <a:chExt cx="222250" cy="28575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3575050" y="4733925"/>
                <a:ext cx="7937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79375">
                    <a:moveTo>
                      <a:pt x="0" y="0"/>
                    </a:moveTo>
                    <a:lnTo>
                      <a:pt x="0" y="63500"/>
                    </a:lnTo>
                    <a:cubicBezTo>
                      <a:pt x="0" y="72268"/>
                      <a:pt x="7107" y="79375"/>
                      <a:pt x="15875" y="79375"/>
                    </a:cubicBezTo>
                    <a:lnTo>
                      <a:pt x="79375" y="79375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3432175" y="4733925"/>
                <a:ext cx="222250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85751">
                    <a:moveTo>
                      <a:pt x="190500" y="285751"/>
                    </a:moveTo>
                    <a:lnTo>
                      <a:pt x="31750" y="285751"/>
                    </a:lnTo>
                    <a:cubicBezTo>
                      <a:pt x="14215" y="285751"/>
                      <a:pt x="0" y="271536"/>
                      <a:pt x="0" y="254001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142875" y="0"/>
                    </a:lnTo>
                    <a:lnTo>
                      <a:pt x="222250" y="79375"/>
                    </a:lnTo>
                    <a:lnTo>
                      <a:pt x="222250" y="254001"/>
                    </a:lnTo>
                    <a:cubicBezTo>
                      <a:pt x="222250" y="271536"/>
                      <a:pt x="208035" y="285751"/>
                      <a:pt x="190500" y="285751"/>
                    </a:cubicBez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3495675" y="4829175"/>
                <a:ext cx="15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875" h="9525">
                    <a:moveTo>
                      <a:pt x="0" y="0"/>
                    </a:moveTo>
                    <a:lnTo>
                      <a:pt x="15875" y="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3495675" y="4892675"/>
                <a:ext cx="9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">
                    <a:moveTo>
                      <a:pt x="0" y="0"/>
                    </a:moveTo>
                    <a:lnTo>
                      <a:pt x="95250" y="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495675" y="4956176"/>
                <a:ext cx="9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">
                    <a:moveTo>
                      <a:pt x="0" y="0"/>
                    </a:moveTo>
                    <a:lnTo>
                      <a:pt x="95250" y="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3875532" y="4726305"/>
              <a:ext cx="9118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만들기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79342" y="5112068"/>
              <a:ext cx="125861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긴 작업·산출물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6257925" y="4732265"/>
              <a:ext cx="287411" cy="287411"/>
              <a:chOff x="6257925" y="4732265"/>
              <a:chExt cx="287411" cy="287411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6257925" y="4732265"/>
                <a:ext cx="287411" cy="287411"/>
              </a:xfrm>
              <a:custGeom>
                <a:avLst/>
                <a:gdLst/>
                <a:ahLst/>
                <a:cxnLst/>
                <a:rect l="l" t="t" r="r" b="b"/>
                <a:pathLst>
                  <a:path w="287411" h="287411">
                    <a:moveTo>
                      <a:pt x="0" y="287411"/>
                    </a:moveTo>
                    <a:lnTo>
                      <a:pt x="63500" y="287411"/>
                    </a:lnTo>
                    <a:lnTo>
                      <a:pt x="269876" y="81035"/>
                    </a:lnTo>
                    <a:cubicBezTo>
                      <a:pt x="287411" y="63500"/>
                      <a:pt x="287411" y="35070"/>
                      <a:pt x="269876" y="17535"/>
                    </a:cubicBezTo>
                    <a:cubicBezTo>
                      <a:pt x="252340" y="0"/>
                      <a:pt x="223910" y="0"/>
                      <a:pt x="206375" y="17535"/>
                    </a:cubicBezTo>
                    <a:lnTo>
                      <a:pt x="0" y="223910"/>
                    </a:lnTo>
                    <a:lnTo>
                      <a:pt x="0" y="287411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6440488" y="4773613"/>
                <a:ext cx="635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63500">
                    <a:moveTo>
                      <a:pt x="0" y="0"/>
                    </a:moveTo>
                    <a:lnTo>
                      <a:pt x="63500" y="6350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257925" y="4733925"/>
                <a:ext cx="14287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142875">
                    <a:moveTo>
                      <a:pt x="142875" y="79375"/>
                    </a:moveTo>
                    <a:lnTo>
                      <a:pt x="63500" y="0"/>
                    </a:lnTo>
                    <a:lnTo>
                      <a:pt x="0" y="63500"/>
                    </a:lnTo>
                    <a:lnTo>
                      <a:pt x="79375" y="142875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6297613" y="4813300"/>
                <a:ext cx="23813" cy="23813"/>
              </a:xfrm>
              <a:custGeom>
                <a:avLst/>
                <a:gdLst/>
                <a:ahLst/>
                <a:cxnLst/>
                <a:rect l="l" t="t" r="r" b="b"/>
                <a:pathLst>
                  <a:path w="23813" h="23813">
                    <a:moveTo>
                      <a:pt x="23813" y="0"/>
                    </a:moveTo>
                    <a:lnTo>
                      <a:pt x="0" y="23813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6400800" y="4876800"/>
                <a:ext cx="14287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142875">
                    <a:moveTo>
                      <a:pt x="63500" y="0"/>
                    </a:moveTo>
                    <a:lnTo>
                      <a:pt x="142875" y="79375"/>
                    </a:lnTo>
                    <a:lnTo>
                      <a:pt x="79375" y="142875"/>
                    </a:lnTo>
                    <a:lnTo>
                      <a:pt x="0" y="6350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6440488" y="4956176"/>
                <a:ext cx="23813" cy="23813"/>
              </a:xfrm>
              <a:custGeom>
                <a:avLst/>
                <a:gdLst/>
                <a:ahLst/>
                <a:cxnLst/>
                <a:rect l="l" t="t" r="r" b="b"/>
                <a:pathLst>
                  <a:path w="23813" h="23813">
                    <a:moveTo>
                      <a:pt x="23813" y="0"/>
                    </a:moveTo>
                    <a:lnTo>
                      <a:pt x="0" y="23813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6733032" y="4726305"/>
              <a:ext cx="9118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고치기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736842" y="5112068"/>
              <a:ext cx="121318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변경 내용 추적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9077325" y="4733925"/>
              <a:ext cx="285751" cy="285751"/>
              <a:chOff x="9077325" y="4733925"/>
              <a:chExt cx="285751" cy="285751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9077325" y="4733925"/>
                <a:ext cx="285751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85751" h="285751">
                    <a:moveTo>
                      <a:pt x="0" y="142875"/>
                    </a:moveTo>
                    <a:cubicBezTo>
                      <a:pt x="0" y="221783"/>
                      <a:pt x="63967" y="285751"/>
                      <a:pt x="142875" y="285751"/>
                    </a:cubicBezTo>
                    <a:cubicBezTo>
                      <a:pt x="221783" y="285751"/>
                      <a:pt x="285751" y="221783"/>
                      <a:pt x="285751" y="142875"/>
                    </a:cubicBezTo>
                    <a:cubicBezTo>
                      <a:pt x="285751" y="63967"/>
                      <a:pt x="221783" y="0"/>
                      <a:pt x="142875" y="0"/>
                    </a:cubicBezTo>
                    <a:cubicBezTo>
                      <a:pt x="63967" y="0"/>
                      <a:pt x="0" y="63967"/>
                      <a:pt x="0" y="142875"/>
                    </a:cubicBezTo>
                  </a:path>
                </a:pathLst>
              </a:custGeom>
              <a:noFill/>
              <a:ln w="31750">
                <a:solidFill>
                  <a:srgbClr val="0EAD69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9172575" y="4845050"/>
                <a:ext cx="952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63500">
                    <a:moveTo>
                      <a:pt x="0" y="31750"/>
                    </a:moveTo>
                    <a:lnTo>
                      <a:pt x="31750" y="63500"/>
                    </a:lnTo>
                    <a:lnTo>
                      <a:pt x="95250" y="0"/>
                    </a:lnTo>
                  </a:path>
                </a:pathLst>
              </a:custGeom>
              <a:noFill/>
              <a:ln w="31750">
                <a:solidFill>
                  <a:srgbClr val="0EAD69"/>
                </a:solidFill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9552432" y="4726305"/>
              <a:ext cx="120868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확인하기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556242" y="5112068"/>
              <a:ext cx="121318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직접 파일 열기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02742" y="5740718"/>
            <a:ext cx="6433093" cy="264033"/>
            <a:chOff x="602742" y="5740718"/>
            <a:chExt cx="6433093" cy="264033"/>
          </a:xfrm>
        </p:grpSpPr>
        <p:sp>
          <p:nvSpPr>
            <p:cNvPr id="36" name="TextBox 36"/>
            <p:cNvSpPr txBox="1"/>
            <p:nvPr/>
          </p:nvSpPr>
          <p:spPr>
            <a:xfrm>
              <a:off x="602742" y="5740718"/>
              <a:ext cx="64330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ChatGPT 데스크톱 앱에서 ChatGPT와 Codex를 작업 성격에 맞게 선택합니다.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8" name="TextBox 38"/>
            <p:cNvSpPr txBox="1"/>
            <p:nvPr/>
          </p:nvSpPr>
          <p:spPr>
            <a:xfrm>
              <a:off x="527304" y="6423660"/>
              <a:ext cx="33149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OpenAI ChatGPT Learn · Codex Quickstart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07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653437" cy="1105091"/>
            <a:chOff x="517398" y="384810"/>
            <a:chExt cx="7653437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21807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CODEX 이해와 첫 실행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65343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ChatGPT·Codex·Hermes의 역할 차이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65778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짧은 탐색은 ChatGPT, 로컬 결과물은 Codex, 지속 운영은 Hermes로 나눉니다.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33400" y="1809750"/>
            <a:ext cx="11125200" cy="4000500"/>
            <a:chOff x="533400" y="1809750"/>
            <a:chExt cx="11125200" cy="400050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11125200" cy="4000500"/>
            </a:xfrm>
            <a:prstGeom prst="roundRect">
              <a:avLst>
                <a:gd name="adj" fmla="val 285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533400" y="1809750"/>
              <a:ext cx="11125200" cy="666750"/>
            </a:xfrm>
            <a:prstGeom prst="roundRect">
              <a:avLst>
                <a:gd name="adj" fmla="val 17143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533400" y="2362200"/>
              <a:ext cx="11125200" cy="114300"/>
            </a:xfrm>
            <a:prstGeom prst="rect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533400" y="2476500"/>
              <a:ext cx="2095500" cy="3333750"/>
            </a:xfrm>
            <a:prstGeom prst="rect">
              <a:avLst/>
            </a:prstGeom>
            <a:solidFill>
              <a:srgbClr val="EEF1F4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5638800" y="2476500"/>
              <a:ext cx="3009900" cy="3333750"/>
            </a:xfrm>
            <a:prstGeom prst="rect">
              <a:avLst/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11" name="Line 11"/>
            <p:cNvSpPr/>
            <p:nvPr/>
          </p:nvSpPr>
          <p:spPr>
            <a:xfrm>
              <a:off x="2628900" y="1809750"/>
              <a:ext cx="9525" cy="4000500"/>
            </a:xfrm>
            <a:custGeom>
              <a:avLst/>
              <a:gdLst/>
              <a:ahLst/>
              <a:cxnLst/>
              <a:rect l="l" t="t" r="r" b="b"/>
              <a:pathLst>
                <a:path w="9525" h="4000500">
                  <a:moveTo>
                    <a:pt x="0" y="0"/>
                  </a:moveTo>
                  <a:lnTo>
                    <a:pt x="0" y="40005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5638800" y="1809750"/>
              <a:ext cx="9525" cy="4000500"/>
            </a:xfrm>
            <a:custGeom>
              <a:avLst/>
              <a:gdLst/>
              <a:ahLst/>
              <a:cxnLst/>
              <a:rect l="l" t="t" r="r" b="b"/>
              <a:pathLst>
                <a:path w="9525" h="4000500">
                  <a:moveTo>
                    <a:pt x="0" y="0"/>
                  </a:moveTo>
                  <a:lnTo>
                    <a:pt x="0" y="40005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8648700" y="1809750"/>
              <a:ext cx="9525" cy="4000500"/>
            </a:xfrm>
            <a:custGeom>
              <a:avLst/>
              <a:gdLst/>
              <a:ahLst/>
              <a:cxnLst/>
              <a:rect l="l" t="t" r="r" b="b"/>
              <a:pathLst>
                <a:path w="9525" h="4000500">
                  <a:moveTo>
                    <a:pt x="0" y="0"/>
                  </a:moveTo>
                  <a:lnTo>
                    <a:pt x="0" y="40005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533400" y="24765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533400" y="31432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533400" y="38100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533400" y="44767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533400" y="51435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317574" y="2044065"/>
              <a:ext cx="5271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구분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619083" y="2044065"/>
              <a:ext cx="10295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ChatGPT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780802" y="2044065"/>
              <a:ext cx="7258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Codex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695050" y="2044065"/>
              <a:ext cx="9172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Hermes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55142" y="2749868"/>
              <a:ext cx="12731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가장 잘하는 일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713540" y="2749868"/>
              <a:ext cx="8406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질문·학습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316349" y="2749868"/>
              <a:ext cx="165480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현재 폴더의 결과물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183586" y="2749868"/>
              <a:ext cx="194012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지속적인 에이전트 운영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55142" y="34166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파일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504543" y="3416618"/>
              <a:ext cx="125861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첨부·대화 중심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305445" y="3416618"/>
              <a:ext cx="16766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선택 폴더 읽기·수정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160869" y="3416618"/>
              <a:ext cx="198556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프로젝트 탐색·아티팩트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55142" y="408336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도구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645389" y="4083368"/>
              <a:ext cx="9769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상황별 기능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514443" y="4083368"/>
              <a:ext cx="125861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개발·문서 도구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138152" y="4083368"/>
              <a:ext cx="20309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스킬·프로필·게이트웨이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55142" y="4750118"/>
              <a:ext cx="5861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지속성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736257" y="4750118"/>
              <a:ext cx="7951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짧은 탐색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746157" y="4750118"/>
              <a:ext cx="7951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작업 단위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433474" y="4750118"/>
              <a:ext cx="14403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세션·프로필 단위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55142" y="5416868"/>
              <a:ext cx="8342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추천 상황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531803" y="5416868"/>
              <a:ext cx="12040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설명·아이디어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392799" y="5416868"/>
              <a:ext cx="150190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보고서·코드·PPT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9315122" y="5416868"/>
              <a:ext cx="167705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Ingest·Query·Lint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4" name="TextBox 44"/>
            <p:cNvSpPr txBox="1"/>
            <p:nvPr/>
          </p:nvSpPr>
          <p:spPr>
            <a:xfrm>
              <a:off x="527304" y="6423660"/>
              <a:ext cx="36227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세 도구는 서로를 대체하지 않고 역할을 나눉니다.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08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7398" y="384810"/>
            <a:ext cx="8600235" cy="881825"/>
            <a:chOff x="517398" y="384810"/>
            <a:chExt cx="8600235" cy="881825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21807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CODEX 이해와 첫 실행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60023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ChatGPT 데스크톱 앱에서 Codex 시작하기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52450" y="1958340"/>
            <a:ext cx="4017569" cy="2503361"/>
            <a:chOff x="552450" y="1958340"/>
            <a:chExt cx="4017569" cy="2503361"/>
          </a:xfrm>
        </p:grpSpPr>
        <p:grpSp>
          <p:nvGrpSpPr>
            <p:cNvPr id="9" name="Group 9"/>
            <p:cNvGrpSpPr/>
            <p:nvPr/>
          </p:nvGrpSpPr>
          <p:grpSpPr>
            <a:xfrm>
              <a:off x="552450" y="1958340"/>
              <a:ext cx="4017569" cy="598361"/>
              <a:chOff x="552450" y="1958340"/>
              <a:chExt cx="4017569" cy="598361"/>
            </a:xfrm>
          </p:grpSpPr>
          <p:sp>
            <p:nvSpPr>
              <p:cNvPr id="5" name="Ellipse 5"/>
              <p:cNvSpPr/>
              <p:nvPr/>
            </p:nvSpPr>
            <p:spPr>
              <a:xfrm>
                <a:off x="552450" y="1962150"/>
                <a:ext cx="495300" cy="4953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20987" y="209169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1210056" y="1958340"/>
                <a:ext cx="1951970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공식 앱 다운로드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212342" y="2292668"/>
                <a:ext cx="335767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learn.chatgpt.com/codex/quickstart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552450" y="2910840"/>
              <a:ext cx="3158044" cy="598361"/>
              <a:chOff x="552450" y="2910840"/>
              <a:chExt cx="3158044" cy="598361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552450" y="2914650"/>
                <a:ext cx="495300" cy="4953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20987" y="304419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210056" y="2910840"/>
                <a:ext cx="250043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ChatGPT 계정 로그인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1212342" y="3245168"/>
                <a:ext cx="217638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공식 로그인 화면에서 진행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52450" y="3863340"/>
              <a:ext cx="3416269" cy="598361"/>
              <a:chOff x="552450" y="3863340"/>
              <a:chExt cx="3416269" cy="598361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552450" y="3867150"/>
                <a:ext cx="495300" cy="4953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20987" y="399669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210056" y="3863340"/>
                <a:ext cx="275866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새 작업에서 Codex 선택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212342" y="4197668"/>
                <a:ext cx="270630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프로덕트 선택기에서 Codex 확인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4857750" y="1657350"/>
            <a:ext cx="6667500" cy="4171950"/>
            <a:chOff x="4857750" y="1657350"/>
            <a:chExt cx="6667500" cy="4171950"/>
          </a:xfrm>
        </p:grpSpPr>
        <p:sp>
          <p:nvSpPr>
            <p:cNvPr id="21" name="Rectangle 21"/>
            <p:cNvSpPr/>
            <p:nvPr/>
          </p:nvSpPr>
          <p:spPr>
            <a:xfrm>
              <a:off x="4857750" y="1657350"/>
              <a:ext cx="6667500" cy="4171950"/>
            </a:xfrm>
            <a:prstGeom prst="roundRect">
              <a:avLst>
                <a:gd name="adj" fmla="val 274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72050" y="1771650"/>
              <a:ext cx="6438900" cy="4024312"/>
            </a:xfrm>
            <a:prstGeom prst="rect">
              <a:avLst/>
            </a:prstGeom>
          </p:spPr>
        </p:pic>
        <p:sp>
          <p:nvSpPr>
            <p:cNvPr id="23" name="Ellipse 23"/>
            <p:cNvSpPr/>
            <p:nvPr/>
          </p:nvSpPr>
          <p:spPr>
            <a:xfrm>
              <a:off x="10534650" y="2076450"/>
              <a:ext cx="419100" cy="4191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684865" y="22069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1</a:t>
              </a:r>
            </a:p>
          </p:txBody>
        </p:sp>
        <p:sp>
          <p:nvSpPr>
            <p:cNvPr id="25" name="Ellipse 25"/>
            <p:cNvSpPr/>
            <p:nvPr/>
          </p:nvSpPr>
          <p:spPr>
            <a:xfrm>
              <a:off x="10629900" y="3143250"/>
              <a:ext cx="419100" cy="4191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780115" y="32737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2</a:t>
              </a:r>
            </a:p>
          </p:txBody>
        </p:sp>
        <p:sp>
          <p:nvSpPr>
            <p:cNvPr id="27" name="Ellipse 27"/>
            <p:cNvSpPr/>
            <p:nvPr/>
          </p:nvSpPr>
          <p:spPr>
            <a:xfrm>
              <a:off x="8820150" y="4267200"/>
              <a:ext cx="419100" cy="4191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970365" y="43976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3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533400" y="4933950"/>
            <a:ext cx="4449547" cy="1343406"/>
            <a:chOff x="533400" y="4933950"/>
            <a:chExt cx="4449547" cy="1343406"/>
          </a:xfrm>
        </p:grpSpPr>
        <p:sp>
          <p:nvSpPr>
            <p:cNvPr id="30" name="Rectangle 30"/>
            <p:cNvSpPr/>
            <p:nvPr/>
          </p:nvSpPr>
          <p:spPr>
            <a:xfrm>
              <a:off x="533400" y="4933950"/>
              <a:ext cx="3943350" cy="895350"/>
            </a:xfrm>
            <a:prstGeom prst="roundRect">
              <a:avLst>
                <a:gd name="adj" fmla="val 12766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800100" y="5181600"/>
              <a:ext cx="228599" cy="228599"/>
              <a:chOff x="800100" y="5181600"/>
              <a:chExt cx="228599" cy="22859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800100" y="5181600"/>
                <a:ext cx="228599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228599">
                    <a:moveTo>
                      <a:pt x="0" y="114300"/>
                    </a:moveTo>
                    <a:cubicBezTo>
                      <a:pt x="0" y="177426"/>
                      <a:pt x="51174" y="228599"/>
                      <a:pt x="114300" y="228599"/>
                    </a:cubicBezTo>
                    <a:cubicBezTo>
                      <a:pt x="177426" y="228599"/>
                      <a:pt x="228599" y="177426"/>
                      <a:pt x="228599" y="114300"/>
                    </a:cubicBezTo>
                    <a:cubicBezTo>
                      <a:pt x="228599" y="51174"/>
                      <a:pt x="177426" y="0"/>
                      <a:pt x="114300" y="0"/>
                    </a:cubicBezTo>
                    <a:cubicBezTo>
                      <a:pt x="51174" y="0"/>
                      <a:pt x="0" y="51174"/>
                      <a:pt x="0" y="114300"/>
                    </a:cubicBezTo>
                  </a:path>
                </a:pathLst>
              </a:custGeom>
              <a:noFill/>
              <a:ln w="25400">
                <a:solidFill>
                  <a:srgbClr val="0EAD69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876300" y="5270500"/>
                <a:ext cx="762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50800">
                    <a:moveTo>
                      <a:pt x="0" y="25400"/>
                    </a:moveTo>
                    <a:lnTo>
                      <a:pt x="25400" y="50800"/>
                    </a:lnTo>
                    <a:lnTo>
                      <a:pt x="76200" y="0"/>
                    </a:lnTo>
                  </a:path>
                </a:pathLst>
              </a:custGeom>
              <a:noFill/>
              <a:ln w="25400">
                <a:solidFill>
                  <a:srgbClr val="0EAD69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1212342" y="5207318"/>
              <a:ext cx="8342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정상 화면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212342" y="5474018"/>
              <a:ext cx="32395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사이드바와 새 채팅 작성창이 보입니다.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800100" y="6037898"/>
              <a:ext cx="152400" cy="154305"/>
              <a:chOff x="800100" y="6037898"/>
              <a:chExt cx="152400" cy="15430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800100" y="6037898"/>
                <a:ext cx="152400" cy="154305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54305">
                    <a:moveTo>
                      <a:pt x="131445" y="153353"/>
                    </a:moveTo>
                    <a:lnTo>
                      <a:pt x="17145" y="139065"/>
                    </a:lnTo>
                    <a:cubicBezTo>
                      <a:pt x="7620" y="138112"/>
                      <a:pt x="0" y="130493"/>
                      <a:pt x="0" y="120968"/>
                    </a:cubicBezTo>
                    <a:lnTo>
                      <a:pt x="0" y="33338"/>
                    </a:lnTo>
                    <a:cubicBezTo>
                      <a:pt x="0" y="23812"/>
                      <a:pt x="7620" y="16193"/>
                      <a:pt x="17145" y="15240"/>
                    </a:cubicBezTo>
                    <a:lnTo>
                      <a:pt x="131445" y="953"/>
                    </a:lnTo>
                    <a:cubicBezTo>
                      <a:pt x="142875" y="0"/>
                      <a:pt x="152400" y="8572"/>
                      <a:pt x="152400" y="19050"/>
                    </a:cubicBezTo>
                    <a:lnTo>
                      <a:pt x="152400" y="134303"/>
                    </a:lnTo>
                    <a:cubicBezTo>
                      <a:pt x="152400" y="145733"/>
                      <a:pt x="141923" y="154305"/>
                      <a:pt x="131445" y="152400"/>
                    </a:cubicBezTo>
                    <a:lnTo>
                      <a:pt x="131445" y="153353"/>
                    </a:lnTo>
                  </a:path>
                </a:pathLst>
              </a:custGeom>
              <a:noFill/>
              <a:ln w="19050">
                <a:solidFill>
                  <a:srgbClr val="6B7684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876300" y="6048375"/>
                <a:ext cx="9525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33350">
                    <a:moveTo>
                      <a:pt x="0" y="0"/>
                    </a:moveTo>
                    <a:lnTo>
                      <a:pt x="0" y="133350"/>
                    </a:lnTo>
                  </a:path>
                </a:pathLst>
              </a:custGeom>
              <a:noFill/>
              <a:ln w="19050">
                <a:solidFill>
                  <a:srgbClr val="6B7684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800100" y="6115050"/>
                <a:ext cx="152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9525">
                    <a:moveTo>
                      <a:pt x="0" y="0"/>
                    </a:moveTo>
                    <a:lnTo>
                      <a:pt x="152400" y="0"/>
                    </a:lnTo>
                  </a:path>
                </a:pathLst>
              </a:custGeom>
              <a:noFill/>
              <a:ln w="19050">
                <a:solidFill>
                  <a:srgbClr val="6B7684"/>
                </a:solidFill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1098804" y="6042660"/>
              <a:ext cx="38841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Windows: 같은 공식 Quickstart의 Windows 앱 사용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2" name="TextBox 42"/>
            <p:cNvSpPr txBox="1"/>
            <p:nvPr/>
          </p:nvSpPr>
          <p:spPr>
            <a:xfrm>
              <a:off x="527304" y="6423660"/>
              <a:ext cx="41275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화면 캡처 · OpenAI ChatGPT Learn · 2026-08-28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09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6963613" cy="1201674"/>
            <a:chOff x="517398" y="403860"/>
            <a:chExt cx="6963613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1807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CODEX 이해와 첫 실행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693346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작업 폴더를 열고 접근 범위 정하기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69567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AI가 읽고 바꿀 수 있는 경계는 폴더 선택으로 먼저 정합니다.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33400" y="1866900"/>
            <a:ext cx="5334000" cy="4000500"/>
            <a:chOff x="533400" y="1866900"/>
            <a:chExt cx="5334000" cy="4000500"/>
          </a:xfrm>
        </p:grpSpPr>
        <p:sp>
          <p:nvSpPr>
            <p:cNvPr id="6" name="Rectangle 6"/>
            <p:cNvSpPr/>
            <p:nvPr/>
          </p:nvSpPr>
          <p:spPr>
            <a:xfrm>
              <a:off x="533400" y="1866900"/>
              <a:ext cx="5334000" cy="4000500"/>
            </a:xfrm>
            <a:prstGeom prst="roundRect">
              <a:avLst>
                <a:gd name="adj" fmla="val 285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31342" y="2102168"/>
              <a:ext cx="17073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6B7684"/>
                  </a:solidFill>
                  <a:latin typeface="Pretendard SemiBold"/>
                  <a:ea typeface="Pretendard SemiBold"/>
                  <a:cs typeface="Pretendard SemiBold"/>
                </a:rPr>
                <a:t>FOLDER BOUNDARY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885825" y="2692400"/>
              <a:ext cx="285751" cy="238125"/>
            </a:xfrm>
            <a:custGeom>
              <a:avLst/>
              <a:gdLst/>
              <a:ahLst/>
              <a:cxnLst/>
              <a:rect l="l" t="t" r="r" b="b"/>
              <a:pathLst>
                <a:path w="285751" h="238125">
                  <a:moveTo>
                    <a:pt x="31750" y="0"/>
                  </a:moveTo>
                  <a:lnTo>
                    <a:pt x="95250" y="0"/>
                  </a:lnTo>
                  <a:lnTo>
                    <a:pt x="142875" y="47625"/>
                  </a:lnTo>
                  <a:lnTo>
                    <a:pt x="254001" y="47625"/>
                  </a:lnTo>
                  <a:cubicBezTo>
                    <a:pt x="271536" y="47625"/>
                    <a:pt x="285751" y="61840"/>
                    <a:pt x="285751" y="79375"/>
                  </a:cubicBezTo>
                  <a:lnTo>
                    <a:pt x="285751" y="206375"/>
                  </a:lnTo>
                  <a:cubicBezTo>
                    <a:pt x="285751" y="223910"/>
                    <a:pt x="271536" y="238125"/>
                    <a:pt x="254001" y="238125"/>
                  </a:cubicBezTo>
                  <a:lnTo>
                    <a:pt x="31750" y="238125"/>
                  </a:lnTo>
                  <a:cubicBezTo>
                    <a:pt x="14215" y="238125"/>
                    <a:pt x="0" y="223910"/>
                    <a:pt x="0" y="206375"/>
                  </a:cubicBezTo>
                  <a:lnTo>
                    <a:pt x="0" y="31750"/>
                  </a:lnTo>
                  <a:cubicBezTo>
                    <a:pt x="0" y="14215"/>
                    <a:pt x="14215" y="0"/>
                    <a:pt x="31750" y="0"/>
                  </a:cubicBezTo>
                </a:path>
              </a:pathLst>
            </a:custGeom>
            <a:noFill/>
            <a:ln w="31750">
              <a:solidFill>
                <a:srgbClr val="6B7684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362456" y="2701290"/>
              <a:ext cx="13368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Documents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1028700" y="3048000"/>
              <a:ext cx="9525" cy="2171700"/>
            </a:xfrm>
            <a:custGeom>
              <a:avLst/>
              <a:gdLst/>
              <a:ahLst/>
              <a:cxnLst/>
              <a:rect l="l" t="t" r="r" b="b"/>
              <a:pathLst>
                <a:path w="9525" h="2171700">
                  <a:moveTo>
                    <a:pt x="0" y="0"/>
                  </a:moveTo>
                  <a:lnTo>
                    <a:pt x="0" y="2171700"/>
                  </a:lnTo>
                </a:path>
              </a:pathLst>
            </a:custGeom>
            <a:noFill/>
            <a:ln w="19050">
              <a:solidFill>
                <a:srgbClr val="E5E8EB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1257300" y="3238500"/>
              <a:ext cx="4152900" cy="876300"/>
            </a:xfrm>
            <a:prstGeom prst="roundRect">
              <a:avLst>
                <a:gd name="adj" fmla="val 13043"/>
              </a:avLst>
            </a:prstGeom>
            <a:solidFill>
              <a:srgbClr val="EAF3FF"/>
            </a:solidFill>
            <a:ln w="19050">
              <a:solidFill>
                <a:srgbClr val="0EAD69"/>
              </a:solidFill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1533525" y="3530600"/>
              <a:ext cx="285751" cy="269876"/>
              <a:chOff x="1533525" y="3530600"/>
              <a:chExt cx="285751" cy="26987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533525" y="3530600"/>
                <a:ext cx="285751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85751" h="238125">
                    <a:moveTo>
                      <a:pt x="127000" y="238125"/>
                    </a:moveTo>
                    <a:lnTo>
                      <a:pt x="31750" y="238125"/>
                    </a:lnTo>
                    <a:cubicBezTo>
                      <a:pt x="14215" y="238125"/>
                      <a:pt x="0" y="223910"/>
                      <a:pt x="0" y="206375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95250" y="0"/>
                    </a:lnTo>
                    <a:lnTo>
                      <a:pt x="142875" y="47625"/>
                    </a:lnTo>
                    <a:lnTo>
                      <a:pt x="254001" y="47625"/>
                    </a:lnTo>
                    <a:cubicBezTo>
                      <a:pt x="271536" y="47625"/>
                      <a:pt x="285751" y="61840"/>
                      <a:pt x="285751" y="79375"/>
                    </a:cubicBezTo>
                    <a:lnTo>
                      <a:pt x="285751" y="142875"/>
                    </a:lnTo>
                  </a:path>
                </a:pathLst>
              </a:custGeom>
              <a:noFill/>
              <a:ln w="31750">
                <a:solidFill>
                  <a:srgbClr val="0EAD69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724025" y="3736976"/>
                <a:ext cx="952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63500">
                    <a:moveTo>
                      <a:pt x="0" y="31750"/>
                    </a:moveTo>
                    <a:lnTo>
                      <a:pt x="31750" y="63500"/>
                    </a:lnTo>
                    <a:lnTo>
                      <a:pt x="95250" y="0"/>
                    </a:lnTo>
                  </a:path>
                </a:pathLst>
              </a:custGeom>
              <a:noFill/>
              <a:ln w="31750">
                <a:solidFill>
                  <a:srgbClr val="0EAD69"/>
                </a:solidFill>
              </a:ln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2010156" y="3482340"/>
              <a:ext cx="14543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AI_Practice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012442" y="3797618"/>
              <a:ext cx="243081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0EAD69"/>
                  </a:solidFill>
                  <a:latin typeface="Pretendard"/>
                  <a:ea typeface="Pretendard"/>
                  <a:cs typeface="Pretendard"/>
                </a:rPr>
                <a:t>여기만 열기 · 읽기/수정 허용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257300" y="4305300"/>
              <a:ext cx="4152900" cy="609600"/>
            </a:xfrm>
            <a:prstGeom prst="roundRect">
              <a:avLst>
                <a:gd name="adj" fmla="val 18750"/>
              </a:avLst>
            </a:prstGeom>
            <a:solidFill>
              <a:srgbClr val="FFFFFF"/>
            </a:solidFill>
            <a:ln w="19050">
              <a:solidFill>
                <a:srgbClr val="F04452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1549400" y="4476750"/>
              <a:ext cx="177800" cy="228600"/>
              <a:chOff x="1549400" y="4476750"/>
              <a:chExt cx="177800" cy="2286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1549400" y="4578350"/>
                <a:ext cx="17780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127000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152400" y="0"/>
                    </a:lnTo>
                    <a:cubicBezTo>
                      <a:pt x="166428" y="0"/>
                      <a:pt x="177800" y="11372"/>
                      <a:pt x="177800" y="25400"/>
                    </a:cubicBezTo>
                    <a:lnTo>
                      <a:pt x="177800" y="101600"/>
                    </a:lnTo>
                    <a:cubicBezTo>
                      <a:pt x="177800" y="115628"/>
                      <a:pt x="166428" y="127000"/>
                      <a:pt x="152400" y="127000"/>
                    </a:cubicBezTo>
                    <a:lnTo>
                      <a:pt x="25400" y="127000"/>
                    </a:lnTo>
                    <a:cubicBezTo>
                      <a:pt x="11372" y="127000"/>
                      <a:pt x="0" y="115628"/>
                      <a:pt x="0" y="1016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1625600" y="4629150"/>
                <a:ext cx="254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25400">
                    <a:moveTo>
                      <a:pt x="0" y="12700"/>
                    </a:moveTo>
                    <a:cubicBezTo>
                      <a:pt x="0" y="19714"/>
                      <a:pt x="5686" y="25400"/>
                      <a:pt x="12700" y="25400"/>
                    </a:cubicBezTo>
                    <a:cubicBezTo>
                      <a:pt x="19714" y="25400"/>
                      <a:pt x="25400" y="19714"/>
                      <a:pt x="25400" y="12700"/>
                    </a:cubicBezTo>
                    <a:cubicBezTo>
                      <a:pt x="25400" y="5686"/>
                      <a:pt x="19714" y="0"/>
                      <a:pt x="12700" y="0"/>
                    </a:cubicBezTo>
                    <a:cubicBezTo>
                      <a:pt x="5686" y="0"/>
                      <a:pt x="0" y="5686"/>
                      <a:pt x="0" y="12700"/>
                    </a:cubicBez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1587500" y="4476750"/>
                <a:ext cx="1016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101600">
                    <a:moveTo>
                      <a:pt x="0" y="101600"/>
                    </a:moveTo>
                    <a:lnTo>
                      <a:pt x="0" y="50800"/>
                    </a:lnTo>
                    <a:cubicBezTo>
                      <a:pt x="0" y="22744"/>
                      <a:pt x="22744" y="0"/>
                      <a:pt x="50800" y="0"/>
                    </a:cubicBezTo>
                    <a:cubicBezTo>
                      <a:pt x="78856" y="0"/>
                      <a:pt x="101600" y="22744"/>
                      <a:pt x="101600" y="50800"/>
                    </a:cubicBezTo>
                    <a:lnTo>
                      <a:pt x="101600" y="101600"/>
                    </a:ln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1936242" y="4559618"/>
              <a:ext cx="27590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Personal · Finance · Contracts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1257300" y="5067300"/>
              <a:ext cx="4152900" cy="533400"/>
            </a:xfrm>
            <a:prstGeom prst="roundRect">
              <a:avLst>
                <a:gd name="adj" fmla="val 21429"/>
              </a:avLst>
            </a:prstGeom>
            <a:solidFill>
              <a:srgbClr val="FFFFFF"/>
            </a:solidFill>
            <a:ln w="19050">
              <a:solidFill>
                <a:srgbClr val="F04452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1518711" y="5219700"/>
              <a:ext cx="239177" cy="228599"/>
              <a:chOff x="1518711" y="5219700"/>
              <a:chExt cx="239177" cy="228599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1518711" y="5219700"/>
                <a:ext cx="239177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39177" h="228599">
                    <a:moveTo>
                      <a:pt x="119589" y="0"/>
                    </a:moveTo>
                    <a:cubicBezTo>
                      <a:pt x="149254" y="26245"/>
                      <a:pt x="187971" y="39910"/>
                      <a:pt x="227538" y="38100"/>
                    </a:cubicBezTo>
                    <a:cubicBezTo>
                      <a:pt x="239177" y="77692"/>
                      <a:pt x="234262" y="120312"/>
                      <a:pt x="213916" y="156216"/>
                    </a:cubicBezTo>
                    <a:cubicBezTo>
                      <a:pt x="193571" y="192120"/>
                      <a:pt x="159534" y="218238"/>
                      <a:pt x="119589" y="228599"/>
                    </a:cubicBezTo>
                    <a:cubicBezTo>
                      <a:pt x="79643" y="218238"/>
                      <a:pt x="45606" y="192120"/>
                      <a:pt x="25261" y="156216"/>
                    </a:cubicBezTo>
                    <a:cubicBezTo>
                      <a:pt x="4915" y="120312"/>
                      <a:pt x="0" y="77692"/>
                      <a:pt x="11639" y="38100"/>
                    </a:cubicBezTo>
                    <a:cubicBezTo>
                      <a:pt x="51206" y="39910"/>
                      <a:pt x="89924" y="26245"/>
                      <a:pt x="119589" y="0"/>
                    </a:cubicBez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1625600" y="5308600"/>
                <a:ext cx="254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25400">
                    <a:moveTo>
                      <a:pt x="0" y="12700"/>
                    </a:moveTo>
                    <a:cubicBezTo>
                      <a:pt x="0" y="19714"/>
                      <a:pt x="5686" y="25400"/>
                      <a:pt x="12700" y="25400"/>
                    </a:cubicBezTo>
                    <a:cubicBezTo>
                      <a:pt x="19714" y="25400"/>
                      <a:pt x="25400" y="19714"/>
                      <a:pt x="25400" y="12700"/>
                    </a:cubicBezTo>
                    <a:cubicBezTo>
                      <a:pt x="25400" y="5686"/>
                      <a:pt x="19714" y="0"/>
                      <a:pt x="12700" y="0"/>
                    </a:cubicBezTo>
                    <a:cubicBezTo>
                      <a:pt x="5686" y="0"/>
                      <a:pt x="0" y="5686"/>
                      <a:pt x="0" y="12700"/>
                    </a:cubicBez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1638300" y="5334000"/>
                <a:ext cx="9525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1750">
                    <a:moveTo>
                      <a:pt x="0" y="0"/>
                    </a:moveTo>
                    <a:lnTo>
                      <a:pt x="0" y="31750"/>
                    </a:lnTo>
                  </a:path>
                </a:pathLst>
              </a:custGeom>
              <a:noFill/>
              <a:ln w="25400">
                <a:solidFill>
                  <a:srgbClr val="F04452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1936242" y="5283518"/>
              <a:ext cx="25852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비밀정보·고객정보가 있는 폴더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6466332" y="1983105"/>
            <a:ext cx="4963668" cy="3884295"/>
            <a:chOff x="6466332" y="1983105"/>
            <a:chExt cx="4963668" cy="3884295"/>
          </a:xfrm>
        </p:grpSpPr>
        <p:sp>
          <p:nvSpPr>
            <p:cNvPr id="30" name="TextBox 30"/>
            <p:cNvSpPr txBox="1"/>
            <p:nvPr/>
          </p:nvSpPr>
          <p:spPr>
            <a:xfrm>
              <a:off x="6466332" y="1983105"/>
              <a:ext cx="252960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선택 전 3가지 확인</a:t>
              </a:r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6534150" y="2606040"/>
              <a:ext cx="3679603" cy="617411"/>
              <a:chOff x="6534150" y="2606040"/>
              <a:chExt cx="3679603" cy="617411"/>
            </a:xfrm>
          </p:grpSpPr>
          <p:sp>
            <p:nvSpPr>
              <p:cNvPr id="31" name="Ellipse 31"/>
              <p:cNvSpPr/>
              <p:nvPr/>
            </p:nvSpPr>
            <p:spPr>
              <a:xfrm>
                <a:off x="6534150" y="2647950"/>
                <a:ext cx="419100" cy="4191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6684365" y="277844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7153656" y="2606040"/>
                <a:ext cx="253716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실습 전용 폴더만 열기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155942" y="2959418"/>
                <a:ext cx="305781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작업 폴더와 다른 자료를 격리합니다.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534150" y="3577590"/>
              <a:ext cx="3679603" cy="617411"/>
              <a:chOff x="6534150" y="3577590"/>
              <a:chExt cx="3679603" cy="617411"/>
            </a:xfrm>
          </p:grpSpPr>
          <p:sp>
            <p:nvSpPr>
              <p:cNvPr id="36" name="Ellipse 36"/>
              <p:cNvSpPr/>
              <p:nvPr/>
            </p:nvSpPr>
            <p:spPr>
              <a:xfrm>
                <a:off x="6534150" y="3619500"/>
                <a:ext cx="419100" cy="4191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6684365" y="374999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153656" y="3577590"/>
                <a:ext cx="277887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비밀정보·개인정보 제외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155942" y="3930968"/>
                <a:ext cx="305781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예시 파일은 공개 자료로 시작합니다.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6534150" y="4549140"/>
              <a:ext cx="3665532" cy="617411"/>
              <a:chOff x="6534150" y="4549140"/>
              <a:chExt cx="3665532" cy="617411"/>
            </a:xfrm>
          </p:grpSpPr>
          <p:sp>
            <p:nvSpPr>
              <p:cNvPr id="41" name="Ellipse 41"/>
              <p:cNvSpPr/>
              <p:nvPr/>
            </p:nvSpPr>
            <p:spPr>
              <a:xfrm>
                <a:off x="6534150" y="4591050"/>
                <a:ext cx="419100" cy="4191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6684365" y="472154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7153656" y="4549140"/>
                <a:ext cx="304602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보이는 경로를 말로 재확인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155942" y="4902518"/>
                <a:ext cx="289424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“지금 연 폴더가 어디인지 말해줘.”</a:t>
                </a:r>
              </a:p>
            </p:txBody>
          </p:sp>
        </p:grpSp>
        <p:sp>
          <p:nvSpPr>
            <p:cNvPr id="46" name="Rectangle 46"/>
            <p:cNvSpPr/>
            <p:nvPr/>
          </p:nvSpPr>
          <p:spPr>
            <a:xfrm>
              <a:off x="6477000" y="5410200"/>
              <a:ext cx="4953000" cy="457200"/>
            </a:xfrm>
            <a:prstGeom prst="roundRect">
              <a:avLst>
                <a:gd name="adj" fmla="val 25000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6697980" y="5543550"/>
              <a:ext cx="24264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B64DA"/>
                  </a:solidFill>
                  <a:latin typeface="Consolas"/>
                  <a:ea typeface="Consolas"/>
                  <a:cs typeface="Consolas"/>
                </a:rPr>
                <a:t>/Documents/AI_Practice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9" name="TextBox 49"/>
            <p:cNvSpPr txBox="1"/>
            <p:nvPr/>
          </p:nvSpPr>
          <p:spPr>
            <a:xfrm>
              <a:off x="527304" y="6423660"/>
              <a:ext cx="30411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폴더 선택이 에이전트의 작업 경계입니다.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7924648" cy="1201674"/>
            <a:chOff x="517398" y="403860"/>
            <a:chExt cx="7924648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1807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CODEX 이해와 첫 실행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590937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초보자를 위한 첫 안전 요청문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79177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목표·범위·확인·제외을 한 번에 쓰면 첫 작업의 오해가 크게 줄어듭니다.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33400" y="1866900"/>
            <a:ext cx="7334250" cy="3390900"/>
            <a:chOff x="533400" y="1866900"/>
            <a:chExt cx="7334250" cy="3390900"/>
          </a:xfrm>
        </p:grpSpPr>
        <p:sp>
          <p:nvSpPr>
            <p:cNvPr id="6" name="Rectangle 6"/>
            <p:cNvSpPr/>
            <p:nvPr/>
          </p:nvSpPr>
          <p:spPr>
            <a:xfrm>
              <a:off x="533400" y="1866900"/>
              <a:ext cx="7334250" cy="3390900"/>
            </a:xfrm>
            <a:prstGeom prst="roundRect">
              <a:avLst>
                <a:gd name="adj" fmla="val 3371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2095500"/>
              <a:ext cx="895350" cy="304800"/>
            </a:xfrm>
            <a:prstGeom prst="roundRect">
              <a:avLst>
                <a:gd name="adj" fmla="val 37500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1169" y="2159318"/>
              <a:ext cx="7770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복사하기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30580" y="2714625"/>
              <a:ext cx="3663315" cy="1493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/>
            <a:lstStyle/>
            <a:p>
              <a:pPr algn="l">
                <a:lnSpc>
                  <a:spcPts val="3150"/>
                </a:lnSpc>
              </a:pP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 xml:space="preserve">이 폴더의 파일 구조만 읽어주세요. </a:t>
              </a: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 xml:space="preserve">아직 수정하지 말고, 파일 목록·예상 작업· </a:t>
              </a: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 xml:space="preserve">주의할 점을 요약해주세요. </a:t>
              </a: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삭제·외부 전송·계정 연결은 하지 마세요.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4686300"/>
              <a:ext cx="6724650" cy="9525"/>
            </a:xfrm>
            <a:custGeom>
              <a:avLst/>
              <a:gdLst/>
              <a:ahLst/>
              <a:cxnLst/>
              <a:rect l="l" t="t" r="r" b="b"/>
              <a:pathLst>
                <a:path w="6724650" h="9525">
                  <a:moveTo>
                    <a:pt x="0" y="0"/>
                  </a:moveTo>
                  <a:lnTo>
                    <a:pt x="672465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31342" y="4845368"/>
              <a:ext cx="30578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첫 시도는 읽기 전용으로 시작합니다.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312658" y="1925955"/>
            <a:ext cx="2272494" cy="3640646"/>
            <a:chOff x="8312658" y="1925955"/>
            <a:chExt cx="2272494" cy="3640646"/>
          </a:xfrm>
        </p:grpSpPr>
        <p:sp>
          <p:nvSpPr>
            <p:cNvPr id="13" name="TextBox 13"/>
            <p:cNvSpPr txBox="1"/>
            <p:nvPr/>
          </p:nvSpPr>
          <p:spPr>
            <a:xfrm>
              <a:off x="8314182" y="1925955"/>
              <a:ext cx="175783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요청문 4요소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8312658" y="2484120"/>
              <a:ext cx="1936280" cy="625031"/>
              <a:chOff x="8312658" y="2484120"/>
              <a:chExt cx="1936280" cy="625031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8312658" y="2484120"/>
                <a:ext cx="397551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3182F6"/>
                    </a:solidFill>
                    <a:latin typeface="Pretendard ExtraBold"/>
                    <a:ea typeface="Pretendard ExtraBold"/>
                    <a:cs typeface="Pretendard ExtraBold"/>
                  </a:rPr>
                  <a:t>01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8906256" y="2510790"/>
                <a:ext cx="52715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목표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8908542" y="2845118"/>
                <a:ext cx="134039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구조를 이해한다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8312658" y="3303270"/>
              <a:ext cx="1990801" cy="625031"/>
              <a:chOff x="8312658" y="3303270"/>
              <a:chExt cx="1990801" cy="625031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8312658" y="3303270"/>
                <a:ext cx="397551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3182F6"/>
                    </a:solidFill>
                    <a:latin typeface="Pretendard ExtraBold"/>
                    <a:ea typeface="Pretendard ExtraBold"/>
                    <a:cs typeface="Pretendard ExtraBold"/>
                  </a:rPr>
                  <a:t>02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8906256" y="3329940"/>
                <a:ext cx="52715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범위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8908542" y="3664268"/>
                <a:ext cx="13949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이 폴더만 읽는다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312658" y="4122420"/>
              <a:ext cx="1990801" cy="625031"/>
              <a:chOff x="8312658" y="4122420"/>
              <a:chExt cx="1990801" cy="625031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8312658" y="4122420"/>
                <a:ext cx="397551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3182F6"/>
                    </a:solidFill>
                    <a:latin typeface="Pretendard ExtraBold"/>
                    <a:ea typeface="Pretendard ExtraBold"/>
                    <a:cs typeface="Pretendard ExtraBold"/>
                  </a:rPr>
                  <a:t>03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8906256" y="4149090"/>
                <a:ext cx="52715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확인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8908542" y="4483418"/>
                <a:ext cx="13949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먼저 요약만 본다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8312658" y="4941570"/>
              <a:ext cx="2272494" cy="625031"/>
              <a:chOff x="8312658" y="4941570"/>
              <a:chExt cx="2272494" cy="625031"/>
            </a:xfrm>
          </p:grpSpPr>
          <p:sp>
            <p:nvSpPr>
              <p:cNvPr id="26" name="TextBox 26"/>
              <p:cNvSpPr txBox="1"/>
              <p:nvPr/>
            </p:nvSpPr>
            <p:spPr>
              <a:xfrm>
                <a:off x="8312658" y="4941570"/>
                <a:ext cx="397551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F04452"/>
                    </a:solidFill>
                    <a:latin typeface="Pretendard ExtraBold"/>
                    <a:ea typeface="Pretendard ExtraBold"/>
                    <a:cs typeface="Pretendard ExtraBold"/>
                  </a:rPr>
                  <a:t>04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8906256" y="4968240"/>
                <a:ext cx="52715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제외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8908542" y="5302568"/>
                <a:ext cx="16766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삭제·외부 전송 금지</a:t>
                </a:r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1" name="TextBox 31"/>
            <p:cNvSpPr txBox="1"/>
            <p:nvPr/>
          </p:nvSpPr>
          <p:spPr>
            <a:xfrm>
              <a:off x="527304" y="6423660"/>
              <a:ext cx="44546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복사한 뒤, 작업 폴더 이름만 자신의 환경에 맞게 확인하세요.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11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625438" cy="1124141"/>
            <a:chOff x="517398" y="384810"/>
            <a:chExt cx="8625438" cy="112414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21807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CODEX 이해와 첫 실행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62543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결과·파일·변경 내용을 직접 확인하는 방법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44918"/>
              <a:ext cx="649264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“완료했다”는 말이 아니라 파일을 열어 요청한 변경이 보일 때 작업이 끝납니다.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00100" y="1849755"/>
            <a:ext cx="5935837" cy="3869246"/>
            <a:chOff x="800100" y="1849755"/>
            <a:chExt cx="5935837" cy="3869246"/>
          </a:xfrm>
        </p:grpSpPr>
        <p:sp>
          <p:nvSpPr>
            <p:cNvPr id="6" name="Line 6"/>
            <p:cNvSpPr/>
            <p:nvPr/>
          </p:nvSpPr>
          <p:spPr>
            <a:xfrm>
              <a:off x="1066800" y="2152650"/>
              <a:ext cx="9525" cy="3238500"/>
            </a:xfrm>
            <a:custGeom>
              <a:avLst/>
              <a:gdLst/>
              <a:ahLst/>
              <a:cxnLst/>
              <a:rect l="l" t="t" r="r" b="b"/>
              <a:pathLst>
                <a:path w="9525" h="3238500">
                  <a:moveTo>
                    <a:pt x="0" y="0"/>
                  </a:moveTo>
                  <a:lnTo>
                    <a:pt x="0" y="3238500"/>
                  </a:lnTo>
                </a:path>
              </a:pathLst>
            </a:custGeom>
            <a:noFill/>
            <a:ln w="57150" cap="rnd">
              <a:solidFill>
                <a:srgbClr val="E5E8EB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800100" y="1849755"/>
              <a:ext cx="4488885" cy="668846"/>
              <a:chOff x="800100" y="1849755"/>
              <a:chExt cx="4488885" cy="668846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800100" y="1885950"/>
                <a:ext cx="533400" cy="5334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987687" y="20345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1627632" y="1849755"/>
                <a:ext cx="1980461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생성 경로 확인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631442" y="2254568"/>
                <a:ext cx="365754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결과 파일의 정확한 폴더와 이름을 묻습니다.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00100" y="2916555"/>
              <a:ext cx="5935837" cy="668846"/>
              <a:chOff x="800100" y="2916555"/>
              <a:chExt cx="5935837" cy="668846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800100" y="2952750"/>
                <a:ext cx="533400" cy="5334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987687" y="31013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1627632" y="2916555"/>
                <a:ext cx="1297736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파일 열기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631442" y="3321368"/>
                <a:ext cx="510449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Finder·Obsidian·PowerPoint 중 실제 사용할 앱에서 엽니다.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800100" y="3983355"/>
              <a:ext cx="5288528" cy="668846"/>
              <a:chOff x="800100" y="3983355"/>
              <a:chExt cx="5288528" cy="668846"/>
            </a:xfrm>
          </p:grpSpPr>
          <p:sp>
            <p:nvSpPr>
              <p:cNvPr id="17" name="Ellipse 17"/>
              <p:cNvSpPr/>
              <p:nvPr/>
            </p:nvSpPr>
            <p:spPr>
              <a:xfrm>
                <a:off x="800100" y="4019550"/>
                <a:ext cx="533400" cy="5334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987687" y="41681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627632" y="3983355"/>
                <a:ext cx="1980461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변경 요약 비교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631442" y="4388168"/>
                <a:ext cx="445718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요청한 항목, 추가된 파일, 수정된 부분을 대조합니다.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800100" y="5050155"/>
              <a:ext cx="5134051" cy="668846"/>
              <a:chOff x="800100" y="5050155"/>
              <a:chExt cx="5134051" cy="668846"/>
            </a:xfrm>
          </p:grpSpPr>
          <p:sp>
            <p:nvSpPr>
              <p:cNvPr id="22" name="Ellipse 22"/>
              <p:cNvSpPr/>
              <p:nvPr/>
            </p:nvSpPr>
            <p:spPr>
              <a:xfrm>
                <a:off x="800100" y="5086350"/>
                <a:ext cx="533400" cy="5334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987687" y="52349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4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627632" y="5050155"/>
                <a:ext cx="1980461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다음 작업 지시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631442" y="5454968"/>
                <a:ext cx="430270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확인한 결과를 기준으로 수정·보완 범위를 정합니다.</a:t>
                </a:r>
              </a:p>
            </p:txBody>
          </p:sp>
        </p:grpSp>
      </p:grpSp>
      <p:grpSp>
        <p:nvGrpSpPr>
          <p:cNvPr id="36" name="Group 36"/>
          <p:cNvGrpSpPr/>
          <p:nvPr/>
        </p:nvGrpSpPr>
        <p:grpSpPr>
          <a:xfrm>
            <a:off x="7486650" y="1866900"/>
            <a:ext cx="4171950" cy="2686050"/>
            <a:chOff x="7486650" y="1866900"/>
            <a:chExt cx="4171950" cy="2686050"/>
          </a:xfrm>
        </p:grpSpPr>
        <p:sp>
          <p:nvSpPr>
            <p:cNvPr id="28" name="Rectangle 28"/>
            <p:cNvSpPr/>
            <p:nvPr/>
          </p:nvSpPr>
          <p:spPr>
            <a:xfrm>
              <a:off x="7486650" y="1866900"/>
              <a:ext cx="4171950" cy="2686050"/>
            </a:xfrm>
            <a:prstGeom prst="roundRect">
              <a:avLst>
                <a:gd name="adj" fmla="val 4255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7843837" y="2205037"/>
              <a:ext cx="314324" cy="314324"/>
              <a:chOff x="7843837" y="2205037"/>
              <a:chExt cx="314324" cy="31432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7843837" y="2205037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0" y="157162"/>
                    </a:moveTo>
                    <a:cubicBezTo>
                      <a:pt x="0" y="243961"/>
                      <a:pt x="70364" y="314324"/>
                      <a:pt x="157162" y="314324"/>
                    </a:cubicBezTo>
                    <a:cubicBezTo>
                      <a:pt x="243961" y="314324"/>
                      <a:pt x="314324" y="243961"/>
                      <a:pt x="314324" y="157162"/>
                    </a:cubicBezTo>
                    <a:cubicBezTo>
                      <a:pt x="314324" y="70364"/>
                      <a:pt x="243961" y="0"/>
                      <a:pt x="157162" y="0"/>
                    </a:cubicBezTo>
                    <a:cubicBezTo>
                      <a:pt x="70364" y="0"/>
                      <a:pt x="0" y="70364"/>
                      <a:pt x="0" y="157162"/>
                    </a:cubicBezTo>
                  </a:path>
                </a:pathLst>
              </a:custGeom>
              <a:noFill/>
              <a:ln w="34925">
                <a:solidFill>
                  <a:srgbClr val="0EAD69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7948612" y="2327275"/>
                <a:ext cx="104775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69850">
                    <a:moveTo>
                      <a:pt x="0" y="34925"/>
                    </a:moveTo>
                    <a:lnTo>
                      <a:pt x="34925" y="69850"/>
                    </a:ln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0EAD69"/>
                </a:solidFill>
              </a:ln>
            </p:spPr>
          </p:sp>
        </p:grpSp>
        <p:sp>
          <p:nvSpPr>
            <p:cNvPr id="32" name="TextBox 32"/>
            <p:cNvSpPr txBox="1"/>
            <p:nvPr/>
          </p:nvSpPr>
          <p:spPr>
            <a:xfrm>
              <a:off x="8388858" y="2160270"/>
              <a:ext cx="1483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완료 증거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782306" y="2834640"/>
              <a:ext cx="18756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파일이 존재한다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782306" y="3291840"/>
              <a:ext cx="24608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요청한 변경이 보인다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782306" y="3749040"/>
              <a:ext cx="22064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실제 앱에서 열린다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486650" y="4762500"/>
            <a:ext cx="4171950" cy="1066800"/>
            <a:chOff x="7486650" y="4762500"/>
            <a:chExt cx="4171950" cy="1066800"/>
          </a:xfrm>
        </p:grpSpPr>
        <p:sp>
          <p:nvSpPr>
            <p:cNvPr id="37" name="Rectangle 37"/>
            <p:cNvSpPr/>
            <p:nvPr/>
          </p:nvSpPr>
          <p:spPr>
            <a:xfrm>
              <a:off x="7486650" y="4762500"/>
              <a:ext cx="4171950" cy="1066800"/>
            </a:xfrm>
            <a:prstGeom prst="roundRect">
              <a:avLst>
                <a:gd name="adj" fmla="val 10714"/>
              </a:avLst>
            </a:prstGeom>
            <a:solidFill>
              <a:srgbClr val="FFFFFF"/>
            </a:solidFill>
            <a:ln w="19050">
              <a:solidFill>
                <a:srgbClr val="F04452"/>
              </a:solidFill>
            </a:ln>
          </p:spPr>
        </p:sp>
        <p:grpSp>
          <p:nvGrpSpPr>
            <p:cNvPr id="41" name="Group 41"/>
            <p:cNvGrpSpPr/>
            <p:nvPr/>
          </p:nvGrpSpPr>
          <p:grpSpPr>
            <a:xfrm>
              <a:off x="7799759" y="5029216"/>
              <a:ext cx="288171" cy="247577"/>
              <a:chOff x="7799759" y="5029216"/>
              <a:chExt cx="288171" cy="247577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7943850" y="5119688"/>
                <a:ext cx="952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57150">
                    <a:moveTo>
                      <a:pt x="0" y="0"/>
                    </a:moveTo>
                    <a:lnTo>
                      <a:pt x="0" y="57150"/>
                    </a:lnTo>
                  </a:path>
                </a:pathLst>
              </a:custGeom>
              <a:noFill/>
              <a:ln w="28575">
                <a:solidFill>
                  <a:srgbClr val="F04452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7799759" y="5029216"/>
                <a:ext cx="288171" cy="247577"/>
              </a:xfrm>
              <a:custGeom>
                <a:avLst/>
                <a:gdLst/>
                <a:ahLst/>
                <a:cxnLst/>
                <a:rect l="l" t="t" r="r" b="b"/>
                <a:pathLst>
                  <a:path w="288171" h="247577">
                    <a:moveTo>
                      <a:pt x="120702" y="13191"/>
                    </a:moveTo>
                    <a:lnTo>
                      <a:pt x="4888" y="206558"/>
                    </a:lnTo>
                    <a:cubicBezTo>
                      <a:pt x="30" y="214971"/>
                      <a:pt x="0" y="225330"/>
                      <a:pt x="4810" y="233771"/>
                    </a:cubicBezTo>
                    <a:cubicBezTo>
                      <a:pt x="9620" y="242213"/>
                      <a:pt x="18548" y="247468"/>
                      <a:pt x="28262" y="247577"/>
                    </a:cubicBezTo>
                    <a:lnTo>
                      <a:pt x="259920" y="247577"/>
                    </a:lnTo>
                    <a:cubicBezTo>
                      <a:pt x="269630" y="247465"/>
                      <a:pt x="278553" y="242212"/>
                      <a:pt x="283362" y="233775"/>
                    </a:cubicBezTo>
                    <a:cubicBezTo>
                      <a:pt x="288171" y="225339"/>
                      <a:pt x="288145" y="214984"/>
                      <a:pt x="283294" y="206572"/>
                    </a:cubicBezTo>
                    <a:lnTo>
                      <a:pt x="167480" y="13176"/>
                    </a:lnTo>
                    <a:cubicBezTo>
                      <a:pt x="162524" y="4996"/>
                      <a:pt x="153655" y="0"/>
                      <a:pt x="144091" y="0"/>
                    </a:cubicBezTo>
                    <a:cubicBezTo>
                      <a:pt x="134527" y="0"/>
                      <a:pt x="125658" y="4996"/>
                      <a:pt x="120702" y="13176"/>
                    </a:cubicBezTo>
                  </a:path>
                </a:pathLst>
              </a:custGeom>
              <a:noFill/>
              <a:ln w="28575">
                <a:solidFill>
                  <a:srgbClr val="F04452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7943850" y="52197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43" y="0"/>
                    </a:lnTo>
                  </a:path>
                </a:pathLst>
              </a:custGeom>
              <a:noFill/>
              <a:ln w="28575">
                <a:solidFill>
                  <a:srgbClr val="F04452"/>
                </a:solidFill>
              </a:ln>
            </p:spPr>
          </p:sp>
        </p:grpSp>
        <p:sp>
          <p:nvSpPr>
            <p:cNvPr id="42" name="TextBox 42"/>
            <p:cNvSpPr txBox="1"/>
            <p:nvPr/>
          </p:nvSpPr>
          <p:spPr>
            <a:xfrm>
              <a:off x="8277606" y="5044440"/>
              <a:ext cx="16975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F04452"/>
                  </a:solidFill>
                  <a:latin typeface="Pretendard SemiBold"/>
                  <a:ea typeface="Pretendard SemiBold"/>
                  <a:cs typeface="Pretendard SemiBold"/>
                </a:rPr>
                <a:t>아직 완료 아님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765542" y="5474018"/>
              <a:ext cx="27215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실행중 · 로딩중 · 저장 위치 불명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5" name="TextBox 45"/>
            <p:cNvSpPr txBox="1"/>
            <p:nvPr/>
          </p:nvSpPr>
          <p:spPr>
            <a:xfrm>
              <a:off x="527304" y="6423660"/>
              <a:ext cx="29280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실제 파일 확인이 최종 성공 판정입니다.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12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7398" y="403860"/>
            <a:ext cx="5362585" cy="900875"/>
            <a:chOff x="517398" y="403860"/>
            <a:chExt cx="5362585" cy="900875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2345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HERMES DESKTOP 설치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536258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Hermes Agent란 무엇인가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6750" y="1841500"/>
            <a:ext cx="10539773" cy="2023745"/>
            <a:chOff x="666750" y="1841500"/>
            <a:chExt cx="10539773" cy="2023745"/>
          </a:xfrm>
        </p:grpSpPr>
        <p:grpSp>
          <p:nvGrpSpPr>
            <p:cNvPr id="14" name="Group 14"/>
            <p:cNvGrpSpPr/>
            <p:nvPr/>
          </p:nvGrpSpPr>
          <p:grpSpPr>
            <a:xfrm>
              <a:off x="812800" y="1841500"/>
              <a:ext cx="355600" cy="482600"/>
              <a:chOff x="812800" y="1841500"/>
              <a:chExt cx="355600" cy="4826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838200" y="1892300"/>
                <a:ext cx="3048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304800" h="203200">
                    <a:moveTo>
                      <a:pt x="0" y="50800"/>
                    </a:moveTo>
                    <a:cubicBezTo>
                      <a:pt x="0" y="22744"/>
                      <a:pt x="22744" y="0"/>
                      <a:pt x="50800" y="0"/>
                    </a:cubicBezTo>
                    <a:lnTo>
                      <a:pt x="254000" y="0"/>
                    </a:lnTo>
                    <a:cubicBezTo>
                      <a:pt x="282056" y="0"/>
                      <a:pt x="304800" y="22744"/>
                      <a:pt x="304800" y="50800"/>
                    </a:cubicBezTo>
                    <a:lnTo>
                      <a:pt x="304800" y="152400"/>
                    </a:lnTo>
                    <a:cubicBezTo>
                      <a:pt x="304800" y="180456"/>
                      <a:pt x="282056" y="203200"/>
                      <a:pt x="254000" y="203200"/>
                    </a:cubicBezTo>
                    <a:lnTo>
                      <a:pt x="50800" y="203200"/>
                    </a:lnTo>
                    <a:cubicBezTo>
                      <a:pt x="22744" y="203200"/>
                      <a:pt x="0" y="180456"/>
                      <a:pt x="0" y="152400"/>
                    </a:cubicBezTo>
                    <a:lnTo>
                      <a:pt x="0" y="50800"/>
                    </a:lnTo>
                  </a:path>
                </a:pathLst>
              </a:custGeom>
              <a:noFill/>
              <a:ln w="50800">
                <a:solidFill>
                  <a:srgbClr val="3182F6"/>
                </a:solidFill>
              </a:ln>
            </p:spPr>
          </p:sp>
          <p:sp>
            <p:nvSpPr>
              <p:cNvPr id="6" name="Freeform 6"/>
              <p:cNvSpPr/>
              <p:nvPr/>
            </p:nvSpPr>
            <p:spPr>
              <a:xfrm>
                <a:off x="990600" y="1841500"/>
                <a:ext cx="9525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50800">
                    <a:moveTo>
                      <a:pt x="0" y="0"/>
                    </a:moveTo>
                    <a:lnTo>
                      <a:pt x="0" y="50800"/>
                    </a:lnTo>
                  </a:path>
                </a:pathLst>
              </a:custGeom>
              <a:noFill/>
              <a:ln w="50800">
                <a:solidFill>
                  <a:srgbClr val="3182F6"/>
                </a:solidFill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914400" y="2095500"/>
                <a:ext cx="9525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28600">
                    <a:moveTo>
                      <a:pt x="0" y="0"/>
                    </a:moveTo>
                    <a:lnTo>
                      <a:pt x="0" y="228600"/>
                    </a:lnTo>
                  </a:path>
                </a:pathLst>
              </a:custGeom>
              <a:noFill/>
              <a:ln w="50800">
                <a:solidFill>
                  <a:srgbClr val="3182F6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066800" y="2095500"/>
                <a:ext cx="9525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28600">
                    <a:moveTo>
                      <a:pt x="0" y="0"/>
                    </a:moveTo>
                    <a:lnTo>
                      <a:pt x="0" y="228600"/>
                    </a:lnTo>
                  </a:path>
                </a:pathLst>
              </a:custGeom>
              <a:noFill/>
              <a:ln w="50800">
                <a:solidFill>
                  <a:srgbClr val="3182F6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812800" y="2146300"/>
                <a:ext cx="1016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50800">
                    <a:moveTo>
                      <a:pt x="0" y="50800"/>
                    </a:moveTo>
                    <a:lnTo>
                      <a:pt x="101600" y="0"/>
                    </a:lnTo>
                  </a:path>
                </a:pathLst>
              </a:custGeom>
              <a:noFill/>
              <a:ln w="50800">
                <a:solidFill>
                  <a:srgbClr val="3182F6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066800" y="2146300"/>
                <a:ext cx="1016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101600" h="50800">
                    <a:moveTo>
                      <a:pt x="0" y="0"/>
                    </a:moveTo>
                    <a:lnTo>
                      <a:pt x="101600" y="50800"/>
                    </a:lnTo>
                  </a:path>
                </a:pathLst>
              </a:custGeom>
              <a:noFill/>
              <a:ln w="50800">
                <a:solidFill>
                  <a:srgbClr val="3182F6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914400" y="2247901"/>
                <a:ext cx="152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9525">
                    <a:moveTo>
                      <a:pt x="0" y="0"/>
                    </a:moveTo>
                    <a:lnTo>
                      <a:pt x="152400" y="0"/>
                    </a:lnTo>
                  </a:path>
                </a:pathLst>
              </a:custGeom>
              <a:noFill/>
              <a:ln w="50800">
                <a:solidFill>
                  <a:srgbClr val="3182F6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39800" y="19939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254"/>
                    </a:lnTo>
                  </a:path>
                </a:pathLst>
              </a:custGeom>
              <a:noFill/>
              <a:ln w="50800">
                <a:solidFill>
                  <a:srgbClr val="3182F6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041400" y="19939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254"/>
                    </a:lnTo>
                  </a:path>
                </a:pathLst>
              </a:custGeom>
              <a:noFill/>
              <a:ln w="50800">
                <a:solidFill>
                  <a:srgbClr val="3182F6"/>
                </a:solidFill>
              </a:ln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666750" y="2417445"/>
              <a:ext cx="796209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9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Hermes Desktop은 대화를 넘어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66750" y="3103245"/>
              <a:ext cx="10539773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9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장기 업무 운영을 담는 에이전트 앱입니다.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75132" y="4248150"/>
            <a:ext cx="10831068" cy="1223201"/>
            <a:chOff x="675132" y="4248150"/>
            <a:chExt cx="10831068" cy="1223201"/>
          </a:xfrm>
        </p:grpSpPr>
        <p:sp>
          <p:nvSpPr>
            <p:cNvPr id="18" name="Line 18"/>
            <p:cNvSpPr/>
            <p:nvPr/>
          </p:nvSpPr>
          <p:spPr>
            <a:xfrm>
              <a:off x="685800" y="42481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75132" y="4592955"/>
              <a:ext cx="1297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여러 세션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2466975" y="4695825"/>
              <a:ext cx="95250" cy="952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808732" y="4592955"/>
              <a:ext cx="9118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프로필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4162425" y="4695825"/>
              <a:ext cx="95250" cy="952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504182" y="4592955"/>
              <a:ext cx="18914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파일 브라우저</a:t>
              </a:r>
            </a:p>
          </p:txBody>
        </p:sp>
        <p:sp>
          <p:nvSpPr>
            <p:cNvPr id="24" name="Ellipse 24"/>
            <p:cNvSpPr/>
            <p:nvPr/>
          </p:nvSpPr>
          <p:spPr>
            <a:xfrm>
              <a:off x="6867525" y="4695825"/>
              <a:ext cx="95250" cy="952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209282" y="4592955"/>
              <a:ext cx="6150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스킬</a:t>
              </a:r>
            </a:p>
          </p:txBody>
        </p:sp>
        <p:sp>
          <p:nvSpPr>
            <p:cNvPr id="26" name="Ellipse 26"/>
            <p:cNvSpPr/>
            <p:nvPr/>
          </p:nvSpPr>
          <p:spPr>
            <a:xfrm>
              <a:off x="8277225" y="4695825"/>
              <a:ext cx="95250" cy="952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618982" y="4592955"/>
              <a:ext cx="18914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생성 아티팩트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78942" y="5207318"/>
              <a:ext cx="522537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macOS · Windows · Linux 데스크톱 앱 · 채팅 중심 인터페이스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85800" y="5676900"/>
            <a:ext cx="10820400" cy="457200"/>
            <a:chOff x="685800" y="5676900"/>
            <a:chExt cx="10820400" cy="457200"/>
          </a:xfrm>
        </p:grpSpPr>
        <p:sp>
          <p:nvSpPr>
            <p:cNvPr id="30" name="Rectangle 30"/>
            <p:cNvSpPr/>
            <p:nvPr/>
          </p:nvSpPr>
          <p:spPr>
            <a:xfrm>
              <a:off x="685800" y="5676900"/>
              <a:ext cx="10820400" cy="457200"/>
            </a:xfrm>
            <a:prstGeom prst="roundRect">
              <a:avLst>
                <a:gd name="adj" fmla="val 25000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07542" y="5826442"/>
              <a:ext cx="640240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이 교육에서는 Hermes Desktop만 사용하며, 명령줄 설치는 다루지 않습니다.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3" name="TextBox 33"/>
            <p:cNvSpPr txBox="1"/>
            <p:nvPr/>
          </p:nvSpPr>
          <p:spPr>
            <a:xfrm>
              <a:off x="527304" y="6423660"/>
              <a:ext cx="25071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Hermes Agent 공식 Desktop 문서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13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9903222" cy="1201674"/>
            <a:chOff x="517398" y="403860"/>
            <a:chExt cx="9903222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2345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HERMES DESKTOP 설치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698200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Codex와 Hermes를 함께 쓰는 이유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98963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Codex는 현재 폴더의 결과물을 빠르게 만들고, Hermes는 지식과 반복 작업을 지속합니다.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705350" y="3676650"/>
            <a:ext cx="2781300" cy="9525"/>
            <a:chOff x="4705350" y="3676650"/>
            <a:chExt cx="2781300" cy="9525"/>
          </a:xfrm>
        </p:grpSpPr>
        <p:sp>
          <p:nvSpPr>
            <p:cNvPr id="6" name="Line 6"/>
            <p:cNvSpPr/>
            <p:nvPr/>
          </p:nvSpPr>
          <p:spPr>
            <a:xfrm>
              <a:off x="4705350" y="3676650"/>
              <a:ext cx="838200" cy="9525"/>
            </a:xfrm>
            <a:custGeom>
              <a:avLst/>
              <a:gdLst/>
              <a:ahLst/>
              <a:cxnLst/>
              <a:rect l="l" t="t" r="r" b="b"/>
              <a:pathLst>
                <a:path w="838200" h="9525">
                  <a:moveTo>
                    <a:pt x="0" y="0"/>
                  </a:moveTo>
                  <a:lnTo>
                    <a:pt x="838200" y="0"/>
                  </a:lnTo>
                </a:path>
              </a:pathLst>
            </a:custGeom>
            <a:noFill/>
            <a:ln w="57150" cap="rnd">
              <a:solidFill>
                <a:srgbClr val="E5E8EB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6648450" y="3676650"/>
              <a:ext cx="838200" cy="9525"/>
            </a:xfrm>
            <a:custGeom>
              <a:avLst/>
              <a:gdLst/>
              <a:ahLst/>
              <a:cxnLst/>
              <a:rect l="l" t="t" r="r" b="b"/>
              <a:pathLst>
                <a:path w="838200" h="9525">
                  <a:moveTo>
                    <a:pt x="0" y="0"/>
                  </a:moveTo>
                  <a:lnTo>
                    <a:pt x="838200" y="0"/>
                  </a:lnTo>
                </a:path>
              </a:pathLst>
            </a:custGeom>
            <a:noFill/>
            <a:ln w="57150" cap="rnd">
              <a:solidFill>
                <a:srgbClr val="E5E8EB"/>
              </a:solidFill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533400" y="2038350"/>
            <a:ext cx="4171950" cy="3333750"/>
            <a:chOff x="533400" y="2038350"/>
            <a:chExt cx="4171950" cy="3333750"/>
          </a:xfrm>
        </p:grpSpPr>
        <p:sp>
          <p:nvSpPr>
            <p:cNvPr id="9" name="Rectangle 9"/>
            <p:cNvSpPr/>
            <p:nvPr/>
          </p:nvSpPr>
          <p:spPr>
            <a:xfrm>
              <a:off x="533400" y="2038350"/>
              <a:ext cx="4171950" cy="3333750"/>
            </a:xfrm>
            <a:prstGeom prst="roundRect">
              <a:avLst>
                <a:gd name="adj" fmla="val 3429"/>
              </a:avLst>
            </a:prstGeom>
            <a:solidFill>
              <a:srgbClr val="FFFFFF"/>
            </a:solidFill>
            <a:ln w="19050">
              <a:solidFill>
                <a:srgbClr val="3182F6"/>
              </a:solidFill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933450" y="2400300"/>
              <a:ext cx="266700" cy="342900"/>
              <a:chOff x="933450" y="2400300"/>
              <a:chExt cx="266700" cy="3429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009650" y="2571750"/>
                <a:ext cx="190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95250">
                    <a:moveTo>
                      <a:pt x="19050" y="0"/>
                    </a:moveTo>
                    <a:lnTo>
                      <a:pt x="0" y="0"/>
                    </a:lnTo>
                    <a:lnTo>
                      <a:pt x="0" y="95250"/>
                    </a:lnTo>
                    <a:lnTo>
                      <a:pt x="19050" y="9525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104900" y="2571750"/>
                <a:ext cx="190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95250">
                    <a:moveTo>
                      <a:pt x="0" y="0"/>
                    </a:moveTo>
                    <a:lnTo>
                      <a:pt x="19050" y="0"/>
                    </a:lnTo>
                    <a:lnTo>
                      <a:pt x="19050" y="95250"/>
                    </a:lnTo>
                    <a:lnTo>
                      <a:pt x="0" y="9525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1104900" y="2400300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0"/>
                    </a:moveTo>
                    <a:lnTo>
                      <a:pt x="0" y="76200"/>
                    </a:lnTo>
                    <a:cubicBezTo>
                      <a:pt x="0" y="86721"/>
                      <a:pt x="8529" y="95250"/>
                      <a:pt x="19050" y="95250"/>
                    </a:cubicBezTo>
                    <a:lnTo>
                      <a:pt x="95250" y="9525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933450" y="2400300"/>
                <a:ext cx="266700" cy="3429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342900">
                    <a:moveTo>
                      <a:pt x="228600" y="342900"/>
                    </a:moveTo>
                    <a:lnTo>
                      <a:pt x="38100" y="342900"/>
                    </a:lnTo>
                    <a:cubicBezTo>
                      <a:pt x="17058" y="342900"/>
                      <a:pt x="0" y="325842"/>
                      <a:pt x="0" y="304800"/>
                    </a:cubicBezTo>
                    <a:lnTo>
                      <a:pt x="0" y="38100"/>
                    </a:lnTo>
                    <a:cubicBezTo>
                      <a:pt x="0" y="17058"/>
                      <a:pt x="17058" y="0"/>
                      <a:pt x="38100" y="0"/>
                    </a:cubicBezTo>
                    <a:lnTo>
                      <a:pt x="171450" y="0"/>
                    </a:lnTo>
                    <a:lnTo>
                      <a:pt x="266700" y="95250"/>
                    </a:lnTo>
                    <a:lnTo>
                      <a:pt x="266700" y="304800"/>
                    </a:lnTo>
                    <a:cubicBezTo>
                      <a:pt x="266700" y="325842"/>
                      <a:pt x="249642" y="342900"/>
                      <a:pt x="228600" y="342900"/>
                    </a:cubicBez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1473708" y="2388870"/>
              <a:ext cx="9678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Codex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7532" y="2973705"/>
              <a:ext cx="159457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즉시 산출물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429000"/>
              <a:ext cx="3562350" cy="9525"/>
            </a:xfrm>
            <a:custGeom>
              <a:avLst/>
              <a:gdLst/>
              <a:ahLst/>
              <a:cxnLst/>
              <a:rect l="l" t="t" r="r" b="b"/>
              <a:pathLst>
                <a:path w="3562350" h="9525">
                  <a:moveTo>
                    <a:pt x="0" y="0"/>
                  </a:moveTo>
                  <a:lnTo>
                    <a:pt x="356235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371094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보고서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200656" y="3710940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038856" y="37109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슬라이드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29056" y="42252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코드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200656" y="4225290"/>
              <a:ext cx="10602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파일 수정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31342" y="4883468"/>
              <a:ext cx="30578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현재 선택한 폴더에 결과를 남깁니다.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543550" y="3124200"/>
            <a:ext cx="1104900" cy="2137601"/>
            <a:chOff x="5543550" y="3124200"/>
            <a:chExt cx="1104900" cy="2137601"/>
          </a:xfrm>
        </p:grpSpPr>
        <p:sp>
          <p:nvSpPr>
            <p:cNvPr id="25" name="Ellipse 25"/>
            <p:cNvSpPr/>
            <p:nvPr/>
          </p:nvSpPr>
          <p:spPr>
            <a:xfrm>
              <a:off x="5543550" y="3124200"/>
              <a:ext cx="1104900" cy="11049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5981700" y="3352800"/>
              <a:ext cx="285750" cy="342900"/>
              <a:chOff x="5981700" y="3352800"/>
              <a:chExt cx="285750" cy="3429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6019800" y="3352800"/>
                <a:ext cx="152400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52400">
                    <a:moveTo>
                      <a:pt x="0" y="76200"/>
                    </a:moveTo>
                    <a:cubicBezTo>
                      <a:pt x="0" y="118284"/>
                      <a:pt x="34116" y="152400"/>
                      <a:pt x="76200" y="152400"/>
                    </a:cubicBezTo>
                    <a:cubicBezTo>
                      <a:pt x="118284" y="152400"/>
                      <a:pt x="152400" y="118284"/>
                      <a:pt x="152400" y="76200"/>
                    </a:cubicBezTo>
                    <a:cubicBezTo>
                      <a:pt x="152400" y="34116"/>
                      <a:pt x="118284" y="0"/>
                      <a:pt x="76200" y="0"/>
                    </a:cubicBezTo>
                    <a:cubicBezTo>
                      <a:pt x="34116" y="0"/>
                      <a:pt x="0" y="34116"/>
                      <a:pt x="0" y="76200"/>
                    </a:cubicBezTo>
                  </a:path>
                </a:pathLst>
              </a:custGeom>
              <a:noFill/>
              <a:ln w="38100">
                <a:solidFill>
                  <a:srgbClr val="FFFFFF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981700" y="3581400"/>
                <a:ext cx="1524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14300">
                    <a:moveTo>
                      <a:pt x="0" y="114300"/>
                    </a:moveTo>
                    <a:lnTo>
                      <a:pt x="0" y="76200"/>
                    </a:lnTo>
                    <a:cubicBezTo>
                      <a:pt x="0" y="34116"/>
                      <a:pt x="34116" y="0"/>
                      <a:pt x="76200" y="0"/>
                    </a:cubicBezTo>
                    <a:lnTo>
                      <a:pt x="152400" y="0"/>
                    </a:lnTo>
                  </a:path>
                </a:pathLst>
              </a:custGeom>
              <a:noFill/>
              <a:ln w="38100">
                <a:solidFill>
                  <a:srgbClr val="FFFFFF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6153150" y="3619500"/>
                <a:ext cx="1143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76200">
                    <a:moveTo>
                      <a:pt x="0" y="38100"/>
                    </a:moveTo>
                    <a:lnTo>
                      <a:pt x="38100" y="76200"/>
                    </a:lnTo>
                    <a:lnTo>
                      <a:pt x="114300" y="0"/>
                    </a:lnTo>
                  </a:path>
                </a:pathLst>
              </a:custGeom>
              <a:noFill/>
              <a:ln w="38100">
                <a:solidFill>
                  <a:srgbClr val="FFFFFF"/>
                </a:solidFill>
              </a:ln>
            </p:spPr>
          </p:sp>
        </p:grpSp>
        <p:sp>
          <p:nvSpPr>
            <p:cNvPr id="30" name="TextBox 30"/>
            <p:cNvSpPr txBox="1"/>
            <p:nvPr/>
          </p:nvSpPr>
          <p:spPr>
            <a:xfrm>
              <a:off x="5898318" y="38738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사람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907405" y="4426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목적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907405" y="4712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승인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907405" y="49977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검수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486650" y="2038350"/>
            <a:ext cx="4171950" cy="3333750"/>
            <a:chOff x="7486650" y="2038350"/>
            <a:chExt cx="4171950" cy="3333750"/>
          </a:xfrm>
        </p:grpSpPr>
        <p:sp>
          <p:nvSpPr>
            <p:cNvPr id="35" name="Rectangle 35"/>
            <p:cNvSpPr/>
            <p:nvPr/>
          </p:nvSpPr>
          <p:spPr>
            <a:xfrm>
              <a:off x="7486650" y="2038350"/>
              <a:ext cx="4171950" cy="3333750"/>
            </a:xfrm>
            <a:prstGeom prst="roundRect">
              <a:avLst>
                <a:gd name="adj" fmla="val 3429"/>
              </a:avLst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7886700" y="2381250"/>
              <a:ext cx="266700" cy="361950"/>
              <a:chOff x="7886700" y="2381250"/>
              <a:chExt cx="266700" cy="36195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7905750" y="2419350"/>
                <a:ext cx="228600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152400">
                    <a:moveTo>
                      <a:pt x="0" y="38100"/>
                    </a:moveTo>
                    <a:cubicBezTo>
                      <a:pt x="0" y="17058"/>
                      <a:pt x="17058" y="0"/>
                      <a:pt x="38100" y="0"/>
                    </a:cubicBezTo>
                    <a:lnTo>
                      <a:pt x="190500" y="0"/>
                    </a:lnTo>
                    <a:cubicBezTo>
                      <a:pt x="211542" y="0"/>
                      <a:pt x="228600" y="17058"/>
                      <a:pt x="228600" y="38100"/>
                    </a:cubicBezTo>
                    <a:lnTo>
                      <a:pt x="228600" y="114300"/>
                    </a:lnTo>
                    <a:cubicBezTo>
                      <a:pt x="228600" y="135342"/>
                      <a:pt x="211542" y="152400"/>
                      <a:pt x="190500" y="152400"/>
                    </a:cubicBezTo>
                    <a:lnTo>
                      <a:pt x="38100" y="152400"/>
                    </a:lnTo>
                    <a:cubicBezTo>
                      <a:pt x="17058" y="152400"/>
                      <a:pt x="0" y="135342"/>
                      <a:pt x="0" y="114300"/>
                    </a:cubicBezTo>
                    <a:lnTo>
                      <a:pt x="0" y="3810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8020050" y="2381250"/>
                <a:ext cx="95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8100">
                    <a:moveTo>
                      <a:pt x="0" y="0"/>
                    </a:moveTo>
                    <a:lnTo>
                      <a:pt x="0" y="3810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7962900" y="2571750"/>
                <a:ext cx="9525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71450">
                    <a:moveTo>
                      <a:pt x="0" y="0"/>
                    </a:moveTo>
                    <a:lnTo>
                      <a:pt x="0" y="17145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8077200" y="2571750"/>
                <a:ext cx="9525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71450">
                    <a:moveTo>
                      <a:pt x="0" y="0"/>
                    </a:moveTo>
                    <a:lnTo>
                      <a:pt x="0" y="17145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7886700" y="2609850"/>
                <a:ext cx="762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38100">
                    <a:moveTo>
                      <a:pt x="0" y="38100"/>
                    </a:moveTo>
                    <a:lnTo>
                      <a:pt x="76200" y="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8077200" y="2609850"/>
                <a:ext cx="762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38100">
                    <a:moveTo>
                      <a:pt x="0" y="0"/>
                    </a:moveTo>
                    <a:lnTo>
                      <a:pt x="76200" y="3810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7962900" y="2686050"/>
                <a:ext cx="1143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9525">
                    <a:moveTo>
                      <a:pt x="0" y="0"/>
                    </a:moveTo>
                    <a:lnTo>
                      <a:pt x="114300" y="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7981950" y="24955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9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8058150" y="24955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9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</p:grpSp>
        <p:sp>
          <p:nvSpPr>
            <p:cNvPr id="46" name="TextBox 46"/>
            <p:cNvSpPr txBox="1"/>
            <p:nvPr/>
          </p:nvSpPr>
          <p:spPr>
            <a:xfrm>
              <a:off x="8426958" y="2388870"/>
              <a:ext cx="12229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Hermes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780782" y="2973705"/>
              <a:ext cx="1297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지속 운영</a:t>
              </a:r>
            </a:p>
          </p:txBody>
        </p:sp>
        <p:sp>
          <p:nvSpPr>
            <p:cNvPr id="48" name="Line 48"/>
            <p:cNvSpPr/>
            <p:nvPr/>
          </p:nvSpPr>
          <p:spPr>
            <a:xfrm>
              <a:off x="7791450" y="3429000"/>
              <a:ext cx="3562350" cy="9525"/>
            </a:xfrm>
            <a:custGeom>
              <a:avLst/>
              <a:gdLst/>
              <a:ahLst/>
              <a:cxnLst/>
              <a:rect l="l" t="t" r="r" b="b"/>
              <a:pathLst>
                <a:path w="3562350" h="9525">
                  <a:moveTo>
                    <a:pt x="0" y="0"/>
                  </a:moveTo>
                  <a:lnTo>
                    <a:pt x="3562350" y="0"/>
                  </a:lnTo>
                </a:path>
              </a:pathLst>
            </a:custGeom>
            <a:noFill/>
            <a:ln w="14288">
              <a:solidFill>
                <a:srgbClr val="3182F6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7782306" y="3710940"/>
              <a:ext cx="7643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Ingest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9153906" y="3710940"/>
              <a:ext cx="741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Query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0354056" y="3710940"/>
              <a:ext cx="49749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Lint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7782306" y="422529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프로필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9153906" y="422529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스킬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7784592" y="4883468"/>
              <a:ext cx="263981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세션과 지식 구조를 이어갑니다.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6" name="TextBox 56"/>
            <p:cNvSpPr txBox="1"/>
            <p:nvPr/>
          </p:nvSpPr>
          <p:spPr>
            <a:xfrm>
              <a:off x="527304" y="6423660"/>
              <a:ext cx="389650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Codex=결과물 · Hermes=지속 운영 · 사람=최종 판단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14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9039301" cy="1201674"/>
            <a:chOff x="517398" y="403860"/>
            <a:chExt cx="9039301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2345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HERMES DESKTOP 설치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728967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설치 전 계정·인터넷·저장 공간 점검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90324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설치 실패의 대부분은 앱 보다 로그인, 네트워크, 권한, 저장 공간에서 시작됩니다.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33400" y="1809750"/>
            <a:ext cx="7810500" cy="4000500"/>
            <a:chOff x="533400" y="1809750"/>
            <a:chExt cx="7810500" cy="400050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7810500" cy="4000500"/>
            </a:xfrm>
            <a:prstGeom prst="roundRect">
              <a:avLst>
                <a:gd name="adj" fmla="val 285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876300" y="2095500"/>
              <a:ext cx="3072994" cy="367284"/>
              <a:chOff x="876300" y="2095500"/>
              <a:chExt cx="3072994" cy="367284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876300" y="2095500"/>
                <a:ext cx="228599" cy="228599"/>
                <a:chOff x="876300" y="2095500"/>
                <a:chExt cx="228599" cy="228599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876300" y="2095500"/>
                  <a:ext cx="228599" cy="22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599" h="228599">
                      <a:moveTo>
                        <a:pt x="0" y="114300"/>
                      </a:moveTo>
                      <a:cubicBezTo>
                        <a:pt x="0" y="177426"/>
                        <a:pt x="51174" y="228599"/>
                        <a:pt x="114300" y="228599"/>
                      </a:cubicBezTo>
                      <a:cubicBezTo>
                        <a:pt x="177426" y="228599"/>
                        <a:pt x="228599" y="177426"/>
                        <a:pt x="228599" y="114300"/>
                      </a:cubicBezTo>
                      <a:cubicBezTo>
                        <a:pt x="228599" y="51174"/>
                        <a:pt x="177426" y="0"/>
                        <a:pt x="114300" y="0"/>
                      </a:cubicBezTo>
                      <a:cubicBezTo>
                        <a:pt x="51174" y="0"/>
                        <a:pt x="0" y="51174"/>
                        <a:pt x="0" y="114300"/>
                      </a:cubicBezTo>
                    </a:path>
                  </a:pathLst>
                </a:custGeom>
                <a:noFill/>
                <a:ln w="25400">
                  <a:solidFill>
                    <a:srgbClr val="0EAD69"/>
                  </a:solidFill>
                </a:ln>
              </p:spPr>
            </p:sp>
            <p:sp>
              <p:nvSpPr>
                <p:cNvPr id="8" name="Freeform 8"/>
                <p:cNvSpPr/>
                <p:nvPr/>
              </p:nvSpPr>
              <p:spPr>
                <a:xfrm>
                  <a:off x="952500" y="2184400"/>
                  <a:ext cx="76200" cy="5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50800">
                      <a:moveTo>
                        <a:pt x="0" y="25400"/>
                      </a:moveTo>
                      <a:lnTo>
                        <a:pt x="25400" y="50800"/>
                      </a:lnTo>
                      <a:lnTo>
                        <a:pt x="76200" y="0"/>
                      </a:lnTo>
                    </a:path>
                  </a:pathLst>
                </a:custGeom>
                <a:noFill/>
                <a:ln w="25400">
                  <a:solidFill>
                    <a:srgbClr val="0EAD69"/>
                  </a:solidFill>
                </a:ln>
              </p:spPr>
            </p:sp>
          </p:grpSp>
          <p:sp>
            <p:nvSpPr>
              <p:cNvPr id="10" name="TextBox 10"/>
              <p:cNvSpPr txBox="1"/>
              <p:nvPr/>
            </p:nvSpPr>
            <p:spPr>
              <a:xfrm>
                <a:off x="1362456" y="2110740"/>
                <a:ext cx="258683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운영체제 업데이트 완료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76300" y="2667000"/>
              <a:ext cx="3855491" cy="367284"/>
              <a:chOff x="876300" y="2667000"/>
              <a:chExt cx="3855491" cy="367284"/>
            </a:xfrm>
          </p:grpSpPr>
          <p:grpSp>
            <p:nvGrpSpPr>
              <p:cNvPr id="14" name="Group 14"/>
              <p:cNvGrpSpPr/>
              <p:nvPr/>
            </p:nvGrpSpPr>
            <p:grpSpPr>
              <a:xfrm>
                <a:off x="876300" y="2667000"/>
                <a:ext cx="228599" cy="228599"/>
                <a:chOff x="876300" y="2667000"/>
                <a:chExt cx="228599" cy="228599"/>
              </a:xfrm>
            </p:grpSpPr>
            <p:sp>
              <p:nvSpPr>
                <p:cNvPr id="12" name="Freeform 12"/>
                <p:cNvSpPr/>
                <p:nvPr/>
              </p:nvSpPr>
              <p:spPr>
                <a:xfrm>
                  <a:off x="876300" y="2667000"/>
                  <a:ext cx="228599" cy="22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599" h="228599">
                      <a:moveTo>
                        <a:pt x="0" y="114300"/>
                      </a:moveTo>
                      <a:cubicBezTo>
                        <a:pt x="0" y="177426"/>
                        <a:pt x="51174" y="228599"/>
                        <a:pt x="114300" y="228599"/>
                      </a:cubicBezTo>
                      <a:cubicBezTo>
                        <a:pt x="177426" y="228599"/>
                        <a:pt x="228599" y="177426"/>
                        <a:pt x="228599" y="114300"/>
                      </a:cubicBezTo>
                      <a:cubicBezTo>
                        <a:pt x="228599" y="51174"/>
                        <a:pt x="177426" y="0"/>
                        <a:pt x="114300" y="0"/>
                      </a:cubicBezTo>
                      <a:cubicBezTo>
                        <a:pt x="51174" y="0"/>
                        <a:pt x="0" y="51174"/>
                        <a:pt x="0" y="114300"/>
                      </a:cubicBezTo>
                    </a:path>
                  </a:pathLst>
                </a:custGeom>
                <a:noFill/>
                <a:ln w="25400">
                  <a:solidFill>
                    <a:srgbClr val="0EAD69"/>
                  </a:solidFill>
                </a:ln>
              </p:spPr>
            </p:sp>
            <p:sp>
              <p:nvSpPr>
                <p:cNvPr id="13" name="Freeform 13"/>
                <p:cNvSpPr/>
                <p:nvPr/>
              </p:nvSpPr>
              <p:spPr>
                <a:xfrm>
                  <a:off x="952500" y="2755900"/>
                  <a:ext cx="76200" cy="5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50800">
                      <a:moveTo>
                        <a:pt x="0" y="25400"/>
                      </a:moveTo>
                      <a:lnTo>
                        <a:pt x="25400" y="50800"/>
                      </a:lnTo>
                      <a:lnTo>
                        <a:pt x="76200" y="0"/>
                      </a:lnTo>
                    </a:path>
                  </a:pathLst>
                </a:custGeom>
                <a:noFill/>
                <a:ln w="25400">
                  <a:solidFill>
                    <a:srgbClr val="0EAD69"/>
                  </a:solidFill>
                </a:ln>
              </p:spPr>
            </p:sp>
          </p:grpSp>
          <p:sp>
            <p:nvSpPr>
              <p:cNvPr id="15" name="TextBox 15"/>
              <p:cNvSpPr txBox="1"/>
              <p:nvPr/>
            </p:nvSpPr>
            <p:spPr>
              <a:xfrm>
                <a:off x="1362456" y="2682240"/>
                <a:ext cx="336933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Hermes 공식 사이트 접속 가능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876300" y="3238500"/>
              <a:ext cx="2903372" cy="367284"/>
              <a:chOff x="876300" y="3238500"/>
              <a:chExt cx="2903372" cy="367284"/>
            </a:xfrm>
          </p:grpSpPr>
          <p:grpSp>
            <p:nvGrpSpPr>
              <p:cNvPr id="19" name="Group 19"/>
              <p:cNvGrpSpPr/>
              <p:nvPr/>
            </p:nvGrpSpPr>
            <p:grpSpPr>
              <a:xfrm>
                <a:off x="876300" y="3238500"/>
                <a:ext cx="228599" cy="228599"/>
                <a:chOff x="876300" y="3238500"/>
                <a:chExt cx="228599" cy="228599"/>
              </a:xfrm>
            </p:grpSpPr>
            <p:sp>
              <p:nvSpPr>
                <p:cNvPr id="17" name="Freeform 17"/>
                <p:cNvSpPr/>
                <p:nvPr/>
              </p:nvSpPr>
              <p:spPr>
                <a:xfrm>
                  <a:off x="876300" y="3238500"/>
                  <a:ext cx="228599" cy="22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599" h="228599">
                      <a:moveTo>
                        <a:pt x="0" y="114300"/>
                      </a:moveTo>
                      <a:cubicBezTo>
                        <a:pt x="0" y="177426"/>
                        <a:pt x="51174" y="228599"/>
                        <a:pt x="114300" y="228599"/>
                      </a:cubicBezTo>
                      <a:cubicBezTo>
                        <a:pt x="177426" y="228599"/>
                        <a:pt x="228599" y="177426"/>
                        <a:pt x="228599" y="114300"/>
                      </a:cubicBezTo>
                      <a:cubicBezTo>
                        <a:pt x="228599" y="51174"/>
                        <a:pt x="177426" y="0"/>
                        <a:pt x="114300" y="0"/>
                      </a:cubicBezTo>
                      <a:cubicBezTo>
                        <a:pt x="51174" y="0"/>
                        <a:pt x="0" y="51174"/>
                        <a:pt x="0" y="114300"/>
                      </a:cubicBezTo>
                    </a:path>
                  </a:pathLst>
                </a:custGeom>
                <a:noFill/>
                <a:ln w="25400">
                  <a:solidFill>
                    <a:srgbClr val="0EAD69"/>
                  </a:solidFill>
                </a:ln>
              </p:spPr>
            </p:sp>
            <p:sp>
              <p:nvSpPr>
                <p:cNvPr id="18" name="Freeform 18"/>
                <p:cNvSpPr/>
                <p:nvPr/>
              </p:nvSpPr>
              <p:spPr>
                <a:xfrm>
                  <a:off x="952500" y="3327400"/>
                  <a:ext cx="76200" cy="5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50800">
                      <a:moveTo>
                        <a:pt x="0" y="25400"/>
                      </a:moveTo>
                      <a:lnTo>
                        <a:pt x="25400" y="50800"/>
                      </a:lnTo>
                      <a:lnTo>
                        <a:pt x="76200" y="0"/>
                      </a:lnTo>
                    </a:path>
                  </a:pathLst>
                </a:custGeom>
                <a:noFill/>
                <a:ln w="25400">
                  <a:solidFill>
                    <a:srgbClr val="0EAD69"/>
                  </a:solidFill>
                </a:ln>
              </p:spPr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1362456" y="3253740"/>
                <a:ext cx="241721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계정 로그인 수단 준비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876300" y="3810000"/>
              <a:ext cx="3282391" cy="367284"/>
              <a:chOff x="876300" y="3810000"/>
              <a:chExt cx="3282391" cy="367284"/>
            </a:xfrm>
          </p:grpSpPr>
          <p:grpSp>
            <p:nvGrpSpPr>
              <p:cNvPr id="24" name="Group 24"/>
              <p:cNvGrpSpPr/>
              <p:nvPr/>
            </p:nvGrpSpPr>
            <p:grpSpPr>
              <a:xfrm>
                <a:off x="876300" y="3810000"/>
                <a:ext cx="228599" cy="228599"/>
                <a:chOff x="876300" y="3810000"/>
                <a:chExt cx="228599" cy="228599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876300" y="3810000"/>
                  <a:ext cx="228599" cy="22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599" h="228599">
                      <a:moveTo>
                        <a:pt x="0" y="114300"/>
                      </a:moveTo>
                      <a:cubicBezTo>
                        <a:pt x="0" y="177426"/>
                        <a:pt x="51174" y="228599"/>
                        <a:pt x="114300" y="228599"/>
                      </a:cubicBezTo>
                      <a:cubicBezTo>
                        <a:pt x="177426" y="228599"/>
                        <a:pt x="228599" y="177426"/>
                        <a:pt x="228599" y="114300"/>
                      </a:cubicBezTo>
                      <a:cubicBezTo>
                        <a:pt x="228599" y="51174"/>
                        <a:pt x="177426" y="0"/>
                        <a:pt x="114300" y="0"/>
                      </a:cubicBezTo>
                      <a:cubicBezTo>
                        <a:pt x="51174" y="0"/>
                        <a:pt x="0" y="51174"/>
                        <a:pt x="0" y="114300"/>
                      </a:cubicBezTo>
                    </a:path>
                  </a:pathLst>
                </a:custGeom>
                <a:noFill/>
                <a:ln w="25400">
                  <a:solidFill>
                    <a:srgbClr val="0EAD69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952500" y="3898900"/>
                  <a:ext cx="76200" cy="5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50800">
                      <a:moveTo>
                        <a:pt x="0" y="25400"/>
                      </a:moveTo>
                      <a:lnTo>
                        <a:pt x="25400" y="50800"/>
                      </a:lnTo>
                      <a:lnTo>
                        <a:pt x="76200" y="0"/>
                      </a:lnTo>
                    </a:path>
                  </a:pathLst>
                </a:custGeom>
                <a:noFill/>
                <a:ln w="25400">
                  <a:solidFill>
                    <a:srgbClr val="0EAD69"/>
                  </a:solidFill>
                </a:ln>
              </p:spPr>
            </p:sp>
          </p:grpSp>
          <p:sp>
            <p:nvSpPr>
              <p:cNvPr id="25" name="TextBox 25"/>
              <p:cNvSpPr txBox="1"/>
              <p:nvPr/>
            </p:nvSpPr>
            <p:spPr>
              <a:xfrm>
                <a:off x="1362456" y="3825240"/>
                <a:ext cx="279623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여유 저장 공간 5GB 이상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76300" y="4381500"/>
              <a:ext cx="3877525" cy="367284"/>
              <a:chOff x="876300" y="4381500"/>
              <a:chExt cx="3877525" cy="367284"/>
            </a:xfrm>
          </p:grpSpPr>
          <p:grpSp>
            <p:nvGrpSpPr>
              <p:cNvPr id="29" name="Group 29"/>
              <p:cNvGrpSpPr/>
              <p:nvPr/>
            </p:nvGrpSpPr>
            <p:grpSpPr>
              <a:xfrm>
                <a:off x="876300" y="4381500"/>
                <a:ext cx="228599" cy="228599"/>
                <a:chOff x="876300" y="4381500"/>
                <a:chExt cx="228599" cy="228599"/>
              </a:xfrm>
            </p:grpSpPr>
            <p:sp>
              <p:nvSpPr>
                <p:cNvPr id="27" name="Freeform 27"/>
                <p:cNvSpPr/>
                <p:nvPr/>
              </p:nvSpPr>
              <p:spPr>
                <a:xfrm>
                  <a:off x="876300" y="4381500"/>
                  <a:ext cx="228599" cy="22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599" h="228599">
                      <a:moveTo>
                        <a:pt x="0" y="114300"/>
                      </a:moveTo>
                      <a:cubicBezTo>
                        <a:pt x="0" y="177426"/>
                        <a:pt x="51174" y="228599"/>
                        <a:pt x="114300" y="228599"/>
                      </a:cubicBezTo>
                      <a:cubicBezTo>
                        <a:pt x="177426" y="228599"/>
                        <a:pt x="228599" y="177426"/>
                        <a:pt x="228599" y="114300"/>
                      </a:cubicBezTo>
                      <a:cubicBezTo>
                        <a:pt x="228599" y="51174"/>
                        <a:pt x="177426" y="0"/>
                        <a:pt x="114300" y="0"/>
                      </a:cubicBezTo>
                      <a:cubicBezTo>
                        <a:pt x="51174" y="0"/>
                        <a:pt x="0" y="51174"/>
                        <a:pt x="0" y="114300"/>
                      </a:cubicBezTo>
                    </a:path>
                  </a:pathLst>
                </a:custGeom>
                <a:noFill/>
                <a:ln w="25400">
                  <a:solidFill>
                    <a:srgbClr val="0EAD69"/>
                  </a:solidFill>
                </a:ln>
              </p:spPr>
            </p:sp>
            <p:sp>
              <p:nvSpPr>
                <p:cNvPr id="28" name="Freeform 28"/>
                <p:cNvSpPr/>
                <p:nvPr/>
              </p:nvSpPr>
              <p:spPr>
                <a:xfrm>
                  <a:off x="952500" y="4470400"/>
                  <a:ext cx="76200" cy="5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50800">
                      <a:moveTo>
                        <a:pt x="0" y="25400"/>
                      </a:moveTo>
                      <a:lnTo>
                        <a:pt x="25400" y="50800"/>
                      </a:lnTo>
                      <a:lnTo>
                        <a:pt x="76200" y="0"/>
                      </a:lnTo>
                    </a:path>
                  </a:pathLst>
                </a:custGeom>
                <a:noFill/>
                <a:ln w="25400">
                  <a:solidFill>
                    <a:srgbClr val="0EAD69"/>
                  </a:solidFill>
                </a:ln>
              </p:spPr>
            </p:sp>
          </p:grpSp>
          <p:sp>
            <p:nvSpPr>
              <p:cNvPr id="30" name="TextBox 30"/>
              <p:cNvSpPr txBox="1"/>
              <p:nvPr/>
            </p:nvSpPr>
            <p:spPr>
              <a:xfrm>
                <a:off x="1362456" y="4396740"/>
                <a:ext cx="3391369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전용 Obsidian Vault 위치 결정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871011" y="4953000"/>
              <a:ext cx="3841578" cy="367284"/>
              <a:chOff x="871011" y="4953000"/>
              <a:chExt cx="3841578" cy="367284"/>
            </a:xfrm>
          </p:grpSpPr>
          <p:grpSp>
            <p:nvGrpSpPr>
              <p:cNvPr id="35" name="Group 35"/>
              <p:cNvGrpSpPr/>
              <p:nvPr/>
            </p:nvGrpSpPr>
            <p:grpSpPr>
              <a:xfrm>
                <a:off x="871011" y="4953000"/>
                <a:ext cx="239177" cy="228599"/>
                <a:chOff x="871011" y="4953000"/>
                <a:chExt cx="239177" cy="228599"/>
              </a:xfrm>
            </p:grpSpPr>
            <p:sp>
              <p:nvSpPr>
                <p:cNvPr id="32" name="Freeform 32"/>
                <p:cNvSpPr/>
                <p:nvPr/>
              </p:nvSpPr>
              <p:spPr>
                <a:xfrm>
                  <a:off x="871011" y="4953000"/>
                  <a:ext cx="239177" cy="22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177" h="228599">
                      <a:moveTo>
                        <a:pt x="119589" y="0"/>
                      </a:moveTo>
                      <a:cubicBezTo>
                        <a:pt x="149254" y="26245"/>
                        <a:pt x="187971" y="39910"/>
                        <a:pt x="227538" y="38100"/>
                      </a:cubicBezTo>
                      <a:cubicBezTo>
                        <a:pt x="239177" y="77692"/>
                        <a:pt x="234262" y="120312"/>
                        <a:pt x="213916" y="156216"/>
                      </a:cubicBezTo>
                      <a:cubicBezTo>
                        <a:pt x="193571" y="192120"/>
                        <a:pt x="159534" y="218238"/>
                        <a:pt x="119589" y="228599"/>
                      </a:cubicBezTo>
                      <a:cubicBezTo>
                        <a:pt x="79643" y="218238"/>
                        <a:pt x="45606" y="192120"/>
                        <a:pt x="25261" y="156216"/>
                      </a:cubicBezTo>
                      <a:cubicBezTo>
                        <a:pt x="4915" y="120312"/>
                        <a:pt x="0" y="77692"/>
                        <a:pt x="11639" y="38100"/>
                      </a:cubicBezTo>
                      <a:cubicBezTo>
                        <a:pt x="51206" y="39910"/>
                        <a:pt x="89924" y="26245"/>
                        <a:pt x="119589" y="0"/>
                      </a:cubicBezTo>
                    </a:path>
                  </a:pathLst>
                </a:custGeom>
                <a:noFill/>
                <a:ln w="25400">
                  <a:solidFill>
                    <a:srgbClr val="3182F6"/>
                  </a:solidFill>
                </a:ln>
              </p:spPr>
            </p:sp>
            <p:sp>
              <p:nvSpPr>
                <p:cNvPr id="33" name="Freeform 33"/>
                <p:cNvSpPr/>
                <p:nvPr/>
              </p:nvSpPr>
              <p:spPr>
                <a:xfrm>
                  <a:off x="977900" y="5041900"/>
                  <a:ext cx="25400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0" h="25400">
                      <a:moveTo>
                        <a:pt x="0" y="12700"/>
                      </a:moveTo>
                      <a:cubicBezTo>
                        <a:pt x="0" y="19714"/>
                        <a:pt x="5686" y="25400"/>
                        <a:pt x="12700" y="25400"/>
                      </a:cubicBezTo>
                      <a:cubicBezTo>
                        <a:pt x="19714" y="25400"/>
                        <a:pt x="25400" y="19714"/>
                        <a:pt x="25400" y="12700"/>
                      </a:cubicBezTo>
                      <a:cubicBezTo>
                        <a:pt x="25400" y="5686"/>
                        <a:pt x="19714" y="0"/>
                        <a:pt x="12700" y="0"/>
                      </a:cubicBezTo>
                      <a:cubicBezTo>
                        <a:pt x="5686" y="0"/>
                        <a:pt x="0" y="5686"/>
                        <a:pt x="0" y="12700"/>
                      </a:cubicBezTo>
                    </a:path>
                  </a:pathLst>
                </a:custGeom>
                <a:noFill/>
                <a:ln w="25400">
                  <a:solidFill>
                    <a:srgbClr val="3182F6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990600" y="5067300"/>
                  <a:ext cx="95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31750">
                      <a:moveTo>
                        <a:pt x="0" y="0"/>
                      </a:moveTo>
                      <a:lnTo>
                        <a:pt x="0" y="31750"/>
                      </a:lnTo>
                    </a:path>
                  </a:pathLst>
                </a:custGeom>
                <a:noFill/>
                <a:ln w="25400">
                  <a:solidFill>
                    <a:srgbClr val="3182F6"/>
                  </a:solidFill>
                </a:ln>
              </p:spPr>
            </p:sp>
          </p:grpSp>
          <p:sp>
            <p:nvSpPr>
              <p:cNvPr id="36" name="TextBox 36"/>
              <p:cNvSpPr txBox="1"/>
              <p:nvPr/>
            </p:nvSpPr>
            <p:spPr>
              <a:xfrm>
                <a:off x="1362456" y="4968240"/>
                <a:ext cx="335013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회사 보안 정책·설치 제한 확인</a:t>
                </a:r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8648700" y="1809750"/>
            <a:ext cx="3009900" cy="4000500"/>
            <a:chOff x="8648700" y="1809750"/>
            <a:chExt cx="3009900" cy="4000500"/>
          </a:xfrm>
        </p:grpSpPr>
        <p:sp>
          <p:nvSpPr>
            <p:cNvPr id="39" name="Rectangle 39"/>
            <p:cNvSpPr/>
            <p:nvPr/>
          </p:nvSpPr>
          <p:spPr>
            <a:xfrm>
              <a:off x="8648700" y="1809750"/>
              <a:ext cx="3009900" cy="4000500"/>
            </a:xfrm>
            <a:prstGeom prst="roundRect">
              <a:avLst>
                <a:gd name="adj" fmla="val 3797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9839325" y="2540000"/>
              <a:ext cx="628651" cy="568326"/>
              <a:chOff x="9839325" y="2540000"/>
              <a:chExt cx="628651" cy="568326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9839325" y="2540000"/>
                <a:ext cx="628651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628651" h="419100">
                    <a:moveTo>
                      <a:pt x="0" y="34925"/>
                    </a:moveTo>
                    <a:cubicBezTo>
                      <a:pt x="0" y="15636"/>
                      <a:pt x="15636" y="0"/>
                      <a:pt x="34925" y="0"/>
                    </a:cubicBezTo>
                    <a:lnTo>
                      <a:pt x="593726" y="0"/>
                    </a:lnTo>
                    <a:cubicBezTo>
                      <a:pt x="613014" y="0"/>
                      <a:pt x="628651" y="15636"/>
                      <a:pt x="628651" y="34925"/>
                    </a:cubicBezTo>
                    <a:lnTo>
                      <a:pt x="628651" y="384175"/>
                    </a:lnTo>
                    <a:cubicBezTo>
                      <a:pt x="628651" y="403464"/>
                      <a:pt x="613014" y="419100"/>
                      <a:pt x="593726" y="419100"/>
                    </a:cubicBezTo>
                    <a:lnTo>
                      <a:pt x="34925" y="419100"/>
                    </a:lnTo>
                    <a:cubicBezTo>
                      <a:pt x="15636" y="419100"/>
                      <a:pt x="0" y="403464"/>
                      <a:pt x="0" y="384175"/>
                    </a:cubicBezTo>
                    <a:lnTo>
                      <a:pt x="0" y="34925"/>
                    </a:lnTo>
                  </a:path>
                </a:pathLst>
              </a:custGeom>
              <a:noFill/>
              <a:ln w="69850">
                <a:solidFill>
                  <a:srgbClr val="3182F6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9979025" y="3098801"/>
                <a:ext cx="349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9250" h="9525">
                    <a:moveTo>
                      <a:pt x="0" y="0"/>
                    </a:moveTo>
                    <a:lnTo>
                      <a:pt x="349250" y="0"/>
                    </a:lnTo>
                  </a:path>
                </a:pathLst>
              </a:custGeom>
              <a:noFill/>
              <a:ln w="69850">
                <a:solidFill>
                  <a:srgbClr val="3182F6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10048875" y="2959101"/>
                <a:ext cx="952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39700">
                    <a:moveTo>
                      <a:pt x="0" y="0"/>
                    </a:moveTo>
                    <a:lnTo>
                      <a:pt x="0" y="139700"/>
                    </a:lnTo>
                  </a:path>
                </a:pathLst>
              </a:custGeom>
              <a:noFill/>
              <a:ln w="69850">
                <a:solidFill>
                  <a:srgbClr val="3182F6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10258425" y="2959101"/>
                <a:ext cx="952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39700">
                    <a:moveTo>
                      <a:pt x="0" y="0"/>
                    </a:moveTo>
                    <a:lnTo>
                      <a:pt x="0" y="139700"/>
                    </a:lnTo>
                  </a:path>
                </a:pathLst>
              </a:custGeom>
              <a:noFill/>
              <a:ln w="69850">
                <a:solidFill>
                  <a:srgbClr val="3182F6"/>
                </a:solidFill>
              </a:ln>
            </p:spPr>
          </p:sp>
        </p:grpSp>
        <p:sp>
          <p:nvSpPr>
            <p:cNvPr id="45" name="TextBox 45"/>
            <p:cNvSpPr txBox="1"/>
            <p:nvPr/>
          </p:nvSpPr>
          <p:spPr>
            <a:xfrm>
              <a:off x="8949372" y="3369945"/>
              <a:ext cx="240855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39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준비 완료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924611" y="4064318"/>
              <a:ext cx="245807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EAF3FF"/>
                  </a:solidFill>
                  <a:latin typeface="Pretendard"/>
                  <a:ea typeface="Pretendard"/>
                  <a:cs typeface="Pretendard"/>
                </a:rPr>
                <a:t>여섯 항목을 모두 확인했나요?</a:t>
              </a:r>
            </a:p>
          </p:txBody>
        </p:sp>
        <p:sp>
          <p:nvSpPr>
            <p:cNvPr id="47" name="Line 47"/>
            <p:cNvSpPr/>
            <p:nvPr/>
          </p:nvSpPr>
          <p:spPr>
            <a:xfrm>
              <a:off x="9105900" y="462915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9065457" y="4864418"/>
              <a:ext cx="21763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한 개라도 확실하지 않으면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9015479" y="5150168"/>
              <a:ext cx="227634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설치 전에 먼저 해결합니다.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1" name="TextBox 51"/>
            <p:cNvSpPr txBox="1"/>
            <p:nvPr/>
          </p:nvSpPr>
          <p:spPr>
            <a:xfrm>
              <a:off x="527304" y="6423660"/>
              <a:ext cx="224149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앱 설치 전 여섯 가지 준비 체크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15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7398" y="384810"/>
            <a:ext cx="5889576" cy="881825"/>
            <a:chOff x="517398" y="384810"/>
            <a:chExt cx="5889576" cy="881825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22345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HERMES DESKTOP 설치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88957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공식 Desktop 설치 파일 받기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33400" y="1863090"/>
            <a:ext cx="4024884" cy="2579561"/>
            <a:chOff x="533400" y="1863090"/>
            <a:chExt cx="4024884" cy="2579561"/>
          </a:xfrm>
        </p:grpSpPr>
        <p:grpSp>
          <p:nvGrpSpPr>
            <p:cNvPr id="9" name="Group 9"/>
            <p:cNvGrpSpPr/>
            <p:nvPr/>
          </p:nvGrpSpPr>
          <p:grpSpPr>
            <a:xfrm>
              <a:off x="533400" y="1863090"/>
              <a:ext cx="4024884" cy="585216"/>
              <a:chOff x="533400" y="1863090"/>
              <a:chExt cx="4024884" cy="585216"/>
            </a:xfrm>
          </p:grpSpPr>
          <p:sp>
            <p:nvSpPr>
              <p:cNvPr id="5" name="Ellipse 5"/>
              <p:cNvSpPr/>
              <p:nvPr/>
            </p:nvSpPr>
            <p:spPr>
              <a:xfrm>
                <a:off x="533400" y="1866900"/>
                <a:ext cx="495300" cy="4953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01937" y="19964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1191006" y="1863090"/>
                <a:ext cx="1951970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공식 제품 페이지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194054" y="2213610"/>
                <a:ext cx="336423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dirty="0">
                    <a:solidFill>
                      <a:srgbClr val="6B7684"/>
                    </a:solidFill>
                    <a:latin typeface="Consolas"/>
                    <a:ea typeface="Consolas"/>
                    <a:cs typeface="Consolas"/>
                  </a:rPr>
                  <a:t>hermes-agent.nousresearch.com/desktop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533400" y="2853690"/>
              <a:ext cx="2470618" cy="598361"/>
              <a:chOff x="533400" y="2853690"/>
              <a:chExt cx="2470618" cy="598361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533400" y="2857500"/>
                <a:ext cx="495300" cy="4953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01937" y="29870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191006" y="2853690"/>
                <a:ext cx="162120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운영체제 확인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1193292" y="3188018"/>
                <a:ext cx="181072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macOS 또는 Windows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33400" y="3844290"/>
              <a:ext cx="2864007" cy="598361"/>
              <a:chOff x="533400" y="3844290"/>
              <a:chExt cx="2864007" cy="598361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533400" y="3848100"/>
                <a:ext cx="495300" cy="4953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01937" y="39776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191006" y="3844290"/>
                <a:ext cx="2206401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설치 파일 다운로드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193292" y="4178618"/>
                <a:ext cx="180382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파일명·발행처를 확인</a:t>
                </a:r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4857750" y="1619250"/>
            <a:ext cx="6667500" cy="4171950"/>
            <a:chOff x="4857750" y="1619250"/>
            <a:chExt cx="6667500" cy="4171950"/>
          </a:xfrm>
        </p:grpSpPr>
        <p:sp>
          <p:nvSpPr>
            <p:cNvPr id="21" name="Rectangle 21"/>
            <p:cNvSpPr/>
            <p:nvPr/>
          </p:nvSpPr>
          <p:spPr>
            <a:xfrm>
              <a:off x="4857750" y="1619250"/>
              <a:ext cx="6667500" cy="4171950"/>
            </a:xfrm>
            <a:prstGeom prst="roundRect">
              <a:avLst>
                <a:gd name="adj" fmla="val 274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72050" y="1733550"/>
              <a:ext cx="6438900" cy="4024312"/>
            </a:xfrm>
            <a:prstGeom prst="rect">
              <a:avLst/>
            </a:prstGeom>
          </p:spPr>
        </p:pic>
      </p:grpSp>
      <p:grpSp>
        <p:nvGrpSpPr>
          <p:cNvPr id="35" name="Group 35"/>
          <p:cNvGrpSpPr/>
          <p:nvPr/>
        </p:nvGrpSpPr>
        <p:grpSpPr>
          <a:xfrm>
            <a:off x="533400" y="4781550"/>
            <a:ext cx="3943350" cy="1009650"/>
            <a:chOff x="533400" y="4781550"/>
            <a:chExt cx="3943350" cy="1009650"/>
          </a:xfrm>
        </p:grpSpPr>
        <p:sp>
          <p:nvSpPr>
            <p:cNvPr id="24" name="Rectangle 24"/>
            <p:cNvSpPr/>
            <p:nvPr/>
          </p:nvSpPr>
          <p:spPr>
            <a:xfrm>
              <a:off x="533400" y="4781550"/>
              <a:ext cx="3943350" cy="457200"/>
            </a:xfrm>
            <a:prstGeom prst="roundRect">
              <a:avLst>
                <a:gd name="adj" fmla="val 25000"/>
              </a:avLst>
            </a:prstGeom>
            <a:solidFill>
              <a:srgbClr val="EAF3FF"/>
            </a:solidFill>
            <a:ln>
              <a:noFill/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757238" y="4910138"/>
              <a:ext cx="200026" cy="200026"/>
              <a:chOff x="757238" y="4910138"/>
              <a:chExt cx="200026" cy="20002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57238" y="4910138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823913" y="4987925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1117092" y="4940618"/>
              <a:ext cx="25580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정상: 파일 확장자·발행처 일치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533400" y="5334000"/>
              <a:ext cx="3943350" cy="457200"/>
            </a:xfrm>
            <a:prstGeom prst="roundRect">
              <a:avLst>
                <a:gd name="adj" fmla="val 25000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745179" y="5458896"/>
              <a:ext cx="224134" cy="192560"/>
              <a:chOff x="745179" y="5458896"/>
              <a:chExt cx="224134" cy="19256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857250" y="5529263"/>
                <a:ext cx="952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4450">
                    <a:moveTo>
                      <a:pt x="0" y="0"/>
                    </a:moveTo>
                    <a:lnTo>
                      <a:pt x="0" y="44450"/>
                    </a:lnTo>
                  </a:path>
                </a:pathLst>
              </a:custGeom>
              <a:noFill/>
              <a:ln w="22225">
                <a:solidFill>
                  <a:srgbClr val="F04452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745179" y="5458896"/>
                <a:ext cx="224134" cy="192560"/>
              </a:xfrm>
              <a:custGeom>
                <a:avLst/>
                <a:gdLst/>
                <a:ahLst/>
                <a:cxnLst/>
                <a:rect l="l" t="t" r="r" b="b"/>
                <a:pathLst>
                  <a:path w="224134" h="192560">
                    <a:moveTo>
                      <a:pt x="93880" y="10259"/>
                    </a:moveTo>
                    <a:lnTo>
                      <a:pt x="3802" y="160656"/>
                    </a:lnTo>
                    <a:cubicBezTo>
                      <a:pt x="23" y="167200"/>
                      <a:pt x="0" y="175257"/>
                      <a:pt x="3741" y="181823"/>
                    </a:cubicBezTo>
                    <a:cubicBezTo>
                      <a:pt x="7482" y="188388"/>
                      <a:pt x="14426" y="192476"/>
                      <a:pt x="21982" y="192560"/>
                    </a:cubicBezTo>
                    <a:lnTo>
                      <a:pt x="202160" y="192560"/>
                    </a:lnTo>
                    <a:cubicBezTo>
                      <a:pt x="209713" y="192473"/>
                      <a:pt x="216653" y="188387"/>
                      <a:pt x="220393" y="181826"/>
                    </a:cubicBezTo>
                    <a:cubicBezTo>
                      <a:pt x="224134" y="175264"/>
                      <a:pt x="224114" y="167211"/>
                      <a:pt x="220341" y="160667"/>
                    </a:cubicBezTo>
                    <a:lnTo>
                      <a:pt x="130262" y="10248"/>
                    </a:lnTo>
                    <a:cubicBezTo>
                      <a:pt x="126408" y="3886"/>
                      <a:pt x="119510" y="0"/>
                      <a:pt x="112071" y="0"/>
                    </a:cubicBezTo>
                    <a:cubicBezTo>
                      <a:pt x="104633" y="0"/>
                      <a:pt x="97734" y="3886"/>
                      <a:pt x="93880" y="10248"/>
                    </a:cubicBezTo>
                  </a:path>
                </a:pathLst>
              </a:custGeom>
              <a:noFill/>
              <a:ln w="22225">
                <a:solidFill>
                  <a:srgbClr val="F04452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857250" y="560705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11" y="0"/>
                    </a:lnTo>
                  </a:path>
                </a:pathLst>
              </a:custGeom>
              <a:noFill/>
              <a:ln w="22225">
                <a:solidFill>
                  <a:srgbClr val="F04452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1117092" y="5493068"/>
              <a:ext cx="315776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막힘: 보안 프록시·브라우저 차단 확인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6" name="TextBox 36"/>
            <p:cNvSpPr txBox="1"/>
            <p:nvPr/>
          </p:nvSpPr>
          <p:spPr>
            <a:xfrm>
              <a:off x="527304" y="6423660"/>
              <a:ext cx="438167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화면 캡처 · Hermes Agent Installation · 2026-08-28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16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11285616" cy="1201674"/>
            <a:chOff x="517398" y="403860"/>
            <a:chExt cx="11285616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2345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HERMES DESKTOP 설치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577328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Mac 설치와 Windows 차이점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112787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둘 다 공식 설치 파일을 실행하지만, Mac은 앱 이동·보안 확인, Windows는 설치 마법사가 차이입니다.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33400" y="1885950"/>
            <a:ext cx="11125200" cy="2857500"/>
            <a:chOff x="533400" y="1885950"/>
            <a:chExt cx="11125200" cy="2857500"/>
          </a:xfrm>
        </p:grpSpPr>
        <p:sp>
          <p:nvSpPr>
            <p:cNvPr id="6" name="Rectangle 6"/>
            <p:cNvSpPr/>
            <p:nvPr/>
          </p:nvSpPr>
          <p:spPr>
            <a:xfrm>
              <a:off x="533400" y="1885950"/>
              <a:ext cx="11125200" cy="285750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7532" y="2040255"/>
              <a:ext cx="292473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Mac · 본문 설치 흐름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352550" y="3276600"/>
              <a:ext cx="9486900" cy="9525"/>
            </a:xfrm>
            <a:custGeom>
              <a:avLst/>
              <a:gdLst/>
              <a:ahLst/>
              <a:cxnLst/>
              <a:rect l="l" t="t" r="r" b="b"/>
              <a:pathLst>
                <a:path w="9486900" h="9525">
                  <a:moveTo>
                    <a:pt x="0" y="0"/>
                  </a:moveTo>
                  <a:lnTo>
                    <a:pt x="9486900" y="0"/>
                  </a:lnTo>
                </a:path>
              </a:pathLst>
            </a:custGeom>
            <a:noFill/>
            <a:ln w="57150" cap="rnd">
              <a:solidFill>
                <a:srgbClr val="E5E8EB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785576" y="2990850"/>
              <a:ext cx="1133947" cy="1072134"/>
              <a:chOff x="785576" y="2990850"/>
              <a:chExt cx="1133947" cy="1072134"/>
            </a:xfrm>
          </p:grpSpPr>
          <p:sp>
            <p:nvSpPr>
              <p:cNvPr id="9" name="Ellipse 9"/>
              <p:cNvSpPr/>
              <p:nvPr/>
            </p:nvSpPr>
            <p:spPr>
              <a:xfrm>
                <a:off x="1066800" y="2990850"/>
                <a:ext cx="571500" cy="5715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1273437" y="315849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85576" y="3710940"/>
                <a:ext cx="113394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DMG 열기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336190" y="2990850"/>
              <a:ext cx="2357320" cy="1072134"/>
              <a:chOff x="3336190" y="2990850"/>
              <a:chExt cx="2357320" cy="1072134"/>
            </a:xfrm>
          </p:grpSpPr>
          <p:sp>
            <p:nvSpPr>
              <p:cNvPr id="13" name="Ellipse 13"/>
              <p:cNvSpPr/>
              <p:nvPr/>
            </p:nvSpPr>
            <p:spPr>
              <a:xfrm>
                <a:off x="4229100" y="2990850"/>
                <a:ext cx="571500" cy="5715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4435737" y="315849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336190" y="3710940"/>
                <a:ext cx="2357320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Applications로 이동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7248194" y="2990850"/>
              <a:ext cx="857913" cy="1072134"/>
              <a:chOff x="7248194" y="2990850"/>
              <a:chExt cx="857913" cy="1072134"/>
            </a:xfrm>
          </p:grpSpPr>
          <p:sp>
            <p:nvSpPr>
              <p:cNvPr id="17" name="Ellipse 17"/>
              <p:cNvSpPr/>
              <p:nvPr/>
            </p:nvSpPr>
            <p:spPr>
              <a:xfrm>
                <a:off x="7391400" y="2990850"/>
                <a:ext cx="571500" cy="5715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598037" y="315849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248194" y="3710940"/>
                <a:ext cx="85791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첫 실행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0156062" y="2990850"/>
              <a:ext cx="1366777" cy="1072134"/>
              <a:chOff x="10156062" y="2990850"/>
              <a:chExt cx="1366777" cy="1072134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10553700" y="2990850"/>
                <a:ext cx="571500" cy="5715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10760337" y="315849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4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0156062" y="3710940"/>
                <a:ext cx="136677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발행처 확인</a:t>
                </a:r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533400" y="5010150"/>
            <a:ext cx="11125200" cy="1047750"/>
            <a:chOff x="533400" y="5010150"/>
            <a:chExt cx="11125200" cy="1047750"/>
          </a:xfrm>
        </p:grpSpPr>
        <p:sp>
          <p:nvSpPr>
            <p:cNvPr id="26" name="Rectangle 26"/>
            <p:cNvSpPr/>
            <p:nvPr/>
          </p:nvSpPr>
          <p:spPr>
            <a:xfrm>
              <a:off x="533400" y="5010150"/>
              <a:ext cx="11125200" cy="1047750"/>
            </a:xfrm>
            <a:prstGeom prst="roundRect">
              <a:avLst>
                <a:gd name="adj" fmla="val 10909"/>
              </a:avLst>
            </a:prstGeom>
            <a:solidFill>
              <a:srgbClr val="EAF3FF"/>
            </a:solidFill>
            <a:ln>
              <a:noFill/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908050" y="5383054"/>
              <a:ext cx="279399" cy="282892"/>
              <a:chOff x="908050" y="5383054"/>
              <a:chExt cx="279399" cy="28289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908050" y="5383054"/>
                <a:ext cx="279399" cy="282892"/>
              </a:xfrm>
              <a:custGeom>
                <a:avLst/>
                <a:gdLst/>
                <a:ahLst/>
                <a:cxnLst/>
                <a:rect l="l" t="t" r="r" b="b"/>
                <a:pathLst>
                  <a:path w="279399" h="282892">
                    <a:moveTo>
                      <a:pt x="240982" y="281146"/>
                    </a:moveTo>
                    <a:lnTo>
                      <a:pt x="31432" y="254952"/>
                    </a:lnTo>
                    <a:cubicBezTo>
                      <a:pt x="13970" y="253206"/>
                      <a:pt x="0" y="239236"/>
                      <a:pt x="0" y="221773"/>
                    </a:cubicBezTo>
                    <a:lnTo>
                      <a:pt x="0" y="61119"/>
                    </a:lnTo>
                    <a:cubicBezTo>
                      <a:pt x="0" y="43656"/>
                      <a:pt x="13970" y="29686"/>
                      <a:pt x="31432" y="27940"/>
                    </a:cubicBezTo>
                    <a:lnTo>
                      <a:pt x="240982" y="1746"/>
                    </a:lnTo>
                    <a:cubicBezTo>
                      <a:pt x="261937" y="0"/>
                      <a:pt x="279399" y="15716"/>
                      <a:pt x="279399" y="34925"/>
                    </a:cubicBezTo>
                    <a:lnTo>
                      <a:pt x="279399" y="246221"/>
                    </a:lnTo>
                    <a:cubicBezTo>
                      <a:pt x="279399" y="267176"/>
                      <a:pt x="260191" y="282892"/>
                      <a:pt x="240982" y="279399"/>
                    </a:cubicBezTo>
                    <a:lnTo>
                      <a:pt x="240982" y="281146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047750" y="5402262"/>
                <a:ext cx="9525" cy="2444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44475">
                    <a:moveTo>
                      <a:pt x="0" y="0"/>
                    </a:moveTo>
                    <a:lnTo>
                      <a:pt x="0" y="244475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908050" y="5524500"/>
                <a:ext cx="279399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79399" h="9525">
                    <a:moveTo>
                      <a:pt x="0" y="0"/>
                    </a:moveTo>
                    <a:lnTo>
                      <a:pt x="279399" y="0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1476756" y="5196840"/>
              <a:ext cx="16341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Windows 차이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479042" y="5569268"/>
              <a:ext cx="62976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공식 Windows installer 실행 → 화면 안내 순서 → 시작 메뉴에서 Hermes 실행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710613" y="5585460"/>
              <a:ext cx="36111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Windows 실기기 설치는 공식 문서 기반 보조 경로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5" name="TextBox 35"/>
            <p:cNvSpPr txBox="1"/>
            <p:nvPr/>
          </p:nvSpPr>
          <p:spPr>
            <a:xfrm>
              <a:off x="527304" y="6423660"/>
              <a:ext cx="3034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Mac 본문 완결 · Windows 차이 하단 병기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17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7403668" cy="1201674"/>
            <a:chOff x="517398" y="403860"/>
            <a:chExt cx="7403668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2345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HERMES DESKTOP 설치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590937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앱 실행과 운영체제 권한 확인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739681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파일·마이크·자동화 권한은 필요한 기능을 시작할 때만 허용합니다.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33400" y="1981200"/>
            <a:ext cx="2590800" cy="2857500"/>
            <a:chOff x="533400" y="1981200"/>
            <a:chExt cx="2590800" cy="2857500"/>
          </a:xfrm>
        </p:grpSpPr>
        <p:sp>
          <p:nvSpPr>
            <p:cNvPr id="6" name="Rectangle 6"/>
            <p:cNvSpPr/>
            <p:nvPr/>
          </p:nvSpPr>
          <p:spPr>
            <a:xfrm>
              <a:off x="533400" y="1981200"/>
              <a:ext cx="2590800" cy="2857500"/>
            </a:xfrm>
            <a:prstGeom prst="roundRect">
              <a:avLst>
                <a:gd name="adj" fmla="val 4412"/>
              </a:avLst>
            </a:prstGeom>
            <a:solidFill>
              <a:srgbClr val="FFFFFF"/>
            </a:solidFill>
            <a:ln w="19050">
              <a:solidFill>
                <a:srgbClr val="3182F6"/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895350" y="2362200"/>
              <a:ext cx="342900" cy="285750"/>
            </a:xfrm>
            <a:custGeom>
              <a:avLst/>
              <a:gdLst/>
              <a:ahLst/>
              <a:cxnLst/>
              <a:rect l="l" t="t" r="r" b="b"/>
              <a:pathLst>
                <a:path w="342900" h="285750">
                  <a:moveTo>
                    <a:pt x="38100" y="0"/>
                  </a:moveTo>
                  <a:lnTo>
                    <a:pt x="114300" y="0"/>
                  </a:lnTo>
                  <a:lnTo>
                    <a:pt x="171450" y="57150"/>
                  </a:lnTo>
                  <a:lnTo>
                    <a:pt x="304800" y="57150"/>
                  </a:lnTo>
                  <a:cubicBezTo>
                    <a:pt x="325842" y="57150"/>
                    <a:pt x="342900" y="74208"/>
                    <a:pt x="342900" y="95250"/>
                  </a:cubicBezTo>
                  <a:lnTo>
                    <a:pt x="342900" y="247650"/>
                  </a:lnTo>
                  <a:cubicBezTo>
                    <a:pt x="342900" y="268692"/>
                    <a:pt x="325842" y="285750"/>
                    <a:pt x="304800" y="285750"/>
                  </a:cubicBezTo>
                  <a:lnTo>
                    <a:pt x="38100" y="285750"/>
                  </a:lnTo>
                  <a:cubicBezTo>
                    <a:pt x="17058" y="285750"/>
                    <a:pt x="0" y="268692"/>
                    <a:pt x="0" y="247650"/>
                  </a:cubicBezTo>
                  <a:lnTo>
                    <a:pt x="0" y="38100"/>
                  </a:lnTo>
                  <a:cubicBezTo>
                    <a:pt x="0" y="17058"/>
                    <a:pt x="17058" y="0"/>
                    <a:pt x="38100" y="0"/>
                  </a:cubicBez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2897505"/>
              <a:ext cx="1297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폴더 접근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336804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선택한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3691890"/>
              <a:ext cx="13025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작업 폴더만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31342" y="4311968"/>
              <a:ext cx="121318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0EAD69"/>
                  </a:solidFill>
                  <a:latin typeface="Pretendard"/>
                  <a:ea typeface="Pretendard"/>
                  <a:cs typeface="Pretendard"/>
                </a:rPr>
                <a:t>첫 실습에 필수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352800" y="1981200"/>
            <a:ext cx="2590800" cy="2857500"/>
            <a:chOff x="3352800" y="1981200"/>
            <a:chExt cx="2590800" cy="2857500"/>
          </a:xfrm>
        </p:grpSpPr>
        <p:sp>
          <p:nvSpPr>
            <p:cNvPr id="13" name="Rectangle 13"/>
            <p:cNvSpPr/>
            <p:nvPr/>
          </p:nvSpPr>
          <p:spPr>
            <a:xfrm>
              <a:off x="3352800" y="1981200"/>
              <a:ext cx="2590800" cy="2857500"/>
            </a:xfrm>
            <a:prstGeom prst="roundRect">
              <a:avLst>
                <a:gd name="adj" fmla="val 4412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3714750" y="2362200"/>
              <a:ext cx="342900" cy="323850"/>
              <a:chOff x="3714750" y="2362200"/>
              <a:chExt cx="342900" cy="3238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3714750" y="2362200"/>
                <a:ext cx="342900" cy="32385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323850">
                    <a:moveTo>
                      <a:pt x="285750" y="0"/>
                    </a:moveTo>
                    <a:cubicBezTo>
                      <a:pt x="317313" y="0"/>
                      <a:pt x="342900" y="25587"/>
                      <a:pt x="342900" y="57150"/>
                    </a:cubicBezTo>
                    <a:lnTo>
                      <a:pt x="342900" y="209550"/>
                    </a:lnTo>
                    <a:cubicBezTo>
                      <a:pt x="342900" y="241113"/>
                      <a:pt x="317313" y="266700"/>
                      <a:pt x="285750" y="266700"/>
                    </a:cubicBezTo>
                    <a:lnTo>
                      <a:pt x="190500" y="266700"/>
                    </a:lnTo>
                    <a:lnTo>
                      <a:pt x="95250" y="323850"/>
                    </a:lnTo>
                    <a:lnTo>
                      <a:pt x="95250" y="266700"/>
                    </a:lnTo>
                    <a:lnTo>
                      <a:pt x="57150" y="266700"/>
                    </a:lnTo>
                    <a:cubicBezTo>
                      <a:pt x="25587" y="266700"/>
                      <a:pt x="0" y="241113"/>
                      <a:pt x="0" y="209550"/>
                    </a:cubicBezTo>
                    <a:lnTo>
                      <a:pt x="0" y="57150"/>
                    </a:lnTo>
                    <a:cubicBezTo>
                      <a:pt x="0" y="25587"/>
                      <a:pt x="25587" y="0"/>
                      <a:pt x="57150" y="0"/>
                    </a:cubicBezTo>
                    <a:lnTo>
                      <a:pt x="285750" y="0"/>
                    </a:lnTo>
                  </a:path>
                </a:pathLst>
              </a:custGeom>
              <a:noFill/>
              <a:ln w="38100">
                <a:solidFill>
                  <a:srgbClr val="6B7684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3838575" y="24574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90" y="0"/>
                    </a:lnTo>
                  </a:path>
                </a:pathLst>
              </a:custGeom>
              <a:noFill/>
              <a:ln w="38100">
                <a:solidFill>
                  <a:srgbClr val="6B7684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3933825" y="24574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90" y="0"/>
                    </a:lnTo>
                  </a:path>
                </a:pathLst>
              </a:custGeom>
              <a:noFill/>
              <a:ln w="38100">
                <a:solidFill>
                  <a:srgbClr val="6B7684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3838575" y="2533650"/>
                <a:ext cx="95250" cy="20012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20012">
                    <a:moveTo>
                      <a:pt x="0" y="0"/>
                    </a:moveTo>
                    <a:cubicBezTo>
                      <a:pt x="12541" y="12799"/>
                      <a:pt x="29706" y="20012"/>
                      <a:pt x="47625" y="20012"/>
                    </a:cubicBezTo>
                    <a:cubicBezTo>
                      <a:pt x="65544" y="20012"/>
                      <a:pt x="82709" y="12799"/>
                      <a:pt x="95250" y="0"/>
                    </a:cubicBezTo>
                  </a:path>
                </a:pathLst>
              </a:custGeom>
              <a:noFill/>
              <a:ln w="38100">
                <a:solidFill>
                  <a:srgbClr val="6B7684"/>
                </a:solidFill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3646932" y="2897505"/>
              <a:ext cx="9118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마이크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648456" y="3368040"/>
              <a:ext cx="13025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음성 기능을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648456" y="369189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쓸 때만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650742" y="4311968"/>
              <a:ext cx="7951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선택 기능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172200" y="1981200"/>
            <a:ext cx="2590800" cy="2857500"/>
            <a:chOff x="6172200" y="1981200"/>
            <a:chExt cx="2590800" cy="2857500"/>
          </a:xfrm>
        </p:grpSpPr>
        <p:sp>
          <p:nvSpPr>
            <p:cNvPr id="24" name="Rectangle 24"/>
            <p:cNvSpPr/>
            <p:nvPr/>
          </p:nvSpPr>
          <p:spPr>
            <a:xfrm>
              <a:off x="6172200" y="1981200"/>
              <a:ext cx="2590800" cy="2857500"/>
            </a:xfrm>
            <a:prstGeom prst="roundRect">
              <a:avLst>
                <a:gd name="adj" fmla="val 4412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6525787" y="2334787"/>
              <a:ext cx="359626" cy="359626"/>
              <a:chOff x="6525787" y="2334787"/>
              <a:chExt cx="359626" cy="35962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6525787" y="2334787"/>
                <a:ext cx="359626" cy="359626"/>
              </a:xfrm>
              <a:custGeom>
                <a:avLst/>
                <a:gdLst/>
                <a:ahLst/>
                <a:cxnLst/>
                <a:rect l="l" t="t" r="r" b="b"/>
                <a:pathLst>
                  <a:path w="359626" h="359626">
                    <a:moveTo>
                      <a:pt x="147904" y="33452"/>
                    </a:moveTo>
                    <a:cubicBezTo>
                      <a:pt x="156019" y="0"/>
                      <a:pt x="203606" y="0"/>
                      <a:pt x="211722" y="33452"/>
                    </a:cubicBezTo>
                    <a:cubicBezTo>
                      <a:pt x="214191" y="43645"/>
                      <a:pt x="221381" y="52045"/>
                      <a:pt x="231070" y="56059"/>
                    </a:cubicBezTo>
                    <a:cubicBezTo>
                      <a:pt x="240759" y="60074"/>
                      <a:pt x="251783" y="59219"/>
                      <a:pt x="260737" y="53759"/>
                    </a:cubicBezTo>
                    <a:cubicBezTo>
                      <a:pt x="290132" y="35852"/>
                      <a:pt x="323793" y="69494"/>
                      <a:pt x="305886" y="98908"/>
                    </a:cubicBezTo>
                    <a:cubicBezTo>
                      <a:pt x="300434" y="107858"/>
                      <a:pt x="299581" y="118874"/>
                      <a:pt x="303591" y="128557"/>
                    </a:cubicBezTo>
                    <a:cubicBezTo>
                      <a:pt x="307600" y="138240"/>
                      <a:pt x="315991" y="145428"/>
                      <a:pt x="326174" y="147904"/>
                    </a:cubicBezTo>
                    <a:cubicBezTo>
                      <a:pt x="359626" y="156019"/>
                      <a:pt x="359626" y="203606"/>
                      <a:pt x="326174" y="211722"/>
                    </a:cubicBezTo>
                    <a:cubicBezTo>
                      <a:pt x="315981" y="214191"/>
                      <a:pt x="307581" y="221381"/>
                      <a:pt x="303567" y="231070"/>
                    </a:cubicBezTo>
                    <a:cubicBezTo>
                      <a:pt x="299552" y="240759"/>
                      <a:pt x="300407" y="251783"/>
                      <a:pt x="305867" y="260737"/>
                    </a:cubicBezTo>
                    <a:cubicBezTo>
                      <a:pt x="323774" y="290131"/>
                      <a:pt x="290132" y="323793"/>
                      <a:pt x="260718" y="305886"/>
                    </a:cubicBezTo>
                    <a:cubicBezTo>
                      <a:pt x="251768" y="300434"/>
                      <a:pt x="240752" y="299581"/>
                      <a:pt x="231069" y="303591"/>
                    </a:cubicBezTo>
                    <a:cubicBezTo>
                      <a:pt x="221386" y="307600"/>
                      <a:pt x="214198" y="315991"/>
                      <a:pt x="211722" y="326174"/>
                    </a:cubicBezTo>
                    <a:cubicBezTo>
                      <a:pt x="203606" y="359626"/>
                      <a:pt x="156019" y="359626"/>
                      <a:pt x="147904" y="326174"/>
                    </a:cubicBezTo>
                    <a:cubicBezTo>
                      <a:pt x="145435" y="315981"/>
                      <a:pt x="138245" y="307581"/>
                      <a:pt x="128556" y="303567"/>
                    </a:cubicBezTo>
                    <a:cubicBezTo>
                      <a:pt x="118867" y="299552"/>
                      <a:pt x="107843" y="300407"/>
                      <a:pt x="98889" y="305867"/>
                    </a:cubicBezTo>
                    <a:cubicBezTo>
                      <a:pt x="69494" y="323774"/>
                      <a:pt x="35833" y="290131"/>
                      <a:pt x="53740" y="260718"/>
                    </a:cubicBezTo>
                    <a:cubicBezTo>
                      <a:pt x="59192" y="251768"/>
                      <a:pt x="60045" y="240752"/>
                      <a:pt x="56035" y="231069"/>
                    </a:cubicBezTo>
                    <a:cubicBezTo>
                      <a:pt x="52026" y="221386"/>
                      <a:pt x="43635" y="214198"/>
                      <a:pt x="33452" y="211722"/>
                    </a:cubicBezTo>
                    <a:cubicBezTo>
                      <a:pt x="0" y="203606"/>
                      <a:pt x="0" y="156019"/>
                      <a:pt x="33452" y="147904"/>
                    </a:cubicBezTo>
                    <a:cubicBezTo>
                      <a:pt x="43645" y="145435"/>
                      <a:pt x="52045" y="138245"/>
                      <a:pt x="56059" y="128556"/>
                    </a:cubicBezTo>
                    <a:cubicBezTo>
                      <a:pt x="60074" y="118867"/>
                      <a:pt x="59219" y="107843"/>
                      <a:pt x="53759" y="98889"/>
                    </a:cubicBezTo>
                    <a:cubicBezTo>
                      <a:pt x="35852" y="69494"/>
                      <a:pt x="69494" y="35833"/>
                      <a:pt x="98908" y="53740"/>
                    </a:cubicBezTo>
                    <a:cubicBezTo>
                      <a:pt x="117958" y="65322"/>
                      <a:pt x="142646" y="55074"/>
                      <a:pt x="147904" y="33452"/>
                    </a:cubicBezTo>
                  </a:path>
                </a:pathLst>
              </a:custGeom>
              <a:noFill/>
              <a:ln w="38100">
                <a:solidFill>
                  <a:srgbClr val="6B7684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6648450" y="2457450"/>
                <a:ext cx="1143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114300">
                    <a:moveTo>
                      <a:pt x="0" y="57150"/>
                    </a:moveTo>
                    <a:cubicBezTo>
                      <a:pt x="0" y="88713"/>
                      <a:pt x="25587" y="114300"/>
                      <a:pt x="57150" y="114300"/>
                    </a:cubicBezTo>
                    <a:cubicBezTo>
                      <a:pt x="88713" y="114300"/>
                      <a:pt x="114300" y="88713"/>
                      <a:pt x="114300" y="57150"/>
                    </a:cubicBezTo>
                    <a:cubicBezTo>
                      <a:pt x="114300" y="25587"/>
                      <a:pt x="88713" y="0"/>
                      <a:pt x="57150" y="0"/>
                    </a:cubicBezTo>
                    <a:cubicBezTo>
                      <a:pt x="25587" y="0"/>
                      <a:pt x="0" y="25587"/>
                      <a:pt x="0" y="57150"/>
                    </a:cubicBezTo>
                  </a:path>
                </a:pathLst>
              </a:custGeom>
              <a:noFill/>
              <a:ln w="38100">
                <a:solidFill>
                  <a:srgbClr val="6B7684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6466332" y="2897505"/>
              <a:ext cx="9118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자동화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467856" y="3368040"/>
              <a:ext cx="10602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외부 앱을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467856" y="3691890"/>
              <a:ext cx="13025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제어할 때만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470142" y="4311968"/>
              <a:ext cx="7951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선택 기능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991600" y="1981200"/>
            <a:ext cx="2667000" cy="2857500"/>
            <a:chOff x="8991600" y="1981200"/>
            <a:chExt cx="2667000" cy="2857500"/>
          </a:xfrm>
        </p:grpSpPr>
        <p:sp>
          <p:nvSpPr>
            <p:cNvPr id="33" name="Rectangle 33"/>
            <p:cNvSpPr/>
            <p:nvPr/>
          </p:nvSpPr>
          <p:spPr>
            <a:xfrm>
              <a:off x="8991600" y="1981200"/>
              <a:ext cx="2667000" cy="2857500"/>
            </a:xfrm>
            <a:prstGeom prst="roundRect">
              <a:avLst>
                <a:gd name="adj" fmla="val 4286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9345617" y="2343150"/>
              <a:ext cx="358767" cy="342900"/>
              <a:chOff x="9345617" y="2343150"/>
              <a:chExt cx="358767" cy="3429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9345617" y="2343150"/>
                <a:ext cx="358767" cy="342900"/>
              </a:xfrm>
              <a:custGeom>
                <a:avLst/>
                <a:gdLst/>
                <a:ahLst/>
                <a:cxnLst/>
                <a:rect l="l" t="t" r="r" b="b"/>
                <a:pathLst>
                  <a:path w="358767" h="342900">
                    <a:moveTo>
                      <a:pt x="179383" y="0"/>
                    </a:moveTo>
                    <a:cubicBezTo>
                      <a:pt x="223881" y="39368"/>
                      <a:pt x="281957" y="59866"/>
                      <a:pt x="341308" y="57150"/>
                    </a:cubicBezTo>
                    <a:cubicBezTo>
                      <a:pt x="358767" y="116539"/>
                      <a:pt x="351394" y="180469"/>
                      <a:pt x="320875" y="234325"/>
                    </a:cubicBezTo>
                    <a:cubicBezTo>
                      <a:pt x="290357" y="288181"/>
                      <a:pt x="239302" y="327358"/>
                      <a:pt x="179383" y="342900"/>
                    </a:cubicBezTo>
                    <a:cubicBezTo>
                      <a:pt x="119464" y="327358"/>
                      <a:pt x="68410" y="288181"/>
                      <a:pt x="37891" y="234325"/>
                    </a:cubicBezTo>
                    <a:cubicBezTo>
                      <a:pt x="7373" y="180469"/>
                      <a:pt x="0" y="116539"/>
                      <a:pt x="17458" y="57150"/>
                    </a:cubicBezTo>
                    <a:cubicBezTo>
                      <a:pt x="76809" y="59866"/>
                      <a:pt x="134886" y="39368"/>
                      <a:pt x="179383" y="0"/>
                    </a:cubicBezTo>
                  </a:path>
                </a:pathLst>
              </a:custGeom>
              <a:noFill/>
              <a:ln w="38100">
                <a:solidFill>
                  <a:srgbClr val="F04452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9505950" y="2476500"/>
                <a:ext cx="381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38100">
                    <a:moveTo>
                      <a:pt x="0" y="19050"/>
                    </a:moveTo>
                    <a:cubicBezTo>
                      <a:pt x="0" y="29571"/>
                      <a:pt x="8529" y="38100"/>
                      <a:pt x="19050" y="38100"/>
                    </a:cubicBezTo>
                    <a:cubicBezTo>
                      <a:pt x="29571" y="38100"/>
                      <a:pt x="38100" y="29571"/>
                      <a:pt x="38100" y="19050"/>
                    </a:cubicBezTo>
                    <a:cubicBezTo>
                      <a:pt x="38100" y="8529"/>
                      <a:pt x="29571" y="0"/>
                      <a:pt x="19050" y="0"/>
                    </a:cubicBezTo>
                    <a:cubicBezTo>
                      <a:pt x="8529" y="0"/>
                      <a:pt x="0" y="8529"/>
                      <a:pt x="0" y="19050"/>
                    </a:cubicBezTo>
                  </a:path>
                </a:pathLst>
              </a:custGeom>
              <a:noFill/>
              <a:ln w="38100">
                <a:solidFill>
                  <a:srgbClr val="F04452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9525000" y="2514600"/>
                <a:ext cx="9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38100">
                <a:solidFill>
                  <a:srgbClr val="F04452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9285732" y="2897505"/>
              <a:ext cx="22896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Full Disk Access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287256" y="3368040"/>
              <a:ext cx="10602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전체 폴더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287256" y="3691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프롬프트를 줄임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9289542" y="4197668"/>
              <a:ext cx="14494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조직 정책 확인 후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9289542" y="4426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선택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2362200" y="5219700"/>
            <a:ext cx="7893848" cy="666750"/>
            <a:chOff x="2362200" y="5219700"/>
            <a:chExt cx="7893848" cy="666750"/>
          </a:xfrm>
        </p:grpSpPr>
        <p:sp>
          <p:nvSpPr>
            <p:cNvPr id="44" name="Rectangle 44"/>
            <p:cNvSpPr/>
            <p:nvPr/>
          </p:nvSpPr>
          <p:spPr>
            <a:xfrm>
              <a:off x="2362200" y="5219700"/>
              <a:ext cx="7467600" cy="666750"/>
            </a:xfrm>
            <a:prstGeom prst="roundRect">
              <a:avLst>
                <a:gd name="adj" fmla="val 17143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2752725" y="5424488"/>
              <a:ext cx="214312" cy="257175"/>
              <a:chOff x="2752725" y="5424488"/>
              <a:chExt cx="214312" cy="257175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2781300" y="5424488"/>
                <a:ext cx="1143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114300">
                    <a:moveTo>
                      <a:pt x="0" y="57150"/>
                    </a:moveTo>
                    <a:cubicBezTo>
                      <a:pt x="0" y="88713"/>
                      <a:pt x="25587" y="114300"/>
                      <a:pt x="57150" y="114300"/>
                    </a:cubicBezTo>
                    <a:cubicBezTo>
                      <a:pt x="88713" y="114300"/>
                      <a:pt x="114300" y="88713"/>
                      <a:pt x="114300" y="57150"/>
                    </a:cubicBezTo>
                    <a:cubicBezTo>
                      <a:pt x="114300" y="25587"/>
                      <a:pt x="88713" y="0"/>
                      <a:pt x="57150" y="0"/>
                    </a:cubicBezTo>
                    <a:cubicBezTo>
                      <a:pt x="25587" y="0"/>
                      <a:pt x="0" y="25587"/>
                      <a:pt x="0" y="57150"/>
                    </a:cubicBez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2752725" y="5595938"/>
                <a:ext cx="1143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85725">
                    <a:moveTo>
                      <a:pt x="0" y="85725"/>
                    </a:moveTo>
                    <a:lnTo>
                      <a:pt x="0" y="57150"/>
                    </a:lnTo>
                    <a:cubicBezTo>
                      <a:pt x="0" y="25587"/>
                      <a:pt x="25587" y="0"/>
                      <a:pt x="57150" y="0"/>
                    </a:cubicBezTo>
                    <a:lnTo>
                      <a:pt x="114300" y="0"/>
                    </a:ln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2881312" y="5624512"/>
                <a:ext cx="8572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85725" h="57150">
                    <a:moveTo>
                      <a:pt x="0" y="28575"/>
                    </a:moveTo>
                    <a:lnTo>
                      <a:pt x="28575" y="57150"/>
                    </a:lnTo>
                    <a:lnTo>
                      <a:pt x="85725" y="0"/>
                    </a:ln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</p:grpSp>
        <p:sp>
          <p:nvSpPr>
            <p:cNvPr id="49" name="TextBox 49"/>
            <p:cNvSpPr txBox="1"/>
            <p:nvPr/>
          </p:nvSpPr>
          <p:spPr>
            <a:xfrm>
              <a:off x="3226308" y="5379720"/>
              <a:ext cx="70297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필요할 때만 허용 · 언제든 설정에서 다시 변경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1" name="TextBox 51"/>
            <p:cNvSpPr txBox="1"/>
            <p:nvPr/>
          </p:nvSpPr>
          <p:spPr>
            <a:xfrm>
              <a:off x="527304" y="6423660"/>
              <a:ext cx="571990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macOS 권한은 시스템 설정 · 개인정보 보호 및 보안에서 변경할 수 있습니다.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18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11038408" cy="1201674"/>
            <a:chOff x="517398" y="403860"/>
            <a:chExt cx="11038408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2345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HERMES DESKTOP 설치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508823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ChatGPT 계정·모델 연결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110315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계정과 모델을 연결할 때는 앱의 공식 로그인 흐름을 사용하고 비밀 코드를 문서에 기록하지 않습니다.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36264" y="2895600"/>
            <a:ext cx="10249534" cy="1604201"/>
            <a:chOff x="936264" y="2895600"/>
            <a:chExt cx="10249534" cy="1604201"/>
          </a:xfrm>
        </p:grpSpPr>
        <p:sp>
          <p:nvSpPr>
            <p:cNvPr id="6" name="Line 6"/>
            <p:cNvSpPr/>
            <p:nvPr/>
          </p:nvSpPr>
          <p:spPr>
            <a:xfrm>
              <a:off x="1676400" y="3333750"/>
              <a:ext cx="8839200" cy="9525"/>
            </a:xfrm>
            <a:custGeom>
              <a:avLst/>
              <a:gdLst/>
              <a:ahLst/>
              <a:cxnLst/>
              <a:rect l="l" t="t" r="r" b="b"/>
              <a:pathLst>
                <a:path w="8839200" h="9525">
                  <a:moveTo>
                    <a:pt x="0" y="0"/>
                  </a:moveTo>
                  <a:lnTo>
                    <a:pt x="8839200" y="0"/>
                  </a:lnTo>
                </a:path>
              </a:pathLst>
            </a:custGeom>
            <a:noFill/>
            <a:ln w="57150" cap="rnd">
              <a:solidFill>
                <a:srgbClr val="E5E8EB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936264" y="2895600"/>
              <a:ext cx="1480273" cy="1604201"/>
              <a:chOff x="936264" y="2895600"/>
              <a:chExt cx="1480273" cy="1604201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1238250" y="2895600"/>
                <a:ext cx="876300" cy="8763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grpSp>
            <p:nvGrpSpPr>
              <p:cNvPr id="10" name="Group 10"/>
              <p:cNvGrpSpPr/>
              <p:nvPr/>
            </p:nvGrpSpPr>
            <p:grpSpPr>
              <a:xfrm>
                <a:off x="1496587" y="3153937"/>
                <a:ext cx="359626" cy="359626"/>
                <a:chOff x="1496587" y="3153937"/>
                <a:chExt cx="359626" cy="359626"/>
              </a:xfrm>
            </p:grpSpPr>
            <p:sp>
              <p:nvSpPr>
                <p:cNvPr id="8" name="Freeform 8"/>
                <p:cNvSpPr/>
                <p:nvPr/>
              </p:nvSpPr>
              <p:spPr>
                <a:xfrm>
                  <a:off x="1496587" y="3153937"/>
                  <a:ext cx="359626" cy="3596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9626" h="359626">
                      <a:moveTo>
                        <a:pt x="147904" y="33452"/>
                      </a:moveTo>
                      <a:cubicBezTo>
                        <a:pt x="156019" y="0"/>
                        <a:pt x="203606" y="0"/>
                        <a:pt x="211722" y="33452"/>
                      </a:cubicBezTo>
                      <a:cubicBezTo>
                        <a:pt x="214191" y="43645"/>
                        <a:pt x="221381" y="52045"/>
                        <a:pt x="231070" y="56059"/>
                      </a:cubicBezTo>
                      <a:cubicBezTo>
                        <a:pt x="240759" y="60074"/>
                        <a:pt x="251783" y="59219"/>
                        <a:pt x="260737" y="53759"/>
                      </a:cubicBezTo>
                      <a:cubicBezTo>
                        <a:pt x="290131" y="35852"/>
                        <a:pt x="323793" y="69494"/>
                        <a:pt x="305886" y="98908"/>
                      </a:cubicBezTo>
                      <a:cubicBezTo>
                        <a:pt x="300434" y="107858"/>
                        <a:pt x="299581" y="118874"/>
                        <a:pt x="303591" y="128557"/>
                      </a:cubicBezTo>
                      <a:cubicBezTo>
                        <a:pt x="307600" y="138240"/>
                        <a:pt x="315991" y="145428"/>
                        <a:pt x="326174" y="147904"/>
                      </a:cubicBezTo>
                      <a:cubicBezTo>
                        <a:pt x="359626" y="156019"/>
                        <a:pt x="359626" y="203606"/>
                        <a:pt x="326174" y="211722"/>
                      </a:cubicBezTo>
                      <a:cubicBezTo>
                        <a:pt x="315981" y="214191"/>
                        <a:pt x="307581" y="221381"/>
                        <a:pt x="303567" y="231070"/>
                      </a:cubicBezTo>
                      <a:cubicBezTo>
                        <a:pt x="299552" y="240759"/>
                        <a:pt x="300407" y="251783"/>
                        <a:pt x="305867" y="260737"/>
                      </a:cubicBezTo>
                      <a:cubicBezTo>
                        <a:pt x="323774" y="290131"/>
                        <a:pt x="290131" y="323793"/>
                        <a:pt x="260718" y="305886"/>
                      </a:cubicBezTo>
                      <a:cubicBezTo>
                        <a:pt x="251768" y="300434"/>
                        <a:pt x="240752" y="299581"/>
                        <a:pt x="231069" y="303591"/>
                      </a:cubicBezTo>
                      <a:cubicBezTo>
                        <a:pt x="221386" y="307600"/>
                        <a:pt x="214198" y="315991"/>
                        <a:pt x="211722" y="326174"/>
                      </a:cubicBezTo>
                      <a:cubicBezTo>
                        <a:pt x="203606" y="359626"/>
                        <a:pt x="156019" y="359626"/>
                        <a:pt x="147904" y="326174"/>
                      </a:cubicBezTo>
                      <a:cubicBezTo>
                        <a:pt x="145435" y="315981"/>
                        <a:pt x="138245" y="307581"/>
                        <a:pt x="128556" y="303567"/>
                      </a:cubicBezTo>
                      <a:cubicBezTo>
                        <a:pt x="118867" y="299552"/>
                        <a:pt x="107843" y="300407"/>
                        <a:pt x="98889" y="305867"/>
                      </a:cubicBezTo>
                      <a:cubicBezTo>
                        <a:pt x="69494" y="323774"/>
                        <a:pt x="35833" y="290131"/>
                        <a:pt x="53740" y="260718"/>
                      </a:cubicBezTo>
                      <a:cubicBezTo>
                        <a:pt x="59192" y="251768"/>
                        <a:pt x="60045" y="240752"/>
                        <a:pt x="56035" y="231069"/>
                      </a:cubicBezTo>
                      <a:cubicBezTo>
                        <a:pt x="52026" y="221386"/>
                        <a:pt x="43635" y="214198"/>
                        <a:pt x="33452" y="211722"/>
                      </a:cubicBezTo>
                      <a:cubicBezTo>
                        <a:pt x="0" y="203606"/>
                        <a:pt x="0" y="156019"/>
                        <a:pt x="33452" y="147904"/>
                      </a:cubicBezTo>
                      <a:cubicBezTo>
                        <a:pt x="43645" y="145435"/>
                        <a:pt x="52045" y="138245"/>
                        <a:pt x="56059" y="128556"/>
                      </a:cubicBezTo>
                      <a:cubicBezTo>
                        <a:pt x="60074" y="118867"/>
                        <a:pt x="59219" y="107843"/>
                        <a:pt x="53759" y="98889"/>
                      </a:cubicBezTo>
                      <a:cubicBezTo>
                        <a:pt x="35852" y="69494"/>
                        <a:pt x="69494" y="35833"/>
                        <a:pt x="98908" y="53740"/>
                      </a:cubicBezTo>
                      <a:cubicBezTo>
                        <a:pt x="117958" y="65322"/>
                        <a:pt x="142646" y="55074"/>
                        <a:pt x="147904" y="33452"/>
                      </a:cubicBez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  <p:sp>
              <p:nvSpPr>
                <p:cNvPr id="9" name="Freeform 9"/>
                <p:cNvSpPr/>
                <p:nvPr/>
              </p:nvSpPr>
              <p:spPr>
                <a:xfrm>
                  <a:off x="1619250" y="3276600"/>
                  <a:ext cx="114300" cy="11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00" h="114300">
                      <a:moveTo>
                        <a:pt x="0" y="57150"/>
                      </a:moveTo>
                      <a:cubicBezTo>
                        <a:pt x="0" y="88713"/>
                        <a:pt x="25587" y="114300"/>
                        <a:pt x="57150" y="114300"/>
                      </a:cubicBezTo>
                      <a:cubicBezTo>
                        <a:pt x="88713" y="114300"/>
                        <a:pt x="114300" y="88713"/>
                        <a:pt x="114300" y="57150"/>
                      </a:cubicBezTo>
                      <a:cubicBezTo>
                        <a:pt x="114300" y="25587"/>
                        <a:pt x="88713" y="0"/>
                        <a:pt x="57150" y="0"/>
                      </a:cubicBezTo>
                      <a:cubicBezTo>
                        <a:pt x="25587" y="0"/>
                        <a:pt x="0" y="25587"/>
                        <a:pt x="0" y="57150"/>
                      </a:cubicBez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</p:grpSp>
          <p:sp>
            <p:nvSpPr>
              <p:cNvPr id="11" name="TextBox 11"/>
              <p:cNvSpPr txBox="1"/>
              <p:nvPr/>
            </p:nvSpPr>
            <p:spPr>
              <a:xfrm>
                <a:off x="1135575" y="3901440"/>
                <a:ext cx="1081651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Settings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936264" y="4235768"/>
                <a:ext cx="148027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Provider / Model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840823" y="2895600"/>
              <a:ext cx="1576654" cy="1604201"/>
              <a:chOff x="3840823" y="2895600"/>
              <a:chExt cx="1576654" cy="1604201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4191000" y="2895600"/>
                <a:ext cx="876300" cy="8763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18" name="Group 18"/>
              <p:cNvGrpSpPr/>
              <p:nvPr/>
            </p:nvGrpSpPr>
            <p:grpSpPr>
              <a:xfrm>
                <a:off x="4476750" y="3181350"/>
                <a:ext cx="304800" cy="304800"/>
                <a:chOff x="4476750" y="3181350"/>
                <a:chExt cx="304800" cy="304800"/>
              </a:xfrm>
            </p:grpSpPr>
            <p:sp>
              <p:nvSpPr>
                <p:cNvPr id="15" name="Freeform 15"/>
                <p:cNvSpPr/>
                <p:nvPr/>
              </p:nvSpPr>
              <p:spPr>
                <a:xfrm>
                  <a:off x="4476750" y="3219450"/>
                  <a:ext cx="266700" cy="26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700" h="266700">
                      <a:moveTo>
                        <a:pt x="152400" y="0"/>
                      </a:moveTo>
                      <a:lnTo>
                        <a:pt x="38100" y="0"/>
                      </a:lnTo>
                      <a:cubicBezTo>
                        <a:pt x="17058" y="0"/>
                        <a:pt x="0" y="17058"/>
                        <a:pt x="0" y="38100"/>
                      </a:cubicBezTo>
                      <a:lnTo>
                        <a:pt x="0" y="228600"/>
                      </a:lnTo>
                      <a:cubicBezTo>
                        <a:pt x="0" y="249642"/>
                        <a:pt x="17058" y="266700"/>
                        <a:pt x="38100" y="266700"/>
                      </a:cubicBezTo>
                      <a:lnTo>
                        <a:pt x="228600" y="266700"/>
                      </a:lnTo>
                      <a:cubicBezTo>
                        <a:pt x="249642" y="266700"/>
                        <a:pt x="266700" y="249642"/>
                        <a:pt x="266700" y="228600"/>
                      </a:cubicBezTo>
                      <a:lnTo>
                        <a:pt x="266700" y="11430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4610100" y="3181350"/>
                  <a:ext cx="171450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71450">
                      <a:moveTo>
                        <a:pt x="0" y="171450"/>
                      </a:moveTo>
                      <a:lnTo>
                        <a:pt x="171450" y="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  <p:sp>
              <p:nvSpPr>
                <p:cNvPr id="17" name="Freeform 17"/>
                <p:cNvSpPr/>
                <p:nvPr/>
              </p:nvSpPr>
              <p:spPr>
                <a:xfrm>
                  <a:off x="4686300" y="3181350"/>
                  <a:ext cx="95250" cy="9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95250">
                      <a:moveTo>
                        <a:pt x="0" y="0"/>
                      </a:moveTo>
                      <a:lnTo>
                        <a:pt x="95250" y="0"/>
                      </a:lnTo>
                      <a:lnTo>
                        <a:pt x="95250" y="9525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3945762" y="3901440"/>
                <a:ext cx="136677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공식 로그인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840823" y="4235768"/>
                <a:ext cx="15766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지원되는 계정 흐름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898512" y="2895600"/>
              <a:ext cx="1366777" cy="1604201"/>
              <a:chOff x="6898512" y="2895600"/>
              <a:chExt cx="1366777" cy="1604201"/>
            </a:xfrm>
          </p:grpSpPr>
          <p:sp>
            <p:nvSpPr>
              <p:cNvPr id="22" name="Ellipse 22"/>
              <p:cNvSpPr/>
              <p:nvPr/>
            </p:nvSpPr>
            <p:spPr>
              <a:xfrm>
                <a:off x="7143750" y="2895600"/>
                <a:ext cx="876300" cy="8763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25" name="Group 25"/>
              <p:cNvGrpSpPr/>
              <p:nvPr/>
            </p:nvGrpSpPr>
            <p:grpSpPr>
              <a:xfrm>
                <a:off x="7429500" y="3174000"/>
                <a:ext cx="304800" cy="319500"/>
                <a:chOff x="7429500" y="3174000"/>
                <a:chExt cx="304800" cy="319500"/>
              </a:xfrm>
            </p:grpSpPr>
            <p:sp>
              <p:nvSpPr>
                <p:cNvPr id="23" name="Freeform 23"/>
                <p:cNvSpPr/>
                <p:nvPr/>
              </p:nvSpPr>
              <p:spPr>
                <a:xfrm>
                  <a:off x="7429500" y="3174000"/>
                  <a:ext cx="304800" cy="14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800" h="140700">
                      <a:moveTo>
                        <a:pt x="304800" y="140700"/>
                      </a:moveTo>
                      <a:cubicBezTo>
                        <a:pt x="295223" y="71787"/>
                        <a:pt x="240713" y="17807"/>
                        <a:pt x="171710" y="8904"/>
                      </a:cubicBezTo>
                      <a:cubicBezTo>
                        <a:pt x="102708" y="0"/>
                        <a:pt x="36281" y="38375"/>
                        <a:pt x="9525" y="102600"/>
                      </a:cubicBezTo>
                      <a:moveTo>
                        <a:pt x="0" y="26400"/>
                      </a:moveTo>
                      <a:lnTo>
                        <a:pt x="0" y="102600"/>
                      </a:lnTo>
                      <a:lnTo>
                        <a:pt x="76200" y="10260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  <p:sp>
              <p:nvSpPr>
                <p:cNvPr id="24" name="Freeform 24"/>
                <p:cNvSpPr/>
                <p:nvPr/>
              </p:nvSpPr>
              <p:spPr>
                <a:xfrm>
                  <a:off x="7429500" y="3352800"/>
                  <a:ext cx="304800" cy="140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800" h="140700">
                      <a:moveTo>
                        <a:pt x="0" y="0"/>
                      </a:moveTo>
                      <a:cubicBezTo>
                        <a:pt x="9577" y="68913"/>
                        <a:pt x="64087" y="122893"/>
                        <a:pt x="133090" y="131796"/>
                      </a:cubicBezTo>
                      <a:cubicBezTo>
                        <a:pt x="202092" y="140700"/>
                        <a:pt x="268519" y="102325"/>
                        <a:pt x="295275" y="38100"/>
                      </a:cubicBezTo>
                      <a:moveTo>
                        <a:pt x="304800" y="114300"/>
                      </a:moveTo>
                      <a:lnTo>
                        <a:pt x="304800" y="38100"/>
                      </a:lnTo>
                      <a:lnTo>
                        <a:pt x="228600" y="3810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</p:grpSp>
          <p:sp>
            <p:nvSpPr>
              <p:cNvPr id="26" name="TextBox 26"/>
              <p:cNvSpPr txBox="1"/>
              <p:nvPr/>
            </p:nvSpPr>
            <p:spPr>
              <a:xfrm>
                <a:off x="6898512" y="3901440"/>
                <a:ext cx="136677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앱으로 복귀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6975310" y="423576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연결 상태 확인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9845402" y="2895600"/>
              <a:ext cx="1340396" cy="1604201"/>
              <a:chOff x="9845402" y="2895600"/>
              <a:chExt cx="1340396" cy="1604201"/>
            </a:xfrm>
          </p:grpSpPr>
          <p:sp>
            <p:nvSpPr>
              <p:cNvPr id="29" name="Ellipse 29"/>
              <p:cNvSpPr/>
              <p:nvPr/>
            </p:nvSpPr>
            <p:spPr>
              <a:xfrm>
                <a:off x="10077450" y="2895600"/>
                <a:ext cx="876300" cy="8763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grpSp>
            <p:nvGrpSpPr>
              <p:cNvPr id="39" name="Group 39"/>
              <p:cNvGrpSpPr/>
              <p:nvPr/>
            </p:nvGrpSpPr>
            <p:grpSpPr>
              <a:xfrm>
                <a:off x="10382250" y="3143250"/>
                <a:ext cx="266700" cy="361950"/>
                <a:chOff x="10382250" y="3143250"/>
                <a:chExt cx="266700" cy="361950"/>
              </a:xfrm>
            </p:grpSpPr>
            <p:sp>
              <p:nvSpPr>
                <p:cNvPr id="30" name="Freeform 30"/>
                <p:cNvSpPr/>
                <p:nvPr/>
              </p:nvSpPr>
              <p:spPr>
                <a:xfrm>
                  <a:off x="10401300" y="3181350"/>
                  <a:ext cx="228600" cy="15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600" h="152400">
                      <a:moveTo>
                        <a:pt x="0" y="38100"/>
                      </a:moveTo>
                      <a:cubicBezTo>
                        <a:pt x="0" y="17058"/>
                        <a:pt x="17058" y="0"/>
                        <a:pt x="38100" y="0"/>
                      </a:cubicBezTo>
                      <a:lnTo>
                        <a:pt x="190500" y="0"/>
                      </a:lnTo>
                      <a:cubicBezTo>
                        <a:pt x="211542" y="0"/>
                        <a:pt x="228600" y="17058"/>
                        <a:pt x="228600" y="38100"/>
                      </a:cubicBezTo>
                      <a:lnTo>
                        <a:pt x="228600" y="114300"/>
                      </a:lnTo>
                      <a:cubicBezTo>
                        <a:pt x="228600" y="135342"/>
                        <a:pt x="211542" y="152400"/>
                        <a:pt x="190500" y="152400"/>
                      </a:cubicBezTo>
                      <a:lnTo>
                        <a:pt x="38100" y="152400"/>
                      </a:lnTo>
                      <a:cubicBezTo>
                        <a:pt x="17058" y="152400"/>
                        <a:pt x="0" y="135342"/>
                        <a:pt x="0" y="114300"/>
                      </a:cubicBezTo>
                      <a:lnTo>
                        <a:pt x="0" y="3810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10515600" y="3143250"/>
                  <a:ext cx="9525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38100">
                      <a:moveTo>
                        <a:pt x="0" y="0"/>
                      </a:moveTo>
                      <a:lnTo>
                        <a:pt x="0" y="3810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10458450" y="3333750"/>
                  <a:ext cx="9525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71450">
                      <a:moveTo>
                        <a:pt x="0" y="0"/>
                      </a:moveTo>
                      <a:lnTo>
                        <a:pt x="0" y="17145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  <p:sp>
              <p:nvSpPr>
                <p:cNvPr id="33" name="Freeform 33"/>
                <p:cNvSpPr/>
                <p:nvPr/>
              </p:nvSpPr>
              <p:spPr>
                <a:xfrm>
                  <a:off x="10572750" y="3333750"/>
                  <a:ext cx="9525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71450">
                      <a:moveTo>
                        <a:pt x="0" y="0"/>
                      </a:moveTo>
                      <a:lnTo>
                        <a:pt x="0" y="17145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10382250" y="3371850"/>
                  <a:ext cx="7620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38100">
                      <a:moveTo>
                        <a:pt x="0" y="38100"/>
                      </a:moveTo>
                      <a:lnTo>
                        <a:pt x="76200" y="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10572750" y="3371850"/>
                  <a:ext cx="7620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38100">
                      <a:moveTo>
                        <a:pt x="0" y="0"/>
                      </a:moveTo>
                      <a:lnTo>
                        <a:pt x="76200" y="3810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  <p:sp>
              <p:nvSpPr>
                <p:cNvPr id="36" name="Freeform 36"/>
                <p:cNvSpPr/>
                <p:nvPr/>
              </p:nvSpPr>
              <p:spPr>
                <a:xfrm>
                  <a:off x="10458450" y="3448050"/>
                  <a:ext cx="1143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00" h="9525">
                      <a:moveTo>
                        <a:pt x="0" y="0"/>
                      </a:moveTo>
                      <a:lnTo>
                        <a:pt x="114300" y="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  <p:sp>
              <p:nvSpPr>
                <p:cNvPr id="37" name="Freeform 37"/>
                <p:cNvSpPr/>
                <p:nvPr/>
              </p:nvSpPr>
              <p:spPr>
                <a:xfrm>
                  <a:off x="10477500" y="32575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9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  <p:sp>
              <p:nvSpPr>
                <p:cNvPr id="38" name="Freeform 38"/>
                <p:cNvSpPr/>
                <p:nvPr/>
              </p:nvSpPr>
              <p:spPr>
                <a:xfrm>
                  <a:off x="10553700" y="32575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90"/>
                      </a:lnTo>
                    </a:path>
                  </a:pathLst>
                </a:custGeom>
                <a:noFill/>
                <a:ln w="38100">
                  <a:solidFill>
                    <a:srgbClr val="FFFFFF"/>
                  </a:solidFill>
                </a:ln>
              </p:spPr>
            </p:sp>
          </p:grpSp>
          <p:sp>
            <p:nvSpPr>
              <p:cNvPr id="40" name="TextBox 40"/>
              <p:cNvSpPr txBox="1"/>
              <p:nvPr/>
            </p:nvSpPr>
            <p:spPr>
              <a:xfrm>
                <a:off x="9959428" y="390144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모델 선택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9845402" y="4235768"/>
                <a:ext cx="134039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상태바에 모델명</a:t>
                </a:r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533400" y="5029200"/>
            <a:ext cx="5257800" cy="762000"/>
            <a:chOff x="533400" y="5029200"/>
            <a:chExt cx="5257800" cy="762000"/>
          </a:xfrm>
        </p:grpSpPr>
        <p:sp>
          <p:nvSpPr>
            <p:cNvPr id="44" name="Rectangle 44"/>
            <p:cNvSpPr/>
            <p:nvPr/>
          </p:nvSpPr>
          <p:spPr>
            <a:xfrm>
              <a:off x="533400" y="5029200"/>
              <a:ext cx="5257800" cy="762000"/>
            </a:xfrm>
            <a:prstGeom prst="roundRect">
              <a:avLst>
                <a:gd name="adj" fmla="val 15000"/>
              </a:avLst>
            </a:prstGeom>
            <a:solidFill>
              <a:srgbClr val="EAF3FF"/>
            </a:solidFill>
            <a:ln>
              <a:noFill/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804862" y="5281612"/>
              <a:ext cx="257175" cy="257175"/>
              <a:chOff x="804862" y="5281612"/>
              <a:chExt cx="257175" cy="257175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804862" y="5281612"/>
                <a:ext cx="25717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57175">
                    <a:moveTo>
                      <a:pt x="0" y="128588"/>
                    </a:moveTo>
                    <a:cubicBezTo>
                      <a:pt x="0" y="199604"/>
                      <a:pt x="57571" y="257175"/>
                      <a:pt x="128588" y="257175"/>
                    </a:cubicBezTo>
                    <a:cubicBezTo>
                      <a:pt x="199604" y="257175"/>
                      <a:pt x="257175" y="199604"/>
                      <a:pt x="257175" y="128588"/>
                    </a:cubicBezTo>
                    <a:cubicBezTo>
                      <a:pt x="257175" y="57571"/>
                      <a:pt x="199604" y="0"/>
                      <a:pt x="128588" y="0"/>
                    </a:cubicBezTo>
                    <a:cubicBezTo>
                      <a:pt x="57571" y="0"/>
                      <a:pt x="0" y="57571"/>
                      <a:pt x="0" y="128588"/>
                    </a:cubicBezTo>
                  </a:path>
                </a:pathLst>
              </a:custGeom>
              <a:noFill/>
              <a:ln w="28575">
                <a:solidFill>
                  <a:srgbClr val="0EAD69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890588" y="5381625"/>
                <a:ext cx="8572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85725" h="57150">
                    <a:moveTo>
                      <a:pt x="0" y="28575"/>
                    </a:moveTo>
                    <a:lnTo>
                      <a:pt x="28575" y="57150"/>
                    </a:lnTo>
                    <a:lnTo>
                      <a:pt x="85725" y="0"/>
                    </a:lnTo>
                  </a:path>
                </a:pathLst>
              </a:custGeom>
              <a:noFill/>
              <a:ln w="28575">
                <a:solidFill>
                  <a:srgbClr val="0EAD69"/>
                </a:solidFill>
              </a:ln>
            </p:spPr>
          </p:sp>
        </p:grpSp>
        <p:sp>
          <p:nvSpPr>
            <p:cNvPr id="48" name="TextBox 48"/>
            <p:cNvSpPr txBox="1"/>
            <p:nvPr/>
          </p:nvSpPr>
          <p:spPr>
            <a:xfrm>
              <a:off x="1288542" y="52073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정상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288542" y="5474018"/>
              <a:ext cx="34212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상태바에 연결 상태와 모델명이 보입니다.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6019800" y="5029200"/>
            <a:ext cx="5755267" cy="762000"/>
            <a:chOff x="6019800" y="5029200"/>
            <a:chExt cx="5755267" cy="762000"/>
          </a:xfrm>
        </p:grpSpPr>
        <p:sp>
          <p:nvSpPr>
            <p:cNvPr id="51" name="Rectangle 51"/>
            <p:cNvSpPr/>
            <p:nvPr/>
          </p:nvSpPr>
          <p:spPr>
            <a:xfrm>
              <a:off x="6019800" y="5029200"/>
              <a:ext cx="5638800" cy="762000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19050">
              <a:solidFill>
                <a:srgbClr val="F04452"/>
              </a:solidFill>
            </a:ln>
          </p:spPr>
        </p:sp>
        <p:grpSp>
          <p:nvGrpSpPr>
            <p:cNvPr id="55" name="Group 55"/>
            <p:cNvGrpSpPr/>
            <p:nvPr/>
          </p:nvGrpSpPr>
          <p:grpSpPr>
            <a:xfrm>
              <a:off x="6285313" y="5281612"/>
              <a:ext cx="269075" cy="257175"/>
              <a:chOff x="6285313" y="5281612"/>
              <a:chExt cx="269075" cy="257175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6285313" y="5281612"/>
                <a:ext cx="26907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269075" h="257175">
                    <a:moveTo>
                      <a:pt x="134537" y="0"/>
                    </a:moveTo>
                    <a:cubicBezTo>
                      <a:pt x="167911" y="29526"/>
                      <a:pt x="211468" y="44899"/>
                      <a:pt x="255981" y="42862"/>
                    </a:cubicBezTo>
                    <a:cubicBezTo>
                      <a:pt x="269075" y="87404"/>
                      <a:pt x="263545" y="135352"/>
                      <a:pt x="240656" y="175744"/>
                    </a:cubicBezTo>
                    <a:cubicBezTo>
                      <a:pt x="217768" y="216136"/>
                      <a:pt x="179477" y="245519"/>
                      <a:pt x="134537" y="257175"/>
                    </a:cubicBezTo>
                    <a:cubicBezTo>
                      <a:pt x="89598" y="245519"/>
                      <a:pt x="51307" y="216136"/>
                      <a:pt x="28418" y="175744"/>
                    </a:cubicBezTo>
                    <a:cubicBezTo>
                      <a:pt x="5530" y="135352"/>
                      <a:pt x="0" y="87404"/>
                      <a:pt x="13094" y="42862"/>
                    </a:cubicBezTo>
                    <a:cubicBezTo>
                      <a:pt x="57607" y="44899"/>
                      <a:pt x="101164" y="29526"/>
                      <a:pt x="134537" y="0"/>
                    </a:cubicBezTo>
                  </a:path>
                </a:pathLst>
              </a:custGeom>
              <a:noFill/>
              <a:ln w="28575">
                <a:solidFill>
                  <a:srgbClr val="F04452"/>
                </a:solidFill>
              </a:ln>
            </p:spPr>
          </p:sp>
          <p:sp>
            <p:nvSpPr>
              <p:cNvPr id="53" name="Freeform 53"/>
              <p:cNvSpPr/>
              <p:nvPr/>
            </p:nvSpPr>
            <p:spPr>
              <a:xfrm>
                <a:off x="6405562" y="5381625"/>
                <a:ext cx="2857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28575" h="28575">
                    <a:moveTo>
                      <a:pt x="0" y="14288"/>
                    </a:moveTo>
                    <a:cubicBezTo>
                      <a:pt x="0" y="22178"/>
                      <a:pt x="6397" y="28575"/>
                      <a:pt x="14288" y="28575"/>
                    </a:cubicBezTo>
                    <a:cubicBezTo>
                      <a:pt x="22178" y="28575"/>
                      <a:pt x="28575" y="22178"/>
                      <a:pt x="28575" y="14288"/>
                    </a:cubicBezTo>
                    <a:cubicBezTo>
                      <a:pt x="28575" y="6397"/>
                      <a:pt x="22178" y="0"/>
                      <a:pt x="14288" y="0"/>
                    </a:cubicBezTo>
                    <a:cubicBezTo>
                      <a:pt x="6397" y="0"/>
                      <a:pt x="0" y="6397"/>
                      <a:pt x="0" y="14288"/>
                    </a:cubicBezTo>
                  </a:path>
                </a:pathLst>
              </a:custGeom>
              <a:noFill/>
              <a:ln w="28575">
                <a:solidFill>
                  <a:srgbClr val="F04452"/>
                </a:solidFill>
              </a:ln>
            </p:spPr>
          </p:sp>
          <p:sp>
            <p:nvSpPr>
              <p:cNvPr id="54" name="Freeform 54"/>
              <p:cNvSpPr/>
              <p:nvPr/>
            </p:nvSpPr>
            <p:spPr>
              <a:xfrm>
                <a:off x="6419850" y="5410200"/>
                <a:ext cx="9525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719">
                    <a:moveTo>
                      <a:pt x="0" y="0"/>
                    </a:moveTo>
                    <a:lnTo>
                      <a:pt x="0" y="35719"/>
                    </a:lnTo>
                  </a:path>
                </a:pathLst>
              </a:custGeom>
              <a:noFill/>
              <a:ln w="28575">
                <a:solidFill>
                  <a:srgbClr val="F04452"/>
                </a:solidFill>
              </a:ln>
            </p:spPr>
          </p:sp>
        </p:grpSp>
        <p:sp>
          <p:nvSpPr>
            <p:cNvPr id="56" name="TextBox 56"/>
            <p:cNvSpPr txBox="1"/>
            <p:nvPr/>
          </p:nvSpPr>
          <p:spPr>
            <a:xfrm>
              <a:off x="6774942" y="520731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F04452"/>
                  </a:solidFill>
                  <a:latin typeface="Pretendard SemiBold"/>
                  <a:ea typeface="Pretendard SemiBold"/>
                  <a:cs typeface="Pretendard SemiBold"/>
                </a:rPr>
                <a:t>금지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6774942" y="5474018"/>
              <a:ext cx="500012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비밀번호·API 키·OAuth 코드를 채팅에 붙여넣지 않습니다.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27304" y="5985510"/>
            <a:ext cx="7190173" cy="234696"/>
            <a:chOff x="527304" y="5985510"/>
            <a:chExt cx="7190173" cy="234696"/>
          </a:xfrm>
        </p:grpSpPr>
        <p:sp>
          <p:nvSpPr>
            <p:cNvPr id="59" name="TextBox 59"/>
            <p:cNvSpPr txBox="1"/>
            <p:nvPr/>
          </p:nvSpPr>
          <p:spPr>
            <a:xfrm>
              <a:off x="527304" y="5985510"/>
              <a:ext cx="719017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표시되는 공급자·로그인 방식은 Hermes Desktop 버전과 계정 지원 범위에 따라 다를 수 있습니다.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61" name="TextBox 61"/>
            <p:cNvSpPr txBox="1"/>
            <p:nvPr/>
          </p:nvSpPr>
          <p:spPr>
            <a:xfrm>
              <a:off x="527304" y="6423660"/>
              <a:ext cx="31551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Hermes Desktop · Settings &amp; onboarding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19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10008565" cy="1201674"/>
            <a:chOff x="517398" y="403860"/>
            <a:chExt cx="10008565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2345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HERMES DESKTOP 설치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501886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첫 대화와 도구 승인 설정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100017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첫 대화는 읽기 전용으로 시작하고, 파일 수정·명령 실행·외부 연결은 작업별로 승인합니다.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33400" y="1924050"/>
            <a:ext cx="5524500" cy="2228850"/>
            <a:chOff x="533400" y="1924050"/>
            <a:chExt cx="5524500" cy="2228850"/>
          </a:xfrm>
        </p:grpSpPr>
        <p:sp>
          <p:nvSpPr>
            <p:cNvPr id="6" name="Rectangle 6"/>
            <p:cNvSpPr/>
            <p:nvPr/>
          </p:nvSpPr>
          <p:spPr>
            <a:xfrm>
              <a:off x="533400" y="1924050"/>
              <a:ext cx="5524500" cy="2228850"/>
            </a:xfrm>
            <a:prstGeom prst="roundRect">
              <a:avLst>
                <a:gd name="adj" fmla="val 5128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31342" y="2197418"/>
              <a:ext cx="8342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첫 요청문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30580" y="2790825"/>
              <a:ext cx="29937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이 폴더를 읽고 구조만 요약해줘.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30580" y="3190875"/>
              <a:ext cx="14590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수정은 하지 마.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3676650"/>
              <a:ext cx="4914900" cy="9525"/>
            </a:xfrm>
            <a:custGeom>
              <a:avLst/>
              <a:gdLst/>
              <a:ahLst/>
              <a:cxnLst/>
              <a:rect l="l" t="t" r="r" b="b"/>
              <a:pathLst>
                <a:path w="4914900" h="9525">
                  <a:moveTo>
                    <a:pt x="0" y="0"/>
                  </a:moveTo>
                  <a:lnTo>
                    <a:pt x="49149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31342" y="3816668"/>
              <a:ext cx="2403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목적: 폴더 이해 · 변경: 없음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6466332" y="2040255"/>
            <a:ext cx="5192268" cy="3293745"/>
            <a:chOff x="6466332" y="2040255"/>
            <a:chExt cx="5192268" cy="3293745"/>
          </a:xfrm>
        </p:grpSpPr>
        <p:sp>
          <p:nvSpPr>
            <p:cNvPr id="13" name="TextBox 13"/>
            <p:cNvSpPr txBox="1"/>
            <p:nvPr/>
          </p:nvSpPr>
          <p:spPr>
            <a:xfrm>
              <a:off x="6466332" y="2040255"/>
              <a:ext cx="1297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승인 기준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6477000" y="2533650"/>
              <a:ext cx="5181600" cy="781050"/>
              <a:chOff x="6477000" y="2533650"/>
              <a:chExt cx="5181600" cy="781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477000" y="2533650"/>
                <a:ext cx="5181600" cy="781050"/>
              </a:xfrm>
              <a:prstGeom prst="roundRect">
                <a:avLst>
                  <a:gd name="adj" fmla="val 14634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6748462" y="2809875"/>
                <a:ext cx="257175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14312">
                    <a:moveTo>
                      <a:pt x="28575" y="0"/>
                    </a:moveTo>
                    <a:lnTo>
                      <a:pt x="85725" y="0"/>
                    </a:lnTo>
                    <a:lnTo>
                      <a:pt x="128588" y="42862"/>
                    </a:lnTo>
                    <a:lnTo>
                      <a:pt x="228600" y="42862"/>
                    </a:lnTo>
                    <a:cubicBezTo>
                      <a:pt x="244382" y="42862"/>
                      <a:pt x="257175" y="55656"/>
                      <a:pt x="257175" y="71438"/>
                    </a:cubicBezTo>
                    <a:lnTo>
                      <a:pt x="257175" y="185738"/>
                    </a:lnTo>
                    <a:cubicBezTo>
                      <a:pt x="257175" y="201519"/>
                      <a:pt x="244382" y="214312"/>
                      <a:pt x="228600" y="214312"/>
                    </a:cubicBezTo>
                    <a:lnTo>
                      <a:pt x="28575" y="214312"/>
                    </a:lnTo>
                    <a:cubicBezTo>
                      <a:pt x="12793" y="214312"/>
                      <a:pt x="0" y="201519"/>
                      <a:pt x="0" y="185738"/>
                    </a:cubicBezTo>
                    <a:lnTo>
                      <a:pt x="0" y="28575"/>
                    </a:lnTo>
                    <a:cubicBezTo>
                      <a:pt x="0" y="12793"/>
                      <a:pt x="12793" y="0"/>
                      <a:pt x="28575" y="0"/>
                    </a:cubicBez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229856" y="2663190"/>
                <a:ext cx="52715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읽기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232142" y="2997518"/>
                <a:ext cx="220364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선택한 폴더 안 · 즉시 진행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0711823" y="2864168"/>
                <a:ext cx="64883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en-US" sz="1350" b="1" dirty="0">
                    <a:solidFill>
                      <a:srgbClr val="0EAD69"/>
                    </a:solidFill>
                    <a:latin typeface="Pretendard SemiBold"/>
                    <a:ea typeface="Pretendard SemiBold"/>
                    <a:cs typeface="Pretendard SemiBold"/>
                  </a:rPr>
                  <a:t>ALLOW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477000" y="3467100"/>
              <a:ext cx="5181600" cy="781050"/>
              <a:chOff x="6477000" y="3467100"/>
              <a:chExt cx="5181600" cy="7810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6477000" y="3467100"/>
                <a:ext cx="5181600" cy="781050"/>
              </a:xfrm>
              <a:prstGeom prst="roundRect">
                <a:avLst>
                  <a:gd name="adj" fmla="val 14634"/>
                </a:avLst>
              </a:prstGeom>
              <a:solidFill>
                <a:srgbClr val="FFFFFF"/>
              </a:solidFill>
              <a:ln w="14288">
                <a:solidFill>
                  <a:srgbClr val="3182F6"/>
                </a:solidFill>
              </a:ln>
            </p:spPr>
          </p:sp>
          <p:grpSp>
            <p:nvGrpSpPr>
              <p:cNvPr id="26" name="Group 26"/>
              <p:cNvGrpSpPr/>
              <p:nvPr/>
            </p:nvGrpSpPr>
            <p:grpSpPr>
              <a:xfrm>
                <a:off x="6777038" y="3729038"/>
                <a:ext cx="200025" cy="257175"/>
                <a:chOff x="6777038" y="3729038"/>
                <a:chExt cx="200025" cy="257175"/>
              </a:xfrm>
            </p:grpSpPr>
            <p:sp>
              <p:nvSpPr>
                <p:cNvPr id="21" name="Freeform 21"/>
                <p:cNvSpPr/>
                <p:nvPr/>
              </p:nvSpPr>
              <p:spPr>
                <a:xfrm>
                  <a:off x="6905625" y="3729038"/>
                  <a:ext cx="71438" cy="71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38" h="71438">
                      <a:moveTo>
                        <a:pt x="0" y="0"/>
                      </a:moveTo>
                      <a:lnTo>
                        <a:pt x="0" y="57150"/>
                      </a:lnTo>
                      <a:cubicBezTo>
                        <a:pt x="0" y="65041"/>
                        <a:pt x="6397" y="71438"/>
                        <a:pt x="14288" y="71438"/>
                      </a:cubicBezTo>
                      <a:lnTo>
                        <a:pt x="71438" y="71438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22" name="Freeform 22"/>
                <p:cNvSpPr/>
                <p:nvPr/>
              </p:nvSpPr>
              <p:spPr>
                <a:xfrm>
                  <a:off x="6777038" y="3729038"/>
                  <a:ext cx="200025" cy="25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025" h="257175">
                      <a:moveTo>
                        <a:pt x="171450" y="257175"/>
                      </a:moveTo>
                      <a:lnTo>
                        <a:pt x="28575" y="257175"/>
                      </a:lnTo>
                      <a:cubicBezTo>
                        <a:pt x="12793" y="257175"/>
                        <a:pt x="0" y="244382"/>
                        <a:pt x="0" y="228600"/>
                      </a:cubicBezTo>
                      <a:lnTo>
                        <a:pt x="0" y="28575"/>
                      </a:lnTo>
                      <a:cubicBezTo>
                        <a:pt x="0" y="12793"/>
                        <a:pt x="12793" y="0"/>
                        <a:pt x="28575" y="0"/>
                      </a:cubicBezTo>
                      <a:lnTo>
                        <a:pt x="128588" y="0"/>
                      </a:lnTo>
                      <a:lnTo>
                        <a:pt x="200025" y="71438"/>
                      </a:lnTo>
                      <a:lnTo>
                        <a:pt x="200025" y="228600"/>
                      </a:lnTo>
                      <a:cubicBezTo>
                        <a:pt x="200025" y="244382"/>
                        <a:pt x="187232" y="257175"/>
                        <a:pt x="171450" y="257175"/>
                      </a:cubicBez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6834188" y="3814762"/>
                  <a:ext cx="14288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8" h="9525">
                      <a:moveTo>
                        <a:pt x="0" y="0"/>
                      </a:moveTo>
                      <a:lnTo>
                        <a:pt x="14288" y="0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24" name="Freeform 24"/>
                <p:cNvSpPr/>
                <p:nvPr/>
              </p:nvSpPr>
              <p:spPr>
                <a:xfrm>
                  <a:off x="6834188" y="3871912"/>
                  <a:ext cx="85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25" h="9525">
                      <a:moveTo>
                        <a:pt x="0" y="0"/>
                      </a:moveTo>
                      <a:lnTo>
                        <a:pt x="85725" y="0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6834188" y="3929062"/>
                  <a:ext cx="85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25" h="9525">
                      <a:moveTo>
                        <a:pt x="0" y="0"/>
                      </a:moveTo>
                      <a:lnTo>
                        <a:pt x="85725" y="0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</p:grpSp>
          <p:sp>
            <p:nvSpPr>
              <p:cNvPr id="27" name="TextBox 27"/>
              <p:cNvSpPr txBox="1"/>
              <p:nvPr/>
            </p:nvSpPr>
            <p:spPr>
              <a:xfrm>
                <a:off x="7229856" y="3596640"/>
                <a:ext cx="176114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수정·명령 실행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232142" y="3930968"/>
                <a:ext cx="283064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대상 목록과 예상 변경을 확인한 뒤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10691660" y="3797618"/>
                <a:ext cx="66899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en-US" sz="135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REVIEW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477000" y="4400550"/>
              <a:ext cx="5181600" cy="933450"/>
              <a:chOff x="6477000" y="4400550"/>
              <a:chExt cx="5181600" cy="9334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6477000" y="4400550"/>
                <a:ext cx="5181600" cy="933450"/>
              </a:xfrm>
              <a:prstGeom prst="roundRect">
                <a:avLst>
                  <a:gd name="adj" fmla="val 12245"/>
                </a:avLst>
              </a:prstGeom>
              <a:solidFill>
                <a:srgbClr val="FFFFFF"/>
              </a:solidFill>
              <a:ln w="19050">
                <a:solidFill>
                  <a:srgbClr val="F04452"/>
                </a:solidFill>
              </a:ln>
            </p:spPr>
          </p:sp>
          <p:grpSp>
            <p:nvGrpSpPr>
              <p:cNvPr id="35" name="Group 35"/>
              <p:cNvGrpSpPr/>
              <p:nvPr/>
            </p:nvGrpSpPr>
            <p:grpSpPr>
              <a:xfrm>
                <a:off x="6742513" y="4719638"/>
                <a:ext cx="269075" cy="257175"/>
                <a:chOff x="6742513" y="4719638"/>
                <a:chExt cx="269075" cy="257175"/>
              </a:xfrm>
            </p:grpSpPr>
            <p:sp>
              <p:nvSpPr>
                <p:cNvPr id="32" name="Freeform 32"/>
                <p:cNvSpPr/>
                <p:nvPr/>
              </p:nvSpPr>
              <p:spPr>
                <a:xfrm>
                  <a:off x="6742513" y="4719638"/>
                  <a:ext cx="269075" cy="25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075" h="257175">
                      <a:moveTo>
                        <a:pt x="134537" y="0"/>
                      </a:moveTo>
                      <a:cubicBezTo>
                        <a:pt x="167911" y="29526"/>
                        <a:pt x="211468" y="44899"/>
                        <a:pt x="255981" y="42862"/>
                      </a:cubicBezTo>
                      <a:cubicBezTo>
                        <a:pt x="269075" y="87404"/>
                        <a:pt x="263545" y="135352"/>
                        <a:pt x="240656" y="175744"/>
                      </a:cubicBezTo>
                      <a:cubicBezTo>
                        <a:pt x="217768" y="216136"/>
                        <a:pt x="179477" y="245519"/>
                        <a:pt x="134537" y="257175"/>
                      </a:cubicBezTo>
                      <a:cubicBezTo>
                        <a:pt x="89598" y="245519"/>
                        <a:pt x="51307" y="216136"/>
                        <a:pt x="28418" y="175744"/>
                      </a:cubicBezTo>
                      <a:cubicBezTo>
                        <a:pt x="5530" y="135352"/>
                        <a:pt x="0" y="87404"/>
                        <a:pt x="13094" y="42862"/>
                      </a:cubicBezTo>
                      <a:cubicBezTo>
                        <a:pt x="57607" y="44899"/>
                        <a:pt x="101164" y="29526"/>
                        <a:pt x="134537" y="0"/>
                      </a:cubicBezTo>
                    </a:path>
                  </a:pathLst>
                </a:custGeom>
                <a:noFill/>
                <a:ln w="28575">
                  <a:solidFill>
                    <a:srgbClr val="F04452"/>
                  </a:solidFill>
                </a:ln>
              </p:spPr>
            </p:sp>
            <p:sp>
              <p:nvSpPr>
                <p:cNvPr id="33" name="Freeform 33"/>
                <p:cNvSpPr/>
                <p:nvPr/>
              </p:nvSpPr>
              <p:spPr>
                <a:xfrm>
                  <a:off x="6862762" y="4819650"/>
                  <a:ext cx="2857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75" h="28575">
                      <a:moveTo>
                        <a:pt x="0" y="14288"/>
                      </a:moveTo>
                      <a:cubicBezTo>
                        <a:pt x="0" y="22178"/>
                        <a:pt x="6397" y="28575"/>
                        <a:pt x="14288" y="28575"/>
                      </a:cubicBezTo>
                      <a:cubicBezTo>
                        <a:pt x="22178" y="28575"/>
                        <a:pt x="28575" y="22178"/>
                        <a:pt x="28575" y="14288"/>
                      </a:cubicBezTo>
                      <a:cubicBezTo>
                        <a:pt x="28575" y="6397"/>
                        <a:pt x="22178" y="0"/>
                        <a:pt x="14288" y="0"/>
                      </a:cubicBezTo>
                      <a:cubicBezTo>
                        <a:pt x="6397" y="0"/>
                        <a:pt x="0" y="6397"/>
                        <a:pt x="0" y="14288"/>
                      </a:cubicBezTo>
                    </a:path>
                  </a:pathLst>
                </a:custGeom>
                <a:noFill/>
                <a:ln w="28575">
                  <a:solidFill>
                    <a:srgbClr val="F04452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6877050" y="4848225"/>
                  <a:ext cx="9525" cy="357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35719">
                      <a:moveTo>
                        <a:pt x="0" y="0"/>
                      </a:moveTo>
                      <a:lnTo>
                        <a:pt x="0" y="35719"/>
                      </a:lnTo>
                    </a:path>
                  </a:pathLst>
                </a:custGeom>
                <a:noFill/>
                <a:ln w="28575">
                  <a:solidFill>
                    <a:srgbClr val="F04452"/>
                  </a:solidFill>
                </a:ln>
              </p:spPr>
            </p:sp>
          </p:grpSp>
          <p:sp>
            <p:nvSpPr>
              <p:cNvPr id="36" name="TextBox 36"/>
              <p:cNvSpPr txBox="1"/>
              <p:nvPr/>
            </p:nvSpPr>
            <p:spPr>
              <a:xfrm>
                <a:off x="7229856" y="4549140"/>
                <a:ext cx="2995140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삭제·외부 전송·계정 연결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232142" y="4902518"/>
                <a:ext cx="273977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대상·복구·전송 위치를 다시 확인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10449710" y="4750118"/>
                <a:ext cx="9109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en-US" sz="1350" b="1" dirty="0">
                    <a:solidFill>
                      <a:srgbClr val="F04452"/>
                    </a:solidFill>
                    <a:latin typeface="Pretendard SemiBold"/>
                    <a:ea typeface="Pretendard SemiBold"/>
                    <a:cs typeface="Pretendard SemiBold"/>
                  </a:rPr>
                  <a:t>ASK AGAIN</a:t>
                </a:r>
              </a:p>
            </p:txBody>
          </p:sp>
        </p:grpSp>
      </p:grpSp>
      <p:grpSp>
        <p:nvGrpSpPr>
          <p:cNvPr id="48" name="Group 48"/>
          <p:cNvGrpSpPr/>
          <p:nvPr/>
        </p:nvGrpSpPr>
        <p:grpSpPr>
          <a:xfrm>
            <a:off x="533400" y="4476750"/>
            <a:ext cx="5524500" cy="857250"/>
            <a:chOff x="533400" y="4476750"/>
            <a:chExt cx="5524500" cy="857250"/>
          </a:xfrm>
        </p:grpSpPr>
        <p:sp>
          <p:nvSpPr>
            <p:cNvPr id="41" name="Rectangle 41"/>
            <p:cNvSpPr/>
            <p:nvPr/>
          </p:nvSpPr>
          <p:spPr>
            <a:xfrm>
              <a:off x="533400" y="4476750"/>
              <a:ext cx="5524500" cy="8572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847725" y="4767262"/>
              <a:ext cx="214312" cy="257176"/>
              <a:chOff x="847725" y="4767262"/>
              <a:chExt cx="214312" cy="257176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876300" y="4767262"/>
                <a:ext cx="1143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114300">
                    <a:moveTo>
                      <a:pt x="0" y="57150"/>
                    </a:moveTo>
                    <a:cubicBezTo>
                      <a:pt x="0" y="88713"/>
                      <a:pt x="25587" y="114300"/>
                      <a:pt x="57150" y="114300"/>
                    </a:cubicBezTo>
                    <a:cubicBezTo>
                      <a:pt x="88713" y="114300"/>
                      <a:pt x="114300" y="88713"/>
                      <a:pt x="114300" y="57150"/>
                    </a:cubicBezTo>
                    <a:cubicBezTo>
                      <a:pt x="114300" y="25587"/>
                      <a:pt x="88713" y="0"/>
                      <a:pt x="57150" y="0"/>
                    </a:cubicBezTo>
                    <a:cubicBezTo>
                      <a:pt x="25587" y="0"/>
                      <a:pt x="0" y="25587"/>
                      <a:pt x="0" y="57150"/>
                    </a:cubicBez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847725" y="4938712"/>
                <a:ext cx="1143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85725">
                    <a:moveTo>
                      <a:pt x="0" y="85725"/>
                    </a:moveTo>
                    <a:lnTo>
                      <a:pt x="0" y="57150"/>
                    </a:lnTo>
                    <a:cubicBezTo>
                      <a:pt x="0" y="25587"/>
                      <a:pt x="25587" y="0"/>
                      <a:pt x="57150" y="0"/>
                    </a:cubicBezTo>
                    <a:lnTo>
                      <a:pt x="114300" y="0"/>
                    </a:ln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976312" y="4967288"/>
                <a:ext cx="8572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85725" h="57150">
                    <a:moveTo>
                      <a:pt x="0" y="28575"/>
                    </a:moveTo>
                    <a:lnTo>
                      <a:pt x="28575" y="57150"/>
                    </a:lnTo>
                    <a:lnTo>
                      <a:pt x="85725" y="0"/>
                    </a:ln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</p:grpSp>
        <p:sp>
          <p:nvSpPr>
            <p:cNvPr id="46" name="TextBox 46"/>
            <p:cNvSpPr txBox="1"/>
            <p:nvPr/>
          </p:nvSpPr>
          <p:spPr>
            <a:xfrm>
              <a:off x="1286256" y="4663440"/>
              <a:ext cx="13667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작업별 승인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288542" y="4997768"/>
              <a:ext cx="359393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“항상 허용”보다 첫 3번은 매번 확인합니다.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9" name="TextBox 49"/>
            <p:cNvSpPr txBox="1"/>
            <p:nvPr/>
          </p:nvSpPr>
          <p:spPr>
            <a:xfrm>
              <a:off x="527304" y="6423660"/>
              <a:ext cx="45677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읽기 전용으로 시작하고, 행동이 큰 작업일수록 다시 묻습니다.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20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10081260" cy="1201674"/>
            <a:chOff x="517398" y="403860"/>
            <a:chExt cx="10081260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2345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HERMES DESKTOP 설치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840317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설치 완료 기준과 Desktop 전용 문제 해결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100744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앱이 열린 것이 아니라 대화·파일 탐색·모델 표시·생성물 확인이 모두 돼야 설치 완료입니다.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22732" y="1773555"/>
            <a:ext cx="11135868" cy="1522095"/>
            <a:chOff x="522732" y="1773555"/>
            <a:chExt cx="11135868" cy="1522095"/>
          </a:xfrm>
        </p:grpSpPr>
        <p:sp>
          <p:nvSpPr>
            <p:cNvPr id="6" name="TextBox 6"/>
            <p:cNvSpPr txBox="1"/>
            <p:nvPr/>
          </p:nvSpPr>
          <p:spPr>
            <a:xfrm>
              <a:off x="522732" y="1773555"/>
              <a:ext cx="3314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0EAD69"/>
                  </a:solidFill>
                  <a:latin typeface="Pretendard SemiBold"/>
                  <a:ea typeface="Pretendard SemiBold"/>
                  <a:cs typeface="Pretendard SemiBold"/>
                </a:rPr>
                <a:t>PASS · 4개를 모두 확인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533400" y="2228850"/>
              <a:ext cx="2590800" cy="1066800"/>
              <a:chOff x="533400" y="2228850"/>
              <a:chExt cx="2590800" cy="10668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533400" y="2228850"/>
                <a:ext cx="259080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grpSp>
            <p:nvGrpSpPr>
              <p:cNvPr id="12" name="Group 12"/>
              <p:cNvGrpSpPr/>
              <p:nvPr/>
            </p:nvGrpSpPr>
            <p:grpSpPr>
              <a:xfrm>
                <a:off x="804862" y="2533650"/>
                <a:ext cx="257175" cy="242888"/>
                <a:chOff x="804862" y="2533650"/>
                <a:chExt cx="257175" cy="242888"/>
              </a:xfrm>
            </p:grpSpPr>
            <p:sp>
              <p:nvSpPr>
                <p:cNvPr id="8" name="Freeform 8"/>
                <p:cNvSpPr/>
                <p:nvPr/>
              </p:nvSpPr>
              <p:spPr>
                <a:xfrm>
                  <a:off x="804862" y="2533650"/>
                  <a:ext cx="257175" cy="24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7175" h="242888">
                      <a:moveTo>
                        <a:pt x="214312" y="0"/>
                      </a:moveTo>
                      <a:cubicBezTo>
                        <a:pt x="237985" y="0"/>
                        <a:pt x="257175" y="19190"/>
                        <a:pt x="257175" y="42862"/>
                      </a:cubicBezTo>
                      <a:lnTo>
                        <a:pt x="257175" y="157162"/>
                      </a:lnTo>
                      <a:cubicBezTo>
                        <a:pt x="257175" y="180835"/>
                        <a:pt x="237985" y="200025"/>
                        <a:pt x="214312" y="200025"/>
                      </a:cubicBezTo>
                      <a:lnTo>
                        <a:pt x="142875" y="200025"/>
                      </a:lnTo>
                      <a:lnTo>
                        <a:pt x="71438" y="242888"/>
                      </a:lnTo>
                      <a:lnTo>
                        <a:pt x="71438" y="200025"/>
                      </a:lnTo>
                      <a:lnTo>
                        <a:pt x="42862" y="200025"/>
                      </a:lnTo>
                      <a:cubicBezTo>
                        <a:pt x="19190" y="200025"/>
                        <a:pt x="0" y="180835"/>
                        <a:pt x="0" y="157162"/>
                      </a:cubicBezTo>
                      <a:lnTo>
                        <a:pt x="0" y="42862"/>
                      </a:lnTo>
                      <a:cubicBezTo>
                        <a:pt x="0" y="19190"/>
                        <a:pt x="19190" y="0"/>
                        <a:pt x="42862" y="0"/>
                      </a:cubicBezTo>
                      <a:lnTo>
                        <a:pt x="214312" y="0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9" name="Freeform 9"/>
                <p:cNvSpPr/>
                <p:nvPr/>
              </p:nvSpPr>
              <p:spPr>
                <a:xfrm>
                  <a:off x="897731" y="2605088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143" y="0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10" name="Freeform 10"/>
                <p:cNvSpPr/>
                <p:nvPr/>
              </p:nvSpPr>
              <p:spPr>
                <a:xfrm>
                  <a:off x="969169" y="2605088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143" y="0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11" name="Freeform 11"/>
                <p:cNvSpPr/>
                <p:nvPr/>
              </p:nvSpPr>
              <p:spPr>
                <a:xfrm>
                  <a:off x="897731" y="2662238"/>
                  <a:ext cx="71438" cy="150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38" h="15009">
                      <a:moveTo>
                        <a:pt x="0" y="0"/>
                      </a:moveTo>
                      <a:cubicBezTo>
                        <a:pt x="9406" y="9600"/>
                        <a:pt x="22279" y="15009"/>
                        <a:pt x="35719" y="15009"/>
                      </a:cubicBezTo>
                      <a:cubicBezTo>
                        <a:pt x="49158" y="15009"/>
                        <a:pt x="62032" y="9600"/>
                        <a:pt x="71438" y="0"/>
                      </a:cubicBez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</p:grpSp>
          <p:sp>
            <p:nvSpPr>
              <p:cNvPr id="13" name="TextBox 13"/>
              <p:cNvSpPr txBox="1"/>
              <p:nvPr/>
            </p:nvSpPr>
            <p:spPr>
              <a:xfrm>
                <a:off x="1248156" y="25107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채팅 응답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55142" y="2940368"/>
                <a:ext cx="163117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첫 질문에 실제 답변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352800" y="2228850"/>
              <a:ext cx="2590800" cy="1066800"/>
              <a:chOff x="3352800" y="2228850"/>
              <a:chExt cx="2590800" cy="10668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3352800" y="2228850"/>
                <a:ext cx="259080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grpSp>
            <p:nvGrpSpPr>
              <p:cNvPr id="19" name="Group 19"/>
              <p:cNvGrpSpPr/>
              <p:nvPr/>
            </p:nvGrpSpPr>
            <p:grpSpPr>
              <a:xfrm>
                <a:off x="3624262" y="2533650"/>
                <a:ext cx="257175" cy="242888"/>
                <a:chOff x="3624262" y="2533650"/>
                <a:chExt cx="257175" cy="242888"/>
              </a:xfrm>
            </p:grpSpPr>
            <p:sp>
              <p:nvSpPr>
                <p:cNvPr id="17" name="Freeform 17"/>
                <p:cNvSpPr/>
                <p:nvPr/>
              </p:nvSpPr>
              <p:spPr>
                <a:xfrm>
                  <a:off x="3624262" y="2533650"/>
                  <a:ext cx="257175" cy="2143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7175" h="214312">
                      <a:moveTo>
                        <a:pt x="114300" y="214312"/>
                      </a:moveTo>
                      <a:lnTo>
                        <a:pt x="28575" y="214312"/>
                      </a:lnTo>
                      <a:cubicBezTo>
                        <a:pt x="12793" y="214312"/>
                        <a:pt x="0" y="201519"/>
                        <a:pt x="0" y="185738"/>
                      </a:cubicBezTo>
                      <a:lnTo>
                        <a:pt x="0" y="28575"/>
                      </a:lnTo>
                      <a:cubicBezTo>
                        <a:pt x="0" y="12793"/>
                        <a:pt x="12793" y="0"/>
                        <a:pt x="28575" y="0"/>
                      </a:cubicBezTo>
                      <a:lnTo>
                        <a:pt x="85725" y="0"/>
                      </a:lnTo>
                      <a:lnTo>
                        <a:pt x="128588" y="42862"/>
                      </a:lnTo>
                      <a:lnTo>
                        <a:pt x="228600" y="42862"/>
                      </a:lnTo>
                      <a:cubicBezTo>
                        <a:pt x="244382" y="42862"/>
                        <a:pt x="257175" y="55656"/>
                        <a:pt x="257175" y="71438"/>
                      </a:cubicBezTo>
                      <a:lnTo>
                        <a:pt x="257175" y="128588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18" name="Freeform 18"/>
                <p:cNvSpPr/>
                <p:nvPr/>
              </p:nvSpPr>
              <p:spPr>
                <a:xfrm>
                  <a:off x="3795712" y="2719388"/>
                  <a:ext cx="85725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25" h="57150">
                      <a:moveTo>
                        <a:pt x="0" y="28575"/>
                      </a:moveTo>
                      <a:lnTo>
                        <a:pt x="28575" y="57150"/>
                      </a:lnTo>
                      <a:lnTo>
                        <a:pt x="85725" y="0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4067556" y="25107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작업 폴더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574542" y="2940368"/>
                <a:ext cx="175839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사이드바에 경로 표시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6172200" y="2228850"/>
              <a:ext cx="2590800" cy="1066800"/>
              <a:chOff x="6172200" y="2228850"/>
              <a:chExt cx="2590800" cy="10668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172200" y="2228850"/>
                <a:ext cx="259080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grpSp>
            <p:nvGrpSpPr>
              <p:cNvPr id="33" name="Group 33"/>
              <p:cNvGrpSpPr/>
              <p:nvPr/>
            </p:nvGrpSpPr>
            <p:grpSpPr>
              <a:xfrm>
                <a:off x="6472238" y="2505075"/>
                <a:ext cx="200024" cy="271463"/>
                <a:chOff x="6472238" y="2505075"/>
                <a:chExt cx="200024" cy="271463"/>
              </a:xfrm>
            </p:grpSpPr>
            <p:sp>
              <p:nvSpPr>
                <p:cNvPr id="24" name="Freeform 24"/>
                <p:cNvSpPr/>
                <p:nvPr/>
              </p:nvSpPr>
              <p:spPr>
                <a:xfrm>
                  <a:off x="6486525" y="2533650"/>
                  <a:ext cx="171450" cy="11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14300">
                      <a:moveTo>
                        <a:pt x="0" y="28575"/>
                      </a:moveTo>
                      <a:cubicBezTo>
                        <a:pt x="0" y="12793"/>
                        <a:pt x="12793" y="0"/>
                        <a:pt x="28575" y="0"/>
                      </a:cubicBezTo>
                      <a:lnTo>
                        <a:pt x="142875" y="0"/>
                      </a:lnTo>
                      <a:cubicBezTo>
                        <a:pt x="158657" y="0"/>
                        <a:pt x="171450" y="12793"/>
                        <a:pt x="171450" y="28575"/>
                      </a:cubicBezTo>
                      <a:lnTo>
                        <a:pt x="171450" y="85725"/>
                      </a:lnTo>
                      <a:cubicBezTo>
                        <a:pt x="171450" y="101507"/>
                        <a:pt x="158657" y="114300"/>
                        <a:pt x="142875" y="114300"/>
                      </a:cubicBezTo>
                      <a:lnTo>
                        <a:pt x="28575" y="114300"/>
                      </a:lnTo>
                      <a:cubicBezTo>
                        <a:pt x="12793" y="114300"/>
                        <a:pt x="0" y="101507"/>
                        <a:pt x="0" y="85725"/>
                      </a:cubicBezTo>
                      <a:lnTo>
                        <a:pt x="0" y="28575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6572250" y="2505075"/>
                  <a:ext cx="952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26" name="Freeform 26"/>
                <p:cNvSpPr/>
                <p:nvPr/>
              </p:nvSpPr>
              <p:spPr>
                <a:xfrm>
                  <a:off x="6529388" y="2647950"/>
                  <a:ext cx="9525" cy="1285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8588">
                      <a:moveTo>
                        <a:pt x="0" y="0"/>
                      </a:moveTo>
                      <a:lnTo>
                        <a:pt x="0" y="128588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27" name="Freeform 27"/>
                <p:cNvSpPr/>
                <p:nvPr/>
              </p:nvSpPr>
              <p:spPr>
                <a:xfrm>
                  <a:off x="6615112" y="2647950"/>
                  <a:ext cx="9525" cy="1285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8588">
                      <a:moveTo>
                        <a:pt x="0" y="0"/>
                      </a:moveTo>
                      <a:lnTo>
                        <a:pt x="0" y="128588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28" name="Freeform 28"/>
                <p:cNvSpPr/>
                <p:nvPr/>
              </p:nvSpPr>
              <p:spPr>
                <a:xfrm>
                  <a:off x="6472238" y="2676525"/>
                  <a:ext cx="5715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0" h="28575">
                      <a:moveTo>
                        <a:pt x="0" y="28575"/>
                      </a:moveTo>
                      <a:lnTo>
                        <a:pt x="57150" y="0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29" name="Freeform 29"/>
                <p:cNvSpPr/>
                <p:nvPr/>
              </p:nvSpPr>
              <p:spPr>
                <a:xfrm>
                  <a:off x="6615112" y="2676525"/>
                  <a:ext cx="5715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0" h="28575">
                      <a:moveTo>
                        <a:pt x="0" y="0"/>
                      </a:moveTo>
                      <a:lnTo>
                        <a:pt x="57150" y="28575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6529388" y="2733675"/>
                  <a:ext cx="85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25" h="9525">
                      <a:moveTo>
                        <a:pt x="0" y="0"/>
                      </a:moveTo>
                      <a:lnTo>
                        <a:pt x="85725" y="0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6543675" y="259080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43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6600825" y="259080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43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</p:grpSp>
          <p:sp>
            <p:nvSpPr>
              <p:cNvPr id="34" name="TextBox 34"/>
              <p:cNvSpPr txBox="1"/>
              <p:nvPr/>
            </p:nvSpPr>
            <p:spPr>
              <a:xfrm>
                <a:off x="6886956" y="25107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연결 모델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6393942" y="2940368"/>
                <a:ext cx="134039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상태바에 모델명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8991600" y="2228850"/>
              <a:ext cx="2667000" cy="1066800"/>
              <a:chOff x="8991600" y="2228850"/>
              <a:chExt cx="2667000" cy="10668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8991600" y="2228850"/>
                <a:ext cx="2667000" cy="1066800"/>
              </a:xfrm>
              <a:prstGeom prst="roundRect">
                <a:avLst>
                  <a:gd name="adj" fmla="val 10714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grpSp>
            <p:nvGrpSpPr>
              <p:cNvPr id="43" name="Group 43"/>
              <p:cNvGrpSpPr/>
              <p:nvPr/>
            </p:nvGrpSpPr>
            <p:grpSpPr>
              <a:xfrm>
                <a:off x="9291638" y="2519362"/>
                <a:ext cx="200025" cy="257175"/>
                <a:chOff x="9291638" y="2519362"/>
                <a:chExt cx="200025" cy="257175"/>
              </a:xfrm>
            </p:grpSpPr>
            <p:sp>
              <p:nvSpPr>
                <p:cNvPr id="38" name="Freeform 38"/>
                <p:cNvSpPr/>
                <p:nvPr/>
              </p:nvSpPr>
              <p:spPr>
                <a:xfrm>
                  <a:off x="9420225" y="2519362"/>
                  <a:ext cx="71438" cy="71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38" h="71438">
                      <a:moveTo>
                        <a:pt x="0" y="0"/>
                      </a:moveTo>
                      <a:lnTo>
                        <a:pt x="0" y="57150"/>
                      </a:lnTo>
                      <a:cubicBezTo>
                        <a:pt x="0" y="65041"/>
                        <a:pt x="6397" y="71438"/>
                        <a:pt x="14288" y="71438"/>
                      </a:cubicBezTo>
                      <a:lnTo>
                        <a:pt x="71438" y="71438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39" name="Freeform 39"/>
                <p:cNvSpPr/>
                <p:nvPr/>
              </p:nvSpPr>
              <p:spPr>
                <a:xfrm>
                  <a:off x="9291638" y="2519362"/>
                  <a:ext cx="200025" cy="257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025" h="257175">
                      <a:moveTo>
                        <a:pt x="171450" y="257175"/>
                      </a:moveTo>
                      <a:lnTo>
                        <a:pt x="28575" y="257175"/>
                      </a:lnTo>
                      <a:cubicBezTo>
                        <a:pt x="12793" y="257175"/>
                        <a:pt x="0" y="244382"/>
                        <a:pt x="0" y="228600"/>
                      </a:cubicBezTo>
                      <a:lnTo>
                        <a:pt x="0" y="28575"/>
                      </a:lnTo>
                      <a:cubicBezTo>
                        <a:pt x="0" y="12793"/>
                        <a:pt x="12793" y="0"/>
                        <a:pt x="28575" y="0"/>
                      </a:cubicBezTo>
                      <a:lnTo>
                        <a:pt x="128588" y="0"/>
                      </a:lnTo>
                      <a:lnTo>
                        <a:pt x="200025" y="71438"/>
                      </a:lnTo>
                      <a:lnTo>
                        <a:pt x="200025" y="228600"/>
                      </a:lnTo>
                      <a:cubicBezTo>
                        <a:pt x="200025" y="244382"/>
                        <a:pt x="187232" y="257175"/>
                        <a:pt x="171450" y="257175"/>
                      </a:cubicBez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40" name="Freeform 40"/>
                <p:cNvSpPr/>
                <p:nvPr/>
              </p:nvSpPr>
              <p:spPr>
                <a:xfrm>
                  <a:off x="9348788" y="2605088"/>
                  <a:ext cx="14288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8" h="9525">
                      <a:moveTo>
                        <a:pt x="0" y="0"/>
                      </a:moveTo>
                      <a:lnTo>
                        <a:pt x="14288" y="0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41" name="Freeform 41"/>
                <p:cNvSpPr/>
                <p:nvPr/>
              </p:nvSpPr>
              <p:spPr>
                <a:xfrm>
                  <a:off x="9348788" y="2662238"/>
                  <a:ext cx="85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25" h="9525">
                      <a:moveTo>
                        <a:pt x="0" y="0"/>
                      </a:moveTo>
                      <a:lnTo>
                        <a:pt x="85725" y="0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  <p:sp>
              <p:nvSpPr>
                <p:cNvPr id="42" name="Freeform 42"/>
                <p:cNvSpPr/>
                <p:nvPr/>
              </p:nvSpPr>
              <p:spPr>
                <a:xfrm>
                  <a:off x="9348788" y="2719388"/>
                  <a:ext cx="857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25" h="9525">
                      <a:moveTo>
                        <a:pt x="0" y="0"/>
                      </a:moveTo>
                      <a:lnTo>
                        <a:pt x="85725" y="0"/>
                      </a:lnTo>
                    </a:path>
                  </a:pathLst>
                </a:custGeom>
                <a:noFill/>
                <a:ln w="28575">
                  <a:solidFill>
                    <a:srgbClr val="3182F6"/>
                  </a:solidFill>
                </a:ln>
              </p:spPr>
            </p:sp>
          </p:grpSp>
          <p:sp>
            <p:nvSpPr>
              <p:cNvPr id="44" name="TextBox 44"/>
              <p:cNvSpPr txBox="1"/>
              <p:nvPr/>
            </p:nvSpPr>
            <p:spPr>
              <a:xfrm>
                <a:off x="9706356" y="2510790"/>
                <a:ext cx="136677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생성물 열기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9213342" y="2940368"/>
                <a:ext cx="15766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파일 미리보기 확인</a:t>
                </a:r>
              </a:p>
            </p:txBody>
          </p:sp>
        </p:grpSp>
      </p:grpSp>
      <p:grpSp>
        <p:nvGrpSpPr>
          <p:cNvPr id="62" name="Group 62"/>
          <p:cNvGrpSpPr/>
          <p:nvPr/>
        </p:nvGrpSpPr>
        <p:grpSpPr>
          <a:xfrm>
            <a:off x="522732" y="3640455"/>
            <a:ext cx="11135868" cy="2074545"/>
            <a:chOff x="522732" y="3640455"/>
            <a:chExt cx="11135868" cy="2074545"/>
          </a:xfrm>
        </p:grpSpPr>
        <p:sp>
          <p:nvSpPr>
            <p:cNvPr id="48" name="TextBox 48"/>
            <p:cNvSpPr txBox="1"/>
            <p:nvPr/>
          </p:nvSpPr>
          <p:spPr>
            <a:xfrm>
              <a:off x="522732" y="3640455"/>
              <a:ext cx="48300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문제가 생기면 실패 레이어부터 확인</a:t>
              </a:r>
            </a:p>
          </p:txBody>
        </p:sp>
        <p:sp>
          <p:nvSpPr>
            <p:cNvPr id="49" name="Rectangle 49"/>
            <p:cNvSpPr/>
            <p:nvPr/>
          </p:nvSpPr>
          <p:spPr>
            <a:xfrm>
              <a:off x="533400" y="4114800"/>
              <a:ext cx="11125200" cy="1600200"/>
            </a:xfrm>
            <a:prstGeom prst="roundRect">
              <a:avLst>
                <a:gd name="adj" fmla="val 7143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50" name="Line 50"/>
            <p:cNvSpPr/>
            <p:nvPr/>
          </p:nvSpPr>
          <p:spPr>
            <a:xfrm>
              <a:off x="3314700" y="4114800"/>
              <a:ext cx="9525" cy="1600200"/>
            </a:xfrm>
            <a:custGeom>
              <a:avLst/>
              <a:gdLst/>
              <a:ahLst/>
              <a:cxnLst/>
              <a:rect l="l" t="t" r="r" b="b"/>
              <a:pathLst>
                <a:path w="9525" h="1600200">
                  <a:moveTo>
                    <a:pt x="0" y="0"/>
                  </a:moveTo>
                  <a:lnTo>
                    <a:pt x="0" y="16002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51" name="Line 51"/>
            <p:cNvSpPr/>
            <p:nvPr/>
          </p:nvSpPr>
          <p:spPr>
            <a:xfrm>
              <a:off x="6096000" y="4114800"/>
              <a:ext cx="9525" cy="1600200"/>
            </a:xfrm>
            <a:custGeom>
              <a:avLst/>
              <a:gdLst/>
              <a:ahLst/>
              <a:cxnLst/>
              <a:rect l="l" t="t" r="r" b="b"/>
              <a:pathLst>
                <a:path w="9525" h="1600200">
                  <a:moveTo>
                    <a:pt x="0" y="0"/>
                  </a:moveTo>
                  <a:lnTo>
                    <a:pt x="0" y="16002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52" name="Line 52"/>
            <p:cNvSpPr/>
            <p:nvPr/>
          </p:nvSpPr>
          <p:spPr>
            <a:xfrm>
              <a:off x="8877300" y="4114800"/>
              <a:ext cx="9525" cy="1600200"/>
            </a:xfrm>
            <a:custGeom>
              <a:avLst/>
              <a:gdLst/>
              <a:ahLst/>
              <a:cxnLst/>
              <a:rect l="l" t="t" r="r" b="b"/>
              <a:pathLst>
                <a:path w="9525" h="1600200">
                  <a:moveTo>
                    <a:pt x="0" y="0"/>
                  </a:moveTo>
                  <a:lnTo>
                    <a:pt x="0" y="16002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752856" y="4320540"/>
              <a:ext cx="1112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F04452"/>
                  </a:solidFill>
                  <a:latin typeface="Pretendard SemiBold"/>
                  <a:ea typeface="Pretendard SemiBold"/>
                  <a:cs typeface="Pretendard SemiBold"/>
                </a:rPr>
                <a:t>부팅 실패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755142" y="4712018"/>
              <a:ext cx="24936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Open logs로 실패 레이어 확인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3534156" y="4320540"/>
              <a:ext cx="1112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F04452"/>
                  </a:solidFill>
                  <a:latin typeface="Pretendard SemiBold"/>
                  <a:ea typeface="Pretendard SemiBold"/>
                  <a:cs typeface="Pretendard SemiBold"/>
                </a:rPr>
                <a:t>모델 오류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3536442" y="4712018"/>
              <a:ext cx="22648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Provider·계정 연결 재확인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6315456" y="4320540"/>
              <a:ext cx="13667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F04452"/>
                  </a:solidFill>
                  <a:latin typeface="Pretendard SemiBold"/>
                  <a:ea typeface="Pretendard SemiBold"/>
                  <a:cs typeface="Pretendard SemiBold"/>
                </a:rPr>
                <a:t>폴더가 없음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6317742" y="4712018"/>
              <a:ext cx="276707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Settings → Workspace 경로 확인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9096756" y="4320540"/>
              <a:ext cx="1112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F04452"/>
                  </a:solidFill>
                  <a:latin typeface="Pretendard SemiBold"/>
                  <a:ea typeface="Pretendard SemiBold"/>
                  <a:cs typeface="Pretendard SemiBold"/>
                </a:rPr>
                <a:t>앱 무응답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9099042" y="4712018"/>
              <a:ext cx="19128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재시작 → 업데이트 확인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755904" y="5261610"/>
              <a:ext cx="52832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오류 카드의 Retry·Open logs·Copy details 순으로 증거를 확인합니다.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63" name="TextBox 63"/>
            <p:cNvSpPr txBox="1"/>
            <p:nvPr/>
          </p:nvSpPr>
          <p:spPr>
            <a:xfrm>
              <a:off x="527304" y="6423660"/>
              <a:ext cx="435970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Hermes Desktop 공식 Troubleshooting · 실패 레이어 확인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21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7398" y="403860"/>
            <a:ext cx="10748908" cy="900875"/>
            <a:chOff x="517398" y="403860"/>
            <a:chExt cx="10748908" cy="900875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17775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OBSIDIAN과 PARA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1074890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Obsidian은 내 파일을 보여주는 지식 작업 공간입니다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6750" y="2095500"/>
            <a:ext cx="10503043" cy="2436495"/>
            <a:chOff x="666750" y="2095500"/>
            <a:chExt cx="10503043" cy="2436495"/>
          </a:xfrm>
        </p:grpSpPr>
        <p:sp>
          <p:nvSpPr>
            <p:cNvPr id="5" name="Freeform 5"/>
            <p:cNvSpPr/>
            <p:nvPr/>
          </p:nvSpPr>
          <p:spPr>
            <a:xfrm>
              <a:off x="828675" y="2095500"/>
              <a:ext cx="857250" cy="714375"/>
            </a:xfrm>
            <a:custGeom>
              <a:avLst/>
              <a:gdLst/>
              <a:ahLst/>
              <a:cxnLst/>
              <a:rect l="l" t="t" r="r" b="b"/>
              <a:pathLst>
                <a:path w="857250" h="714375">
                  <a:moveTo>
                    <a:pt x="95250" y="0"/>
                  </a:moveTo>
                  <a:lnTo>
                    <a:pt x="285750" y="0"/>
                  </a:lnTo>
                  <a:lnTo>
                    <a:pt x="428625" y="142875"/>
                  </a:lnTo>
                  <a:lnTo>
                    <a:pt x="762000" y="142875"/>
                  </a:lnTo>
                  <a:cubicBezTo>
                    <a:pt x="814605" y="142875"/>
                    <a:pt x="857250" y="185520"/>
                    <a:pt x="857250" y="238125"/>
                  </a:cubicBezTo>
                  <a:lnTo>
                    <a:pt x="857250" y="619125"/>
                  </a:lnTo>
                  <a:cubicBezTo>
                    <a:pt x="857250" y="671730"/>
                    <a:pt x="814605" y="714375"/>
                    <a:pt x="762000" y="714375"/>
                  </a:cubicBezTo>
                  <a:lnTo>
                    <a:pt x="95250" y="714375"/>
                  </a:lnTo>
                  <a:cubicBezTo>
                    <a:pt x="42645" y="714375"/>
                    <a:pt x="0" y="671730"/>
                    <a:pt x="0" y="619125"/>
                  </a:cubicBezTo>
                  <a:lnTo>
                    <a:pt x="0" y="95250"/>
                  </a:lnTo>
                  <a:cubicBezTo>
                    <a:pt x="0" y="42645"/>
                    <a:pt x="42645" y="0"/>
                    <a:pt x="95250" y="0"/>
                  </a:cubicBezTo>
                </a:path>
              </a:pathLst>
            </a:custGeom>
            <a:noFill/>
            <a:ln w="95250">
              <a:solidFill>
                <a:srgbClr val="3182F6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666750" y="3084195"/>
              <a:ext cx="7810471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9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Obsidian의 본체는 앱이 아니라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66750" y="3769995"/>
              <a:ext cx="10503043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9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내 폴더 안의 일반 Markdown 파일입니다.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53400" y="1790700"/>
            <a:ext cx="3352800" cy="2038350"/>
            <a:chOff x="8153400" y="1790700"/>
            <a:chExt cx="3352800" cy="2038350"/>
          </a:xfrm>
        </p:grpSpPr>
        <p:sp>
          <p:nvSpPr>
            <p:cNvPr id="9" name="Rectangle 9"/>
            <p:cNvSpPr/>
            <p:nvPr/>
          </p:nvSpPr>
          <p:spPr>
            <a:xfrm>
              <a:off x="8153400" y="1790700"/>
              <a:ext cx="3352800" cy="2038350"/>
            </a:xfrm>
            <a:prstGeom prst="roundRect">
              <a:avLst>
                <a:gd name="adj" fmla="val 5607"/>
              </a:avLst>
            </a:prstGeom>
            <a:solidFill>
              <a:srgbClr val="FFFFFF"/>
            </a:solidFill>
            <a:ln w="19050">
              <a:solidFill>
                <a:srgbClr val="E5E8EB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153400" y="1790700"/>
              <a:ext cx="3352800" cy="342900"/>
            </a:xfrm>
            <a:prstGeom prst="roundRect">
              <a:avLst>
                <a:gd name="adj" fmla="val 33333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8334375" y="1914525"/>
              <a:ext cx="95250" cy="95250"/>
            </a:xfrm>
            <a:prstGeom prst="ellipse">
              <a:avLst/>
            </a:prstGeom>
            <a:solidFill>
              <a:srgbClr val="F04452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8505825" y="1914525"/>
              <a:ext cx="95250" cy="95250"/>
            </a:xfrm>
            <a:prstGeom prst="ellipse">
              <a:avLst/>
            </a:prstGeom>
            <a:solidFill>
              <a:srgbClr val="8B95A1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8677275" y="1914525"/>
              <a:ext cx="95250" cy="9525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14" name="Line 14"/>
            <p:cNvSpPr/>
            <p:nvPr/>
          </p:nvSpPr>
          <p:spPr>
            <a:xfrm>
              <a:off x="8420100" y="2457450"/>
              <a:ext cx="2819400" cy="9525"/>
            </a:xfrm>
            <a:custGeom>
              <a:avLst/>
              <a:gdLst/>
              <a:ahLst/>
              <a:cxnLst/>
              <a:rect l="l" t="t" r="r" b="b"/>
              <a:pathLst>
                <a:path w="2819400" h="9525">
                  <a:moveTo>
                    <a:pt x="0" y="0"/>
                  </a:moveTo>
                  <a:lnTo>
                    <a:pt x="28194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8420100" y="2781300"/>
              <a:ext cx="2400300" cy="9525"/>
            </a:xfrm>
            <a:custGeom>
              <a:avLst/>
              <a:gdLst/>
              <a:ahLst/>
              <a:cxnLst/>
              <a:rect l="l" t="t" r="r" b="b"/>
              <a:pathLst>
                <a:path w="2400300" h="9525">
                  <a:moveTo>
                    <a:pt x="0" y="0"/>
                  </a:moveTo>
                  <a:lnTo>
                    <a:pt x="24003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8420100" y="310515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253521" y="3416618"/>
              <a:ext cx="31525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Obsidian = 파일을 보고 연결하는 뷰어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75132" y="4857750"/>
            <a:ext cx="10831068" cy="717423"/>
            <a:chOff x="675132" y="4857750"/>
            <a:chExt cx="10831068" cy="717423"/>
          </a:xfrm>
        </p:grpSpPr>
        <p:sp>
          <p:nvSpPr>
            <p:cNvPr id="19" name="Line 19"/>
            <p:cNvSpPr/>
            <p:nvPr/>
          </p:nvSpPr>
          <p:spPr>
            <a:xfrm>
              <a:off x="685800" y="48577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75132" y="5164455"/>
              <a:ext cx="1297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로컬 파일</a:t>
              </a:r>
            </a:p>
          </p:txBody>
        </p:sp>
        <p:sp>
          <p:nvSpPr>
            <p:cNvPr id="21" name="Ellipse 21"/>
            <p:cNvSpPr/>
            <p:nvPr/>
          </p:nvSpPr>
          <p:spPr>
            <a:xfrm>
              <a:off x="2409825" y="5267325"/>
              <a:ext cx="95250" cy="952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751582" y="5164455"/>
              <a:ext cx="1297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일반 폴더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4676775" y="5267325"/>
              <a:ext cx="95250" cy="952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018532" y="5164455"/>
              <a:ext cx="25741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다른 앱으로도 열기</a:t>
              </a:r>
            </a:p>
          </p:txBody>
        </p:sp>
        <p:sp>
          <p:nvSpPr>
            <p:cNvPr id="25" name="Ellipse 25"/>
            <p:cNvSpPr/>
            <p:nvPr/>
          </p:nvSpPr>
          <p:spPr>
            <a:xfrm>
              <a:off x="8258175" y="5267325"/>
              <a:ext cx="95250" cy="952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599932" y="5164455"/>
              <a:ext cx="227729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F04452"/>
                  </a:solidFill>
                  <a:latin typeface="Pretendard SemiBold"/>
                  <a:ea typeface="Pretendard SemiBold"/>
                  <a:cs typeface="Pretendard SemiBold"/>
                </a:rPr>
                <a:t>백업은 별도 책임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28" name="TextBox 28"/>
            <p:cNvSpPr txBox="1"/>
            <p:nvPr/>
          </p:nvSpPr>
          <p:spPr>
            <a:xfrm>
              <a:off x="527304" y="6423660"/>
              <a:ext cx="23386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Obsidian 공식 데이터 저장 개념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22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9876389" cy="1201674"/>
            <a:chOff x="517398" y="403860"/>
            <a:chExt cx="9876389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17775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OBSIDIAN과 PARA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730796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Markdown과 Vault를 쉽게 이해하기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98695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Markdown은 내용이 담긴 `.md` 파일이고, Vault는 그 파일들이 모인 최상위 폴더입니다.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307673" y="3149918"/>
            <a:ext cx="1576654" cy="564832"/>
            <a:chOff x="5307673" y="3149918"/>
            <a:chExt cx="1576654" cy="564832"/>
          </a:xfrm>
        </p:grpSpPr>
        <p:sp>
          <p:nvSpPr>
            <p:cNvPr id="6" name="Line 6"/>
            <p:cNvSpPr/>
            <p:nvPr/>
          </p:nvSpPr>
          <p:spPr>
            <a:xfrm>
              <a:off x="5391150" y="3600450"/>
              <a:ext cx="1409700" cy="9525"/>
            </a:xfrm>
            <a:custGeom>
              <a:avLst/>
              <a:gdLst/>
              <a:ahLst/>
              <a:cxnLst/>
              <a:rect l="l" t="t" r="r" b="b"/>
              <a:pathLst>
                <a:path w="1409700" h="9525">
                  <a:moveTo>
                    <a:pt x="0" y="0"/>
                  </a:moveTo>
                  <a:lnTo>
                    <a:pt x="1409700" y="0"/>
                  </a:lnTo>
                </a:path>
              </a:pathLst>
            </a:custGeom>
            <a:noFill/>
            <a:ln w="38100" cap="rnd">
              <a:solidFill>
                <a:srgbClr val="3182F6"/>
              </a:solidFill>
            </a:ln>
          </p:spPr>
        </p:sp>
        <p:sp>
          <p:nvSpPr>
            <p:cNvPr id="7" name="Polygon 7"/>
            <p:cNvSpPr/>
            <p:nvPr/>
          </p:nvSpPr>
          <p:spPr>
            <a:xfrm>
              <a:off x="6610350" y="3486150"/>
              <a:ext cx="190500" cy="228600"/>
            </a:xfrm>
            <a:custGeom>
              <a:avLst/>
              <a:gdLst/>
              <a:ahLst/>
              <a:cxnLst/>
              <a:rect l="l" t="t" r="r" b="b"/>
              <a:pathLst>
                <a:path w="190500" h="228600">
                  <a:moveTo>
                    <a:pt x="190500" y="114300"/>
                  </a:move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307673" y="3149918"/>
              <a:ext cx="15766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파일들이 모인 폴더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33400" y="1962150"/>
            <a:ext cx="4857750" cy="3429000"/>
            <a:chOff x="533400" y="1962150"/>
            <a:chExt cx="4857750" cy="3429000"/>
          </a:xfrm>
        </p:grpSpPr>
        <p:sp>
          <p:nvSpPr>
            <p:cNvPr id="10" name="Rectangle 10"/>
            <p:cNvSpPr/>
            <p:nvPr/>
          </p:nvSpPr>
          <p:spPr>
            <a:xfrm>
              <a:off x="533400" y="1962150"/>
              <a:ext cx="4857750" cy="3429000"/>
            </a:xfrm>
            <a:prstGeom prst="roundRect">
              <a:avLst>
                <a:gd name="adj" fmla="val 3333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933450" y="2324100"/>
              <a:ext cx="266700" cy="342900"/>
              <a:chOff x="933450" y="2324100"/>
              <a:chExt cx="266700" cy="3429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104900" y="2324100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0"/>
                    </a:moveTo>
                    <a:lnTo>
                      <a:pt x="0" y="76200"/>
                    </a:lnTo>
                    <a:cubicBezTo>
                      <a:pt x="0" y="86721"/>
                      <a:pt x="8529" y="95250"/>
                      <a:pt x="19050" y="95250"/>
                    </a:cubicBezTo>
                    <a:lnTo>
                      <a:pt x="95250" y="9525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33450" y="2324100"/>
                <a:ext cx="266700" cy="3429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342900">
                    <a:moveTo>
                      <a:pt x="228600" y="342900"/>
                    </a:moveTo>
                    <a:lnTo>
                      <a:pt x="38100" y="342900"/>
                    </a:lnTo>
                    <a:cubicBezTo>
                      <a:pt x="17058" y="342900"/>
                      <a:pt x="0" y="325842"/>
                      <a:pt x="0" y="304800"/>
                    </a:cubicBezTo>
                    <a:lnTo>
                      <a:pt x="0" y="38100"/>
                    </a:lnTo>
                    <a:cubicBezTo>
                      <a:pt x="0" y="17058"/>
                      <a:pt x="17058" y="0"/>
                      <a:pt x="38100" y="0"/>
                    </a:cubicBezTo>
                    <a:lnTo>
                      <a:pt x="171450" y="0"/>
                    </a:lnTo>
                    <a:lnTo>
                      <a:pt x="266700" y="95250"/>
                    </a:lnTo>
                    <a:lnTo>
                      <a:pt x="266700" y="304800"/>
                    </a:lnTo>
                    <a:cubicBezTo>
                      <a:pt x="266700" y="325842"/>
                      <a:pt x="249642" y="342900"/>
                      <a:pt x="228600" y="342900"/>
                    </a:cubicBez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009650" y="2438400"/>
                <a:ext cx="190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9525">
                    <a:moveTo>
                      <a:pt x="0" y="0"/>
                    </a:moveTo>
                    <a:lnTo>
                      <a:pt x="19050" y="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009650" y="2514600"/>
                <a:ext cx="1143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9525">
                    <a:moveTo>
                      <a:pt x="0" y="0"/>
                    </a:moveTo>
                    <a:lnTo>
                      <a:pt x="114300" y="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009650" y="2590800"/>
                <a:ext cx="1143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9525">
                    <a:moveTo>
                      <a:pt x="0" y="0"/>
                    </a:moveTo>
                    <a:lnTo>
                      <a:pt x="114300" y="0"/>
                    </a:lnTo>
                  </a:path>
                </a:pathLst>
              </a:custGeom>
              <a:noFill/>
              <a:ln w="38100">
                <a:solidFill>
                  <a:srgbClr val="3182F6"/>
                </a:solidFill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1473708" y="2312670"/>
              <a:ext cx="166426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Markdown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30580" y="3000375"/>
              <a:ext cx="5907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# 제목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30580" y="3457575"/>
              <a:ext cx="6513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- 할 일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30580" y="3914775"/>
              <a:ext cx="132778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[[연결 문서]]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533900"/>
              <a:ext cx="4248150" cy="9525"/>
            </a:xfrm>
            <a:custGeom>
              <a:avLst/>
              <a:gdLst/>
              <a:ahLst/>
              <a:cxnLst/>
              <a:rect l="l" t="t" r="r" b="b"/>
              <a:pathLst>
                <a:path w="4248150" h="9525">
                  <a:moveTo>
                    <a:pt x="0" y="0"/>
                  </a:moveTo>
                  <a:lnTo>
                    <a:pt x="424815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31342" y="4769168"/>
              <a:ext cx="28397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확장자: `.md` · 일반 텍스트 파일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800850" y="1962150"/>
            <a:ext cx="4857750" cy="3429000"/>
            <a:chOff x="6800850" y="1962150"/>
            <a:chExt cx="4857750" cy="3429000"/>
          </a:xfrm>
        </p:grpSpPr>
        <p:sp>
          <p:nvSpPr>
            <p:cNvPr id="24" name="Rectangle 24"/>
            <p:cNvSpPr/>
            <p:nvPr/>
          </p:nvSpPr>
          <p:spPr>
            <a:xfrm>
              <a:off x="6800850" y="1962150"/>
              <a:ext cx="4857750" cy="3429000"/>
            </a:xfrm>
            <a:prstGeom prst="roundRect">
              <a:avLst>
                <a:gd name="adj" fmla="val 3333"/>
              </a:avLst>
            </a:prstGeom>
            <a:solidFill>
              <a:srgbClr val="FFFFFF"/>
            </a:solidFill>
            <a:ln w="19050">
              <a:solidFill>
                <a:srgbClr val="3182F6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162800" y="2343150"/>
              <a:ext cx="342900" cy="285750"/>
            </a:xfrm>
            <a:custGeom>
              <a:avLst/>
              <a:gdLst/>
              <a:ahLst/>
              <a:cxnLst/>
              <a:rect l="l" t="t" r="r" b="b"/>
              <a:pathLst>
                <a:path w="342900" h="285750">
                  <a:moveTo>
                    <a:pt x="38100" y="0"/>
                  </a:moveTo>
                  <a:lnTo>
                    <a:pt x="114300" y="0"/>
                  </a:lnTo>
                  <a:lnTo>
                    <a:pt x="171450" y="57150"/>
                  </a:lnTo>
                  <a:lnTo>
                    <a:pt x="304800" y="57150"/>
                  </a:lnTo>
                  <a:cubicBezTo>
                    <a:pt x="325842" y="57150"/>
                    <a:pt x="342900" y="74208"/>
                    <a:pt x="342900" y="95250"/>
                  </a:cubicBezTo>
                  <a:lnTo>
                    <a:pt x="342900" y="247650"/>
                  </a:lnTo>
                  <a:cubicBezTo>
                    <a:pt x="342900" y="268692"/>
                    <a:pt x="325842" y="285750"/>
                    <a:pt x="304800" y="285750"/>
                  </a:cubicBezTo>
                  <a:lnTo>
                    <a:pt x="38100" y="285750"/>
                  </a:lnTo>
                  <a:cubicBezTo>
                    <a:pt x="17058" y="285750"/>
                    <a:pt x="0" y="268692"/>
                    <a:pt x="0" y="247650"/>
                  </a:cubicBezTo>
                  <a:lnTo>
                    <a:pt x="0" y="38100"/>
                  </a:lnTo>
                  <a:cubicBezTo>
                    <a:pt x="0" y="17058"/>
                    <a:pt x="17058" y="0"/>
                    <a:pt x="38100" y="0"/>
                  </a:cubicBez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741158" y="2312670"/>
              <a:ext cx="8820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Vault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098030" y="3000375"/>
              <a:ext cx="14710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91F28"/>
                  </a:solidFill>
                  <a:latin typeface="Consolas"/>
                  <a:ea typeface="Consolas"/>
                  <a:cs typeface="Consolas"/>
                </a:rPr>
                <a:t>AI_Workspace/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402830" y="3457575"/>
              <a:ext cx="9750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00_Inbox/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02830" y="3914775"/>
              <a:ext cx="130656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01_Projects/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7105650" y="4533900"/>
              <a:ext cx="4248150" cy="9525"/>
            </a:xfrm>
            <a:custGeom>
              <a:avLst/>
              <a:gdLst/>
              <a:ahLst/>
              <a:cxnLst/>
              <a:rect l="l" t="t" r="r" b="b"/>
              <a:pathLst>
                <a:path w="4248150" h="9525">
                  <a:moveTo>
                    <a:pt x="0" y="0"/>
                  </a:moveTo>
                  <a:lnTo>
                    <a:pt x="424815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098792" y="4769168"/>
              <a:ext cx="351764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최상위 폴더 · Finder에서도 동일하게 보임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500" y="5676900"/>
            <a:ext cx="7239000" cy="457200"/>
            <a:chOff x="2476500" y="5676900"/>
            <a:chExt cx="7239000" cy="457200"/>
          </a:xfrm>
        </p:grpSpPr>
        <p:sp>
          <p:nvSpPr>
            <p:cNvPr id="33" name="Rectangle 33"/>
            <p:cNvSpPr/>
            <p:nvPr/>
          </p:nvSpPr>
          <p:spPr>
            <a:xfrm>
              <a:off x="2476500" y="5676900"/>
              <a:ext cx="7239000" cy="457200"/>
            </a:xfrm>
            <a:prstGeom prst="roundRect">
              <a:avLst>
                <a:gd name="adj" fmla="val 25000"/>
              </a:avLst>
            </a:prstGeom>
            <a:solidFill>
              <a:srgbClr val="FFFFFF"/>
            </a:solidFill>
            <a:ln w="14288">
              <a:solidFill>
                <a:srgbClr val="F04452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2726379" y="5801796"/>
              <a:ext cx="224134" cy="192560"/>
              <a:chOff x="2726379" y="5801796"/>
              <a:chExt cx="224134" cy="19256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2838450" y="5872163"/>
                <a:ext cx="952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4450">
                    <a:moveTo>
                      <a:pt x="0" y="0"/>
                    </a:moveTo>
                    <a:lnTo>
                      <a:pt x="0" y="44450"/>
                    </a:lnTo>
                  </a:path>
                </a:pathLst>
              </a:custGeom>
              <a:noFill/>
              <a:ln w="22225">
                <a:solidFill>
                  <a:srgbClr val="F04452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2726379" y="5801796"/>
                <a:ext cx="224134" cy="192560"/>
              </a:xfrm>
              <a:custGeom>
                <a:avLst/>
                <a:gdLst/>
                <a:ahLst/>
                <a:cxnLst/>
                <a:rect l="l" t="t" r="r" b="b"/>
                <a:pathLst>
                  <a:path w="224134" h="192560">
                    <a:moveTo>
                      <a:pt x="93880" y="10259"/>
                    </a:moveTo>
                    <a:lnTo>
                      <a:pt x="3802" y="160656"/>
                    </a:lnTo>
                    <a:cubicBezTo>
                      <a:pt x="23" y="167200"/>
                      <a:pt x="0" y="175257"/>
                      <a:pt x="3741" y="181823"/>
                    </a:cubicBezTo>
                    <a:cubicBezTo>
                      <a:pt x="7482" y="188388"/>
                      <a:pt x="14426" y="192476"/>
                      <a:pt x="21982" y="192560"/>
                    </a:cubicBezTo>
                    <a:lnTo>
                      <a:pt x="202160" y="192560"/>
                    </a:lnTo>
                    <a:cubicBezTo>
                      <a:pt x="209713" y="192473"/>
                      <a:pt x="216653" y="188387"/>
                      <a:pt x="220393" y="181826"/>
                    </a:cubicBezTo>
                    <a:cubicBezTo>
                      <a:pt x="224134" y="175264"/>
                      <a:pt x="224114" y="167211"/>
                      <a:pt x="220341" y="160667"/>
                    </a:cubicBezTo>
                    <a:lnTo>
                      <a:pt x="130262" y="10248"/>
                    </a:lnTo>
                    <a:cubicBezTo>
                      <a:pt x="126408" y="3886"/>
                      <a:pt x="119510" y="0"/>
                      <a:pt x="112071" y="0"/>
                    </a:cubicBezTo>
                    <a:cubicBezTo>
                      <a:pt x="104633" y="0"/>
                      <a:pt x="97734" y="3886"/>
                      <a:pt x="93880" y="10248"/>
                    </a:cubicBezTo>
                  </a:path>
                </a:pathLst>
              </a:custGeom>
              <a:noFill/>
              <a:ln w="22225">
                <a:solidFill>
                  <a:srgbClr val="F04452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2838450" y="594995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11" y="0"/>
                    </a:lnTo>
                  </a:path>
                </a:pathLst>
              </a:custGeom>
              <a:noFill/>
              <a:ln w="22225">
                <a:solidFill>
                  <a:srgbClr val="F04452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3117342" y="5835968"/>
              <a:ext cx="52351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Obsidian에서 삭제하면 Finder의 같은 파일에도 영향이 갑니다.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0" name="TextBox 40"/>
            <p:cNvSpPr txBox="1"/>
            <p:nvPr/>
          </p:nvSpPr>
          <p:spPr>
            <a:xfrm>
              <a:off x="527304" y="6423660"/>
              <a:ext cx="27579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Markdown=파일 · Vault=최상위 폴더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23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7398" y="384810"/>
            <a:ext cx="3933137" cy="881825"/>
            <a:chOff x="517398" y="384810"/>
            <a:chExt cx="3933137" cy="881825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7775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OBSIDIAN과 PARA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393313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Obsidian 공식 설치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33400" y="1863090"/>
            <a:ext cx="3014926" cy="2579561"/>
            <a:chOff x="533400" y="1863090"/>
            <a:chExt cx="3014926" cy="2579561"/>
          </a:xfrm>
        </p:grpSpPr>
        <p:grpSp>
          <p:nvGrpSpPr>
            <p:cNvPr id="9" name="Group 9"/>
            <p:cNvGrpSpPr/>
            <p:nvPr/>
          </p:nvGrpSpPr>
          <p:grpSpPr>
            <a:xfrm>
              <a:off x="533400" y="1863090"/>
              <a:ext cx="2393290" cy="585216"/>
              <a:chOff x="533400" y="1863090"/>
              <a:chExt cx="2393290" cy="585216"/>
            </a:xfrm>
          </p:grpSpPr>
          <p:sp>
            <p:nvSpPr>
              <p:cNvPr id="5" name="Ellipse 5"/>
              <p:cNvSpPr/>
              <p:nvPr/>
            </p:nvSpPr>
            <p:spPr>
              <a:xfrm>
                <a:off x="533400" y="1866900"/>
                <a:ext cx="495300" cy="4953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701937" y="19964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1191006" y="1863090"/>
                <a:ext cx="162120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공식 다운로드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194054" y="2213610"/>
                <a:ext cx="17326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dirty="0">
                    <a:solidFill>
                      <a:srgbClr val="6B7684"/>
                    </a:solidFill>
                    <a:latin typeface="Consolas"/>
                    <a:ea typeface="Consolas"/>
                    <a:cs typeface="Consolas"/>
                  </a:rPr>
                  <a:t>obsidian.md/download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533400" y="2853690"/>
              <a:ext cx="2961700" cy="598361"/>
              <a:chOff x="533400" y="2853690"/>
              <a:chExt cx="2961700" cy="598361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533400" y="2857500"/>
                <a:ext cx="495300" cy="4953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01937" y="29870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191006" y="2853690"/>
                <a:ext cx="2304094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Mac Universal 선택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1193292" y="3188018"/>
                <a:ext cx="224496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현재 Mac에 맞는 공식 파일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33400" y="3844290"/>
              <a:ext cx="3014926" cy="598361"/>
              <a:chOff x="533400" y="3844290"/>
              <a:chExt cx="3014926" cy="598361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533400" y="3848100"/>
                <a:ext cx="495300" cy="4953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01937" y="39776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191006" y="3844290"/>
                <a:ext cx="2357320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Applications로 이동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193292" y="4178618"/>
                <a:ext cx="179652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첫 실행 후 Vault 선택</a:t>
                </a:r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4857750" y="1619250"/>
            <a:ext cx="6667500" cy="4171950"/>
            <a:chOff x="4857750" y="1619250"/>
            <a:chExt cx="6667500" cy="4171950"/>
          </a:xfrm>
        </p:grpSpPr>
        <p:sp>
          <p:nvSpPr>
            <p:cNvPr id="21" name="Rectangle 21"/>
            <p:cNvSpPr/>
            <p:nvPr/>
          </p:nvSpPr>
          <p:spPr>
            <a:xfrm>
              <a:off x="4857750" y="1619250"/>
              <a:ext cx="6667500" cy="4171950"/>
            </a:xfrm>
            <a:prstGeom prst="roundRect">
              <a:avLst>
                <a:gd name="adj" fmla="val 274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72050" y="1733550"/>
              <a:ext cx="6438900" cy="4024312"/>
            </a:xfrm>
            <a:prstGeom prst="rect">
              <a:avLst/>
            </a:prstGeom>
          </p:spPr>
        </p:pic>
      </p:grpSp>
      <p:grpSp>
        <p:nvGrpSpPr>
          <p:cNvPr id="35" name="Group 35"/>
          <p:cNvGrpSpPr/>
          <p:nvPr/>
        </p:nvGrpSpPr>
        <p:grpSpPr>
          <a:xfrm>
            <a:off x="533400" y="4781550"/>
            <a:ext cx="4111687" cy="1009650"/>
            <a:chOff x="533400" y="4781550"/>
            <a:chExt cx="4111687" cy="1009650"/>
          </a:xfrm>
        </p:grpSpPr>
        <p:sp>
          <p:nvSpPr>
            <p:cNvPr id="24" name="Rectangle 24"/>
            <p:cNvSpPr/>
            <p:nvPr/>
          </p:nvSpPr>
          <p:spPr>
            <a:xfrm>
              <a:off x="533400" y="4781550"/>
              <a:ext cx="3943350" cy="457200"/>
            </a:xfrm>
            <a:prstGeom prst="roundRect">
              <a:avLst>
                <a:gd name="adj" fmla="val 25000"/>
              </a:avLst>
            </a:prstGeom>
            <a:solidFill>
              <a:srgbClr val="EAF3FF"/>
            </a:solidFill>
            <a:ln>
              <a:noFill/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757238" y="4910138"/>
              <a:ext cx="200026" cy="200026"/>
              <a:chOff x="757238" y="4910138"/>
              <a:chExt cx="200026" cy="20002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57238" y="4910138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823913" y="4987925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1117092" y="4940618"/>
              <a:ext cx="29176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정상: Vault 새로 만들기·열기 화면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533400" y="5334000"/>
              <a:ext cx="3943350" cy="457200"/>
            </a:xfrm>
            <a:prstGeom prst="roundRect">
              <a:avLst>
                <a:gd name="adj" fmla="val 2500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768350" y="5472589"/>
              <a:ext cx="177801" cy="180023"/>
              <a:chOff x="768350" y="5472589"/>
              <a:chExt cx="177801" cy="180023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768350" y="5472589"/>
                <a:ext cx="177801" cy="180023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180023">
                    <a:moveTo>
                      <a:pt x="153353" y="178912"/>
                    </a:moveTo>
                    <a:lnTo>
                      <a:pt x="20003" y="162243"/>
                    </a:lnTo>
                    <a:cubicBezTo>
                      <a:pt x="8890" y="161132"/>
                      <a:pt x="0" y="152242"/>
                      <a:pt x="0" y="141129"/>
                    </a:cubicBezTo>
                    <a:lnTo>
                      <a:pt x="0" y="38894"/>
                    </a:lnTo>
                    <a:cubicBezTo>
                      <a:pt x="0" y="27781"/>
                      <a:pt x="8890" y="18891"/>
                      <a:pt x="20003" y="17780"/>
                    </a:cubicBezTo>
                    <a:lnTo>
                      <a:pt x="153353" y="1111"/>
                    </a:lnTo>
                    <a:cubicBezTo>
                      <a:pt x="166688" y="0"/>
                      <a:pt x="177801" y="10001"/>
                      <a:pt x="177801" y="22225"/>
                    </a:cubicBezTo>
                    <a:lnTo>
                      <a:pt x="177801" y="156687"/>
                    </a:lnTo>
                    <a:cubicBezTo>
                      <a:pt x="177801" y="170022"/>
                      <a:pt x="165577" y="180023"/>
                      <a:pt x="153353" y="177801"/>
                    </a:cubicBezTo>
                    <a:lnTo>
                      <a:pt x="153353" y="178912"/>
                    </a:lnTo>
                  </a:path>
                </a:pathLst>
              </a:custGeom>
              <a:noFill/>
              <a:ln w="22225">
                <a:solidFill>
                  <a:srgbClr val="6B7684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857250" y="5484813"/>
                <a:ext cx="9525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5575">
                    <a:moveTo>
                      <a:pt x="0" y="0"/>
                    </a:moveTo>
                    <a:lnTo>
                      <a:pt x="0" y="155575"/>
                    </a:lnTo>
                  </a:path>
                </a:pathLst>
              </a:custGeom>
              <a:noFill/>
              <a:ln w="22225">
                <a:solidFill>
                  <a:srgbClr val="6B7684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768350" y="5562600"/>
                <a:ext cx="177801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9525">
                    <a:moveTo>
                      <a:pt x="0" y="0"/>
                    </a:moveTo>
                    <a:lnTo>
                      <a:pt x="177801" y="0"/>
                    </a:lnTo>
                  </a:path>
                </a:pathLst>
              </a:custGeom>
              <a:noFill/>
              <a:ln w="22225">
                <a:solidFill>
                  <a:srgbClr val="6B7684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1117092" y="5493068"/>
              <a:ext cx="35279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Windows: Universal installer → 시작 메뉴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6" name="TextBox 36"/>
            <p:cNvSpPr txBox="1"/>
            <p:nvPr/>
          </p:nvSpPr>
          <p:spPr>
            <a:xfrm>
              <a:off x="527304" y="6423660"/>
              <a:ext cx="37783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화면 캡처 · Obsidian Download · 2026-08-28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24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8197870" cy="1201674"/>
            <a:chOff x="517398" y="403860"/>
            <a:chExt cx="8197870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17775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OBSIDIAN과 PARA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701159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새 Vault 만들기와 기존 Vault 열기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81910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첫 실습은 빈 전용 폴더를 새 Vault로 만들어 다른 업무 파일과 격리합니다.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33400" y="1924050"/>
            <a:ext cx="5334000" cy="3429000"/>
            <a:chOff x="533400" y="1924050"/>
            <a:chExt cx="5334000" cy="3429000"/>
          </a:xfrm>
        </p:grpSpPr>
        <p:sp>
          <p:nvSpPr>
            <p:cNvPr id="6" name="Rectangle 6"/>
            <p:cNvSpPr/>
            <p:nvPr/>
          </p:nvSpPr>
          <p:spPr>
            <a:xfrm>
              <a:off x="533400" y="1924050"/>
              <a:ext cx="5334000" cy="3429000"/>
            </a:xfrm>
            <a:prstGeom prst="roundRect">
              <a:avLst>
                <a:gd name="adj" fmla="val 3333"/>
              </a:avLst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838200" y="2190750"/>
              <a:ext cx="1200150" cy="304800"/>
            </a:xfrm>
            <a:prstGeom prst="roundRect">
              <a:avLst>
                <a:gd name="adj" fmla="val 37500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97110" y="2254568"/>
              <a:ext cx="108233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첫 실습 추천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904875" y="2927350"/>
              <a:ext cx="400050" cy="377824"/>
              <a:chOff x="904875" y="2927350"/>
              <a:chExt cx="400050" cy="37782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904875" y="2927350"/>
                <a:ext cx="400049" cy="333375"/>
              </a:xfrm>
              <a:custGeom>
                <a:avLst/>
                <a:gdLst/>
                <a:ahLst/>
                <a:cxnLst/>
                <a:rect l="l" t="t" r="r" b="b"/>
                <a:pathLst>
                  <a:path w="400049" h="333375">
                    <a:moveTo>
                      <a:pt x="177800" y="333375"/>
                    </a:moveTo>
                    <a:lnTo>
                      <a:pt x="44450" y="333375"/>
                    </a:lnTo>
                    <a:cubicBezTo>
                      <a:pt x="19901" y="333375"/>
                      <a:pt x="0" y="313474"/>
                      <a:pt x="0" y="288925"/>
                    </a:cubicBezTo>
                    <a:lnTo>
                      <a:pt x="0" y="44450"/>
                    </a:lnTo>
                    <a:cubicBezTo>
                      <a:pt x="0" y="19901"/>
                      <a:pt x="19901" y="0"/>
                      <a:pt x="44450" y="0"/>
                    </a:cubicBezTo>
                    <a:lnTo>
                      <a:pt x="133350" y="0"/>
                    </a:lnTo>
                    <a:lnTo>
                      <a:pt x="200025" y="66675"/>
                    </a:lnTo>
                    <a:lnTo>
                      <a:pt x="355599" y="66675"/>
                    </a:lnTo>
                    <a:cubicBezTo>
                      <a:pt x="380149" y="66675"/>
                      <a:pt x="400049" y="86576"/>
                      <a:pt x="400049" y="111125"/>
                    </a:cubicBezTo>
                    <a:lnTo>
                      <a:pt x="400049" y="200025"/>
                    </a:lnTo>
                  </a:path>
                </a:pathLst>
              </a:custGeom>
              <a:noFill/>
              <a:ln w="44450">
                <a:solidFill>
                  <a:srgbClr val="3182F6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171575" y="3216274"/>
                <a:ext cx="13335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88900">
                    <a:moveTo>
                      <a:pt x="0" y="44450"/>
                    </a:moveTo>
                    <a:lnTo>
                      <a:pt x="44450" y="88900"/>
                    </a:lnTo>
                    <a:lnTo>
                      <a:pt x="133350" y="0"/>
                    </a:lnTo>
                  </a:path>
                </a:pathLst>
              </a:custGeom>
              <a:noFill/>
              <a:ln w="44450">
                <a:solidFill>
                  <a:srgbClr val="3182F6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1549908" y="2922270"/>
              <a:ext cx="24602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새 Vault 만들기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3615690"/>
              <a:ext cx="5271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이름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202180" y="3648075"/>
              <a:ext cx="13583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B64DA"/>
                  </a:solidFill>
                  <a:latin typeface="Consolas"/>
                  <a:ea typeface="Consolas"/>
                  <a:cs typeface="Consolas"/>
                </a:rPr>
                <a:t>AI_Workspace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056" y="4072890"/>
              <a:ext cx="5271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위치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202942" y="4121468"/>
              <a:ext cx="16311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문서 안의 전용 폴더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31342" y="4712018"/>
              <a:ext cx="34758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다른 업무 자료와 섞이지 않게 시작합니다.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172200" y="1924050"/>
            <a:ext cx="5486400" cy="3429000"/>
            <a:chOff x="6172200" y="1924050"/>
            <a:chExt cx="5486400" cy="3429000"/>
          </a:xfrm>
        </p:grpSpPr>
        <p:sp>
          <p:nvSpPr>
            <p:cNvPr id="19" name="Rectangle 19"/>
            <p:cNvSpPr/>
            <p:nvPr/>
          </p:nvSpPr>
          <p:spPr>
            <a:xfrm>
              <a:off x="6172200" y="1924050"/>
              <a:ext cx="5486400" cy="3429000"/>
            </a:xfrm>
            <a:prstGeom prst="roundRect">
              <a:avLst>
                <a:gd name="adj" fmla="val 3333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6543675" y="2927350"/>
              <a:ext cx="400049" cy="333375"/>
            </a:xfrm>
            <a:custGeom>
              <a:avLst/>
              <a:gdLst/>
              <a:ahLst/>
              <a:cxnLst/>
              <a:rect l="l" t="t" r="r" b="b"/>
              <a:pathLst>
                <a:path w="400049" h="333375">
                  <a:moveTo>
                    <a:pt x="44450" y="0"/>
                  </a:moveTo>
                  <a:lnTo>
                    <a:pt x="133350" y="0"/>
                  </a:lnTo>
                  <a:lnTo>
                    <a:pt x="200025" y="66675"/>
                  </a:lnTo>
                  <a:lnTo>
                    <a:pt x="355599" y="66675"/>
                  </a:lnTo>
                  <a:cubicBezTo>
                    <a:pt x="380149" y="66675"/>
                    <a:pt x="400049" y="86576"/>
                    <a:pt x="400049" y="111125"/>
                  </a:cubicBezTo>
                  <a:lnTo>
                    <a:pt x="400049" y="288925"/>
                  </a:lnTo>
                  <a:cubicBezTo>
                    <a:pt x="400049" y="313474"/>
                    <a:pt x="380149" y="333375"/>
                    <a:pt x="355599" y="333375"/>
                  </a:cubicBezTo>
                  <a:lnTo>
                    <a:pt x="44450" y="333375"/>
                  </a:lnTo>
                  <a:cubicBezTo>
                    <a:pt x="19901" y="333375"/>
                    <a:pt x="0" y="313474"/>
                    <a:pt x="0" y="288925"/>
                  </a:cubicBezTo>
                  <a:lnTo>
                    <a:pt x="0" y="44450"/>
                  </a:lnTo>
                  <a:cubicBezTo>
                    <a:pt x="0" y="19901"/>
                    <a:pt x="19901" y="0"/>
                    <a:pt x="44450" y="0"/>
                  </a:cubicBezTo>
                </a:path>
              </a:pathLst>
            </a:custGeom>
            <a:noFill/>
            <a:ln w="44450">
              <a:solidFill>
                <a:srgbClr val="6B7684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188708" y="2922270"/>
              <a:ext cx="24602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기존 Vault 열기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467856" y="3615690"/>
              <a:ext cx="5271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조건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841742" y="3664268"/>
              <a:ext cx="306689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이미 쓰던 폴더와 구조를 알고 있을 때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467856" y="4072890"/>
              <a:ext cx="5271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방법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841742" y="4121468"/>
              <a:ext cx="210897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기존 폴더를 Vault로 선택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470142" y="4712018"/>
              <a:ext cx="352124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열기 전에 백업·동기화 위치를 확인합니다.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019300" y="5638800"/>
            <a:ext cx="8153400" cy="495300"/>
            <a:chOff x="2019300" y="5638800"/>
            <a:chExt cx="8153400" cy="495300"/>
          </a:xfrm>
        </p:grpSpPr>
        <p:sp>
          <p:nvSpPr>
            <p:cNvPr id="28" name="Rectangle 28"/>
            <p:cNvSpPr/>
            <p:nvPr/>
          </p:nvSpPr>
          <p:spPr>
            <a:xfrm>
              <a:off x="2019300" y="5638800"/>
              <a:ext cx="8153400" cy="495300"/>
            </a:xfrm>
            <a:prstGeom prst="roundRect">
              <a:avLst>
                <a:gd name="adj" fmla="val 23077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2286000" y="5772150"/>
              <a:ext cx="228599" cy="228599"/>
              <a:chOff x="2286000" y="5772150"/>
              <a:chExt cx="228599" cy="228599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2286000" y="5772150"/>
                <a:ext cx="228599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228599">
                    <a:moveTo>
                      <a:pt x="0" y="114300"/>
                    </a:moveTo>
                    <a:cubicBezTo>
                      <a:pt x="0" y="177426"/>
                      <a:pt x="51174" y="228599"/>
                      <a:pt x="114300" y="228599"/>
                    </a:cubicBezTo>
                    <a:cubicBezTo>
                      <a:pt x="177426" y="228599"/>
                      <a:pt x="228599" y="177426"/>
                      <a:pt x="228599" y="114300"/>
                    </a:cubicBezTo>
                    <a:cubicBezTo>
                      <a:pt x="228599" y="51174"/>
                      <a:pt x="177426" y="0"/>
                      <a:pt x="114300" y="0"/>
                    </a:cubicBezTo>
                    <a:cubicBezTo>
                      <a:pt x="51174" y="0"/>
                      <a:pt x="0" y="51174"/>
                      <a:pt x="0" y="114300"/>
                    </a:cubicBezTo>
                  </a:path>
                </a:pathLst>
              </a:custGeom>
              <a:noFill/>
              <a:ln w="25400">
                <a:solidFill>
                  <a:srgbClr val="0EAD69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2362200" y="5861050"/>
                <a:ext cx="76200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50800">
                    <a:moveTo>
                      <a:pt x="0" y="25400"/>
                    </a:moveTo>
                    <a:lnTo>
                      <a:pt x="25400" y="50800"/>
                    </a:lnTo>
                    <a:lnTo>
                      <a:pt x="76200" y="0"/>
                    </a:lnTo>
                  </a:path>
                </a:pathLst>
              </a:custGeom>
              <a:noFill/>
              <a:ln w="25400">
                <a:solidFill>
                  <a:srgbClr val="0EAD69"/>
                </a:solidFill>
              </a:ln>
            </p:spPr>
          </p:sp>
        </p:grpSp>
        <p:sp>
          <p:nvSpPr>
            <p:cNvPr id="32" name="TextBox 32"/>
            <p:cNvSpPr txBox="1"/>
            <p:nvPr/>
          </p:nvSpPr>
          <p:spPr>
            <a:xfrm>
              <a:off x="2734056" y="5777865"/>
              <a:ext cx="62312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정상: 왼쪽 파일 탐색기에 `AI_Workspace`가 보입니다.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4" name="TextBox 34"/>
            <p:cNvSpPr txBox="1"/>
            <p:nvPr/>
          </p:nvSpPr>
          <p:spPr>
            <a:xfrm>
              <a:off x="527304" y="6423660"/>
              <a:ext cx="25036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첫 실습은 새 Vault를 추천합니다.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25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7398" y="403860"/>
            <a:ext cx="10240960" cy="900875"/>
            <a:chOff x="517398" y="403860"/>
            <a:chExt cx="10240960" cy="900875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17775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OBSIDIAN과 PARA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1024096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PARA는 주제가 아니라 현재 행동으로 분류합니다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6750" y="2148840"/>
            <a:ext cx="5567751" cy="1952244"/>
            <a:chOff x="666750" y="2148840"/>
            <a:chExt cx="5567751" cy="1952244"/>
          </a:xfrm>
        </p:grpSpPr>
        <p:sp>
          <p:nvSpPr>
            <p:cNvPr id="5" name="TextBox 5"/>
            <p:cNvSpPr txBox="1"/>
            <p:nvPr/>
          </p:nvSpPr>
          <p:spPr>
            <a:xfrm>
              <a:off x="666750" y="2148840"/>
              <a:ext cx="275203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이것으로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66750" y="2872740"/>
              <a:ext cx="556775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무엇을 할 것인가?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76656" y="3749040"/>
              <a:ext cx="55067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같은 자료도 지금 하는 일에 따라 위치가 바뀍니다.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5132" y="4629150"/>
            <a:ext cx="10831068" cy="975551"/>
            <a:chOff x="675132" y="4629150"/>
            <a:chExt cx="10831068" cy="975551"/>
          </a:xfrm>
        </p:grpSpPr>
        <p:sp>
          <p:nvSpPr>
            <p:cNvPr id="9" name="Line 9"/>
            <p:cNvSpPr/>
            <p:nvPr/>
          </p:nvSpPr>
          <p:spPr>
            <a:xfrm>
              <a:off x="685800" y="462915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675132" y="4935855"/>
              <a:ext cx="1261926" cy="668846"/>
              <a:chOff x="675132" y="4935855"/>
              <a:chExt cx="1261926" cy="668846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675132" y="4935855"/>
                <a:ext cx="1261926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Projects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678942" y="5340668"/>
                <a:ext cx="97692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마감이 있다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456432" y="4935855"/>
              <a:ext cx="1162469" cy="668846"/>
              <a:chOff x="3456432" y="4935855"/>
              <a:chExt cx="1162469" cy="668846"/>
            </a:xfrm>
          </p:grpSpPr>
          <p:sp>
            <p:nvSpPr>
              <p:cNvPr id="13" name="TextBox 13"/>
              <p:cNvSpPr txBox="1"/>
              <p:nvPr/>
            </p:nvSpPr>
            <p:spPr>
              <a:xfrm>
                <a:off x="3456432" y="4935855"/>
                <a:ext cx="846879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Areas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3460242" y="5340668"/>
                <a:ext cx="115865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계속 책임진다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237732" y="4935855"/>
              <a:ext cx="1499921" cy="668846"/>
              <a:chOff x="6237732" y="4935855"/>
              <a:chExt cx="1499921" cy="668846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6237732" y="4935855"/>
                <a:ext cx="1499921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Resources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6241542" y="5340668"/>
                <a:ext cx="115865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다시 참고한다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9266682" y="4935855"/>
              <a:ext cx="1261926" cy="668846"/>
              <a:chOff x="9266682" y="4935855"/>
              <a:chExt cx="1261926" cy="668846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9266682" y="4935855"/>
                <a:ext cx="1261926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Archives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9270492" y="534066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지금은 안 쓴다</a:t>
                </a:r>
              </a:p>
            </p:txBody>
          </p:sp>
        </p:grpSp>
      </p:grpSp>
      <p:grpSp>
        <p:nvGrpSpPr>
          <p:cNvPr id="25" name="Group 25"/>
          <p:cNvGrpSpPr/>
          <p:nvPr/>
        </p:nvGrpSpPr>
        <p:grpSpPr>
          <a:xfrm>
            <a:off x="685800" y="5829300"/>
            <a:ext cx="10820400" cy="381000"/>
            <a:chOff x="685800" y="5829300"/>
            <a:chExt cx="10820400" cy="381000"/>
          </a:xfrm>
        </p:grpSpPr>
        <p:sp>
          <p:nvSpPr>
            <p:cNvPr id="23" name="Rectangle 23"/>
            <p:cNvSpPr/>
            <p:nvPr/>
          </p:nvSpPr>
          <p:spPr>
            <a:xfrm>
              <a:off x="685800" y="5829300"/>
              <a:ext cx="10820400" cy="381000"/>
            </a:xfrm>
            <a:prstGeom prst="roundRect">
              <a:avLst>
                <a:gd name="adj" fmla="val 30000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3837661" y="5931218"/>
              <a:ext cx="451667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아직 결정하지 못한 자료는 00_Inbox에 먼저 받습니다.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26" name="TextBox 26"/>
            <p:cNvSpPr txBox="1"/>
            <p:nvPr/>
          </p:nvSpPr>
          <p:spPr>
            <a:xfrm>
              <a:off x="527304" y="6423660"/>
              <a:ext cx="25127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PARA=행동 상태로 정리하는 방법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26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420243" cy="1105091"/>
            <a:chOff x="517398" y="384810"/>
            <a:chExt cx="7420243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7775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OBSIDIAN과 PARA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42024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`00_Inbox`부터 `04_Archives`까지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60054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Inbox에 먼저 받고, 행동 상태가 확실해질 때 나머지 네 폴더로 옮깁니다.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71600" y="2114550"/>
            <a:ext cx="9525" cy="3352800"/>
            <a:chOff x="1371600" y="2114550"/>
            <a:chExt cx="9525" cy="3352800"/>
          </a:xfrm>
        </p:grpSpPr>
        <p:sp>
          <p:nvSpPr>
            <p:cNvPr id="6" name="Line 6"/>
            <p:cNvSpPr/>
            <p:nvPr/>
          </p:nvSpPr>
          <p:spPr>
            <a:xfrm>
              <a:off x="1371600" y="2114550"/>
              <a:ext cx="9525" cy="3352800"/>
            </a:xfrm>
            <a:custGeom>
              <a:avLst/>
              <a:gdLst/>
              <a:ahLst/>
              <a:cxnLst/>
              <a:rect l="l" t="t" r="r" b="b"/>
              <a:pathLst>
                <a:path w="9525" h="3352800">
                  <a:moveTo>
                    <a:pt x="0" y="0"/>
                  </a:moveTo>
                  <a:lnTo>
                    <a:pt x="0" y="3352800"/>
                  </a:lnTo>
                </a:path>
              </a:pathLst>
            </a:custGeom>
            <a:noFill/>
            <a:ln w="57150" cap="rnd">
              <a:solidFill>
                <a:srgbClr val="E5E8EB"/>
              </a:solidFill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1104900" y="1752600"/>
            <a:ext cx="10401300" cy="4076700"/>
            <a:chOff x="1104900" y="1752600"/>
            <a:chExt cx="10401300" cy="4076700"/>
          </a:xfrm>
        </p:grpSpPr>
        <p:grpSp>
          <p:nvGrpSpPr>
            <p:cNvPr id="14" name="Group 14"/>
            <p:cNvGrpSpPr/>
            <p:nvPr/>
          </p:nvGrpSpPr>
          <p:grpSpPr>
            <a:xfrm>
              <a:off x="1104900" y="1752600"/>
              <a:ext cx="10401300" cy="723900"/>
              <a:chOff x="1104900" y="1752600"/>
              <a:chExt cx="10401300" cy="723900"/>
            </a:xfrm>
          </p:grpSpPr>
          <p:sp>
            <p:nvSpPr>
              <p:cNvPr id="8" name="Ellipse 8"/>
              <p:cNvSpPr/>
              <p:nvPr/>
            </p:nvSpPr>
            <p:spPr>
              <a:xfrm>
                <a:off x="1104900" y="1847850"/>
                <a:ext cx="533400" cy="5334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1222519" y="1996440"/>
                <a:ext cx="29816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00</a:t>
                </a:r>
              </a:p>
            </p:txBody>
          </p:sp>
          <p:sp>
            <p:nvSpPr>
              <p:cNvPr id="10" name="Rectangle 10"/>
              <p:cNvSpPr/>
              <p:nvPr/>
            </p:nvSpPr>
            <p:spPr>
              <a:xfrm>
                <a:off x="1981200" y="1752600"/>
                <a:ext cx="9525000" cy="723900"/>
              </a:xfrm>
              <a:prstGeom prst="roundRect">
                <a:avLst>
                  <a:gd name="adj" fmla="val 15789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2278380" y="1895475"/>
                <a:ext cx="862736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</a:rPr>
                  <a:t>00_Inbox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4181856" y="1863090"/>
                <a:ext cx="136677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아직 미분류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4184142" y="2178368"/>
                <a:ext cx="305781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아직 행동을 결정하지 못한 메모·파일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104900" y="2590800"/>
              <a:ext cx="10401300" cy="723900"/>
              <a:chOff x="1104900" y="2590800"/>
              <a:chExt cx="10401300" cy="72390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104900" y="2686050"/>
                <a:ext cx="533400" cy="5334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222519" y="2834640"/>
                <a:ext cx="29816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01</a:t>
                </a:r>
              </a:p>
            </p:txBody>
          </p:sp>
          <p:sp>
            <p:nvSpPr>
              <p:cNvPr id="17" name="Rectangle 17"/>
              <p:cNvSpPr/>
              <p:nvPr/>
            </p:nvSpPr>
            <p:spPr>
              <a:xfrm>
                <a:off x="1981200" y="2590800"/>
                <a:ext cx="9525000" cy="723900"/>
              </a:xfrm>
              <a:prstGeom prst="roundRect">
                <a:avLst>
                  <a:gd name="adj" fmla="val 15789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2278380" y="2733675"/>
                <a:ext cx="1194721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91F28"/>
                    </a:solidFill>
                    <a:latin typeface="Consolas"/>
                    <a:ea typeface="Consolas"/>
                    <a:cs typeface="Consolas"/>
                  </a:rPr>
                  <a:t>01_Projects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4181856" y="27012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끝낼 결과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4184142" y="3016568"/>
                <a:ext cx="209460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마감·완료 기준이 있는 일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04900" y="3429000"/>
              <a:ext cx="10401300" cy="723900"/>
              <a:chOff x="1104900" y="3429000"/>
              <a:chExt cx="10401300" cy="723900"/>
            </a:xfrm>
          </p:grpSpPr>
          <p:sp>
            <p:nvSpPr>
              <p:cNvPr id="22" name="Ellipse 22"/>
              <p:cNvSpPr/>
              <p:nvPr/>
            </p:nvSpPr>
            <p:spPr>
              <a:xfrm>
                <a:off x="1104900" y="3524250"/>
                <a:ext cx="533400" cy="5334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222519" y="3672840"/>
                <a:ext cx="29816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02</a:t>
                </a:r>
              </a:p>
            </p:txBody>
          </p:sp>
          <p:sp>
            <p:nvSpPr>
              <p:cNvPr id="24" name="Rectangle 24"/>
              <p:cNvSpPr/>
              <p:nvPr/>
            </p:nvSpPr>
            <p:spPr>
              <a:xfrm>
                <a:off x="1981200" y="3429000"/>
                <a:ext cx="9525000" cy="723900"/>
              </a:xfrm>
              <a:prstGeom prst="roundRect">
                <a:avLst>
                  <a:gd name="adj" fmla="val 15789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2278380" y="3571875"/>
                <a:ext cx="91379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91F28"/>
                    </a:solidFill>
                    <a:latin typeface="Consolas"/>
                    <a:ea typeface="Consolas"/>
                    <a:cs typeface="Consolas"/>
                  </a:rPr>
                  <a:t>02_Areas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4181856" y="3539490"/>
                <a:ext cx="1951970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계속 유지할 책임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4184142" y="3854768"/>
                <a:ext cx="333950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팀 운영·건강·재무처럼 마감이 없는 책임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1104900" y="4267200"/>
              <a:ext cx="10401300" cy="723900"/>
              <a:chOff x="1104900" y="4267200"/>
              <a:chExt cx="10401300" cy="723900"/>
            </a:xfrm>
          </p:grpSpPr>
          <p:sp>
            <p:nvSpPr>
              <p:cNvPr id="29" name="Ellipse 29"/>
              <p:cNvSpPr/>
              <p:nvPr/>
            </p:nvSpPr>
            <p:spPr>
              <a:xfrm>
                <a:off x="1104900" y="4362450"/>
                <a:ext cx="533400" cy="5334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1222519" y="4511040"/>
                <a:ext cx="29816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03</a:t>
                </a:r>
              </a:p>
            </p:txBody>
          </p:sp>
          <p:sp>
            <p:nvSpPr>
              <p:cNvPr id="31" name="Rectangle 31"/>
              <p:cNvSpPr/>
              <p:nvPr/>
            </p:nvSpPr>
            <p:spPr>
              <a:xfrm>
                <a:off x="1981200" y="4267200"/>
                <a:ext cx="9525000" cy="723900"/>
              </a:xfrm>
              <a:prstGeom prst="roundRect">
                <a:avLst>
                  <a:gd name="adj" fmla="val 15789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2278380" y="4410075"/>
                <a:ext cx="135636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91F28"/>
                    </a:solidFill>
                    <a:latin typeface="Consolas"/>
                    <a:ea typeface="Consolas"/>
                    <a:cs typeface="Consolas"/>
                  </a:rPr>
                  <a:t>03_Resources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4181856" y="43776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미래 참고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4184142" y="4692968"/>
                <a:ext cx="226725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논문·매뉴얼·아이디어 자료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1104900" y="5105400"/>
              <a:ext cx="10401300" cy="723900"/>
              <a:chOff x="1104900" y="5105400"/>
              <a:chExt cx="10401300" cy="723900"/>
            </a:xfrm>
          </p:grpSpPr>
          <p:sp>
            <p:nvSpPr>
              <p:cNvPr id="36" name="Ellipse 36"/>
              <p:cNvSpPr/>
              <p:nvPr/>
            </p:nvSpPr>
            <p:spPr>
              <a:xfrm>
                <a:off x="1104900" y="5200650"/>
                <a:ext cx="533400" cy="5334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1222519" y="5349240"/>
                <a:ext cx="29816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04</a:t>
                </a:r>
              </a:p>
            </p:txBody>
          </p:sp>
          <p:sp>
            <p:nvSpPr>
              <p:cNvPr id="38" name="Rectangle 38"/>
              <p:cNvSpPr/>
              <p:nvPr/>
            </p:nvSpPr>
            <p:spPr>
              <a:xfrm>
                <a:off x="1981200" y="5105400"/>
                <a:ext cx="9525000" cy="723900"/>
              </a:xfrm>
              <a:prstGeom prst="roundRect">
                <a:avLst>
                  <a:gd name="adj" fmla="val 15789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2278380" y="5248275"/>
                <a:ext cx="1194721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91F28"/>
                    </a:solidFill>
                    <a:latin typeface="Consolas"/>
                    <a:ea typeface="Consolas"/>
                    <a:cs typeface="Consolas"/>
                  </a:rPr>
                  <a:t>04_Archives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4181856" y="5215890"/>
                <a:ext cx="117595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종료·보관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4184142" y="5531168"/>
                <a:ext cx="259438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지금은 쓰지 않지만 남겨둘 자료</a:t>
                </a: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4" name="TextBox 44"/>
            <p:cNvSpPr txBox="1"/>
            <p:nvPr/>
          </p:nvSpPr>
          <p:spPr>
            <a:xfrm>
              <a:off x="527304" y="6423660"/>
              <a:ext cx="42272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00_Inbox에 받고 → 행동이 확실해지면 01–04로 옮깁니다.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27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676960" cy="1105091"/>
            <a:chOff x="517398" y="384810"/>
            <a:chExt cx="7676960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7775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OBSIDIAN과 PARA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67696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실제 자료 5개를 PARA로 분류해 보기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62563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파일 주제보다 “이 자료로 다음에 무엇을 할지”를 물으면 분류가 쉬워집니다.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33400" y="1790700"/>
            <a:ext cx="11125200" cy="4000500"/>
            <a:chOff x="533400" y="1790700"/>
            <a:chExt cx="11125200" cy="4000500"/>
          </a:xfrm>
        </p:grpSpPr>
        <p:sp>
          <p:nvSpPr>
            <p:cNvPr id="6" name="Rectangle 6"/>
            <p:cNvSpPr/>
            <p:nvPr/>
          </p:nvSpPr>
          <p:spPr>
            <a:xfrm>
              <a:off x="533400" y="1790700"/>
              <a:ext cx="11125200" cy="4000500"/>
            </a:xfrm>
            <a:prstGeom prst="roundRect">
              <a:avLst>
                <a:gd name="adj" fmla="val 285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533400" y="1790700"/>
              <a:ext cx="11125200" cy="666750"/>
            </a:xfrm>
            <a:prstGeom prst="roundRect">
              <a:avLst>
                <a:gd name="adj" fmla="val 17143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533400" y="2343150"/>
              <a:ext cx="11125200" cy="114300"/>
            </a:xfrm>
            <a:prstGeom prst="rect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6724650" y="2457450"/>
              <a:ext cx="2381250" cy="3333750"/>
            </a:xfrm>
            <a:prstGeom prst="rect">
              <a:avLst/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10" name="Line 10"/>
            <p:cNvSpPr/>
            <p:nvPr/>
          </p:nvSpPr>
          <p:spPr>
            <a:xfrm>
              <a:off x="3390900" y="1790700"/>
              <a:ext cx="9525" cy="4000500"/>
            </a:xfrm>
            <a:custGeom>
              <a:avLst/>
              <a:gdLst/>
              <a:ahLst/>
              <a:cxnLst/>
              <a:rect l="l" t="t" r="r" b="b"/>
              <a:pathLst>
                <a:path w="9525" h="4000500">
                  <a:moveTo>
                    <a:pt x="0" y="0"/>
                  </a:moveTo>
                  <a:lnTo>
                    <a:pt x="0" y="40005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6724650" y="1790700"/>
              <a:ext cx="9525" cy="4000500"/>
            </a:xfrm>
            <a:custGeom>
              <a:avLst/>
              <a:gdLst/>
              <a:ahLst/>
              <a:cxnLst/>
              <a:rect l="l" t="t" r="r" b="b"/>
              <a:pathLst>
                <a:path w="9525" h="4000500">
                  <a:moveTo>
                    <a:pt x="0" y="0"/>
                  </a:moveTo>
                  <a:lnTo>
                    <a:pt x="0" y="40005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9105900" y="1790700"/>
              <a:ext cx="9525" cy="4000500"/>
            </a:xfrm>
            <a:custGeom>
              <a:avLst/>
              <a:gdLst/>
              <a:ahLst/>
              <a:cxnLst/>
              <a:rect l="l" t="t" r="r" b="b"/>
              <a:pathLst>
                <a:path w="9525" h="4000500">
                  <a:moveTo>
                    <a:pt x="0" y="0"/>
                  </a:moveTo>
                  <a:lnTo>
                    <a:pt x="0" y="40005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533400" y="24574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533400" y="31242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533400" y="37909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533400" y="44577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533400" y="51244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55142" y="206406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자료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612642" y="2064068"/>
              <a:ext cx="8915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지금 할 일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946392" y="206406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폴더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327642" y="2064068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이유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55142" y="2730818"/>
              <a:ext cx="89514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9월 교육안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612642" y="2730818"/>
              <a:ext cx="16766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9월 교육을 완성한다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946392" y="2730818"/>
              <a:ext cx="112832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01_Projects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327642" y="2730818"/>
              <a:ext cx="15766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마감과 결과가 있음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55142" y="3397568"/>
              <a:ext cx="10314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팀 운영 원칙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612642" y="3397568"/>
              <a:ext cx="152213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계속 업데이트한다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946392" y="3397568"/>
              <a:ext cx="86284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02_Areas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327642" y="3397568"/>
              <a:ext cx="15766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유지할 책임이 있음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55142" y="4064318"/>
              <a:ext cx="6185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AI 논문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612642" y="4064318"/>
              <a:ext cx="11586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다시 참고한다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946392" y="4064318"/>
              <a:ext cx="12810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03_Resources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327642" y="4064318"/>
              <a:ext cx="16311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참고 자료로 쓸 예정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55142" y="4731068"/>
              <a:ext cx="9769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완료 제안서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612642" y="4731068"/>
              <a:ext cx="194012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지금은 사용하지 않는다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946392" y="4731068"/>
              <a:ext cx="112832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04_Archives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327642" y="4731068"/>
              <a:ext cx="16766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일은 종료·보관 필요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55142" y="5397818"/>
              <a:ext cx="14494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분류 전 회의 메모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612642" y="5397818"/>
              <a:ext cx="175839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다음 행동을 결정한다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946392" y="5397818"/>
              <a:ext cx="81460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00_Inbox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9327642" y="5397818"/>
              <a:ext cx="18129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아직 행동 상태가 미정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527304" y="6423660"/>
              <a:ext cx="41477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분류의 핵심 질문: “이 자료로 다음에 무엇을 할 것인가?”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28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9612957" cy="1201674"/>
            <a:chOff x="517398" y="403860"/>
            <a:chExt cx="9612957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17775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OBSIDIAN과 PARA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891926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PARA 폴더를 만들고 Obsidian에서 확인하기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96060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폴더는 Finder에서 만들어도 Obsidian에서 즉시 보이며, 두 화면은 같은 파일을 봅니다.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619750" y="3283268"/>
            <a:ext cx="952500" cy="583882"/>
            <a:chOff x="5619750" y="3283268"/>
            <a:chExt cx="952500" cy="583882"/>
          </a:xfrm>
        </p:grpSpPr>
        <p:sp>
          <p:nvSpPr>
            <p:cNvPr id="6" name="Line 6"/>
            <p:cNvSpPr/>
            <p:nvPr/>
          </p:nvSpPr>
          <p:spPr>
            <a:xfrm>
              <a:off x="5619750" y="3752850"/>
              <a:ext cx="952500" cy="9525"/>
            </a:xfrm>
            <a:custGeom>
              <a:avLst/>
              <a:gdLst/>
              <a:ahLst/>
              <a:cxnLst/>
              <a:rect l="l" t="t" r="r" b="b"/>
              <a:pathLst>
                <a:path w="952500" h="9525">
                  <a:moveTo>
                    <a:pt x="0" y="0"/>
                  </a:moveTo>
                  <a:lnTo>
                    <a:pt x="952500" y="0"/>
                  </a:lnTo>
                </a:path>
              </a:pathLst>
            </a:custGeom>
            <a:noFill/>
            <a:ln w="38100" cap="rnd">
              <a:solidFill>
                <a:srgbClr val="3182F6"/>
              </a:solidFill>
            </a:ln>
          </p:spPr>
        </p:sp>
        <p:sp>
          <p:nvSpPr>
            <p:cNvPr id="7" name="Polygon 7"/>
            <p:cNvSpPr/>
            <p:nvPr/>
          </p:nvSpPr>
          <p:spPr>
            <a:xfrm>
              <a:off x="6381750" y="3638550"/>
              <a:ext cx="190500" cy="228600"/>
            </a:xfrm>
            <a:custGeom>
              <a:avLst/>
              <a:gdLst/>
              <a:ahLst/>
              <a:cxnLst/>
              <a:rect l="l" t="t" r="r" b="b"/>
              <a:pathLst>
                <a:path w="190500" h="228600">
                  <a:moveTo>
                    <a:pt x="190500" y="114300"/>
                  </a:move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698407" y="3283268"/>
              <a:ext cx="7951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같은 파일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33400" y="1962150"/>
            <a:ext cx="5086350" cy="3638550"/>
            <a:chOff x="533400" y="1962150"/>
            <a:chExt cx="5086350" cy="3638550"/>
          </a:xfrm>
        </p:grpSpPr>
        <p:sp>
          <p:nvSpPr>
            <p:cNvPr id="10" name="Rectangle 10"/>
            <p:cNvSpPr/>
            <p:nvPr/>
          </p:nvSpPr>
          <p:spPr>
            <a:xfrm>
              <a:off x="533400" y="1962150"/>
              <a:ext cx="5086350" cy="3638550"/>
            </a:xfrm>
            <a:prstGeom prst="roundRect">
              <a:avLst>
                <a:gd name="adj" fmla="val 314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885825" y="2292350"/>
              <a:ext cx="285751" cy="238125"/>
            </a:xfrm>
            <a:custGeom>
              <a:avLst/>
              <a:gdLst/>
              <a:ahLst/>
              <a:cxnLst/>
              <a:rect l="l" t="t" r="r" b="b"/>
              <a:pathLst>
                <a:path w="285751" h="238125">
                  <a:moveTo>
                    <a:pt x="31750" y="0"/>
                  </a:moveTo>
                  <a:lnTo>
                    <a:pt x="95250" y="0"/>
                  </a:lnTo>
                  <a:lnTo>
                    <a:pt x="142875" y="47625"/>
                  </a:lnTo>
                  <a:lnTo>
                    <a:pt x="254001" y="47625"/>
                  </a:lnTo>
                  <a:cubicBezTo>
                    <a:pt x="271536" y="47625"/>
                    <a:pt x="285751" y="61840"/>
                    <a:pt x="285751" y="79375"/>
                  </a:cubicBezTo>
                  <a:lnTo>
                    <a:pt x="285751" y="206375"/>
                  </a:lnTo>
                  <a:cubicBezTo>
                    <a:pt x="285751" y="223910"/>
                    <a:pt x="271536" y="238125"/>
                    <a:pt x="254001" y="238125"/>
                  </a:cubicBezTo>
                  <a:lnTo>
                    <a:pt x="31750" y="238125"/>
                  </a:lnTo>
                  <a:cubicBezTo>
                    <a:pt x="14215" y="238125"/>
                    <a:pt x="0" y="223910"/>
                    <a:pt x="0" y="206375"/>
                  </a:cubicBezTo>
                  <a:lnTo>
                    <a:pt x="0" y="31750"/>
                  </a:lnTo>
                  <a:cubicBezTo>
                    <a:pt x="0" y="14215"/>
                    <a:pt x="14215" y="0"/>
                    <a:pt x="31750" y="0"/>
                  </a:cubicBezTo>
                </a:path>
              </a:pathLst>
            </a:custGeom>
            <a:noFill/>
            <a:ln w="31750">
              <a:solidFill>
                <a:srgbClr val="3182F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60932" y="2268855"/>
              <a:ext cx="9352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Finder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30580" y="2847975"/>
              <a:ext cx="14710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91F28"/>
                  </a:solidFill>
                  <a:latin typeface="Consolas"/>
                  <a:ea typeface="Consolas"/>
                  <a:cs typeface="Consolas"/>
                </a:rPr>
                <a:t>AI_Workspace/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35380" y="3248025"/>
              <a:ext cx="9750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00_Inbox/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35380" y="3629025"/>
              <a:ext cx="130656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01_Projects/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35380" y="4010025"/>
              <a:ext cx="10261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02_Areas/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35380" y="4391025"/>
              <a:ext cx="14681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03_Resources/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35380" y="4772025"/>
              <a:ext cx="130656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04_Archives/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87980" y="3248025"/>
              <a:ext cx="16003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B64DA"/>
                  </a:solidFill>
                  <a:latin typeface="Consolas"/>
                  <a:ea typeface="Consolas"/>
                  <a:cs typeface="Consolas"/>
                </a:rPr>
                <a:t>sample-note.md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572250" y="1962150"/>
            <a:ext cx="5086350" cy="3638550"/>
            <a:chOff x="6572250" y="1962150"/>
            <a:chExt cx="5086350" cy="3638550"/>
          </a:xfrm>
        </p:grpSpPr>
        <p:sp>
          <p:nvSpPr>
            <p:cNvPr id="21" name="Rectangle 21"/>
            <p:cNvSpPr/>
            <p:nvPr/>
          </p:nvSpPr>
          <p:spPr>
            <a:xfrm>
              <a:off x="6572250" y="1962150"/>
              <a:ext cx="5086350" cy="3638550"/>
            </a:xfrm>
            <a:prstGeom prst="roundRect">
              <a:avLst>
                <a:gd name="adj" fmla="val 3141"/>
              </a:avLst>
            </a:prstGeom>
            <a:solidFill>
              <a:srgbClr val="FFFFFF"/>
            </a:solidFill>
            <a:ln w="19050">
              <a:solidFill>
                <a:srgbClr val="3182F6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6956425" y="2292350"/>
              <a:ext cx="222250" cy="285751"/>
              <a:chOff x="6956425" y="2292350"/>
              <a:chExt cx="222250" cy="285751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956425" y="2292350"/>
                <a:ext cx="222250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85751">
                    <a:moveTo>
                      <a:pt x="15875" y="0"/>
                    </a:moveTo>
                    <a:lnTo>
                      <a:pt x="190500" y="0"/>
                    </a:lnTo>
                    <a:cubicBezTo>
                      <a:pt x="208035" y="0"/>
                      <a:pt x="222250" y="14215"/>
                      <a:pt x="222250" y="31750"/>
                    </a:cubicBezTo>
                    <a:lnTo>
                      <a:pt x="222250" y="222250"/>
                    </a:lnTo>
                    <a:cubicBezTo>
                      <a:pt x="222250" y="239786"/>
                      <a:pt x="208035" y="254001"/>
                      <a:pt x="190500" y="254001"/>
                    </a:cubicBezTo>
                    <a:lnTo>
                      <a:pt x="15875" y="254001"/>
                    </a:lnTo>
                    <a:cubicBezTo>
                      <a:pt x="7107" y="254001"/>
                      <a:pt x="0" y="246893"/>
                      <a:pt x="0" y="238125"/>
                    </a:cubicBezTo>
                    <a:lnTo>
                      <a:pt x="0" y="15875"/>
                    </a:lnTo>
                    <a:cubicBezTo>
                      <a:pt x="0" y="7107"/>
                      <a:pt x="7107" y="0"/>
                      <a:pt x="15875" y="0"/>
                    </a:cubicBezTo>
                    <a:moveTo>
                      <a:pt x="63500" y="0"/>
                    </a:moveTo>
                    <a:lnTo>
                      <a:pt x="63500" y="285751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83425" y="2355850"/>
                <a:ext cx="31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1750" h="9525">
                    <a:moveTo>
                      <a:pt x="0" y="0"/>
                    </a:moveTo>
                    <a:lnTo>
                      <a:pt x="31750" y="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7083425" y="2419350"/>
                <a:ext cx="31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1750" h="9525">
                    <a:moveTo>
                      <a:pt x="0" y="0"/>
                    </a:moveTo>
                    <a:lnTo>
                      <a:pt x="31750" y="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7399782" y="2268855"/>
              <a:ext cx="292102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Obsidian 파일 탐색기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869430" y="2847975"/>
              <a:ext cx="14710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91F28"/>
                  </a:solidFill>
                  <a:latin typeface="Consolas"/>
                  <a:ea typeface="Consolas"/>
                  <a:cs typeface="Consolas"/>
                </a:rPr>
                <a:t>AI_Workspace/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174230" y="3248025"/>
              <a:ext cx="9750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B64DA"/>
                  </a:solidFill>
                  <a:latin typeface="Consolas"/>
                  <a:ea typeface="Consolas"/>
                  <a:cs typeface="Consolas"/>
                </a:rPr>
                <a:t>00_Inbox/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79030" y="3629025"/>
              <a:ext cx="16003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B64DA"/>
                  </a:solidFill>
                  <a:latin typeface="Consolas"/>
                  <a:ea typeface="Consolas"/>
                  <a:cs typeface="Consolas"/>
                </a:rPr>
                <a:t>sample-note.md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174230" y="4010025"/>
              <a:ext cx="130656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01_Projects/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174230" y="4391025"/>
              <a:ext cx="10261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02_Areas/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174230" y="4772025"/>
              <a:ext cx="299321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03_Resources/ · 04_Archives/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847850" y="5810250"/>
            <a:ext cx="8496300" cy="400050"/>
            <a:chOff x="1847850" y="5810250"/>
            <a:chExt cx="8496300" cy="400050"/>
          </a:xfrm>
        </p:grpSpPr>
        <p:sp>
          <p:nvSpPr>
            <p:cNvPr id="34" name="Rectangle 34"/>
            <p:cNvSpPr/>
            <p:nvPr/>
          </p:nvSpPr>
          <p:spPr>
            <a:xfrm>
              <a:off x="1847850" y="5810250"/>
              <a:ext cx="8496300" cy="400050"/>
            </a:xfrm>
            <a:prstGeom prst="roundRect">
              <a:avLst>
                <a:gd name="adj" fmla="val 28571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2424251" y="5931218"/>
              <a:ext cx="734349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폴더 생성 → Obsidian 새로고침 → `sample-note.md`를 00_Inbox에 넣기 → 보이는지 확인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7" name="TextBox 37"/>
            <p:cNvSpPr txBox="1"/>
            <p:nvPr/>
          </p:nvSpPr>
          <p:spPr>
            <a:xfrm>
              <a:off x="527304" y="6423660"/>
              <a:ext cx="35490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Finder와 Obsidian은 같은 Vault 폴더를 봅니다.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29</a:t>
              </a: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10886285" cy="1201674"/>
            <a:chOff x="517398" y="403860"/>
            <a:chExt cx="10886285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17775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OBSIDIAN과 PARA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844072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`05_LLM-Wiki`를 같은 Vault에 배치하기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108794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PARA가 일의 상태를 정리한다면, `05_LLM-Wiki`는 에이전트가 반복 활용할 지식을 보존합니다.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33400" y="1885950"/>
            <a:ext cx="5162550" cy="3924300"/>
            <a:chOff x="533400" y="1885950"/>
            <a:chExt cx="5162550" cy="3924300"/>
          </a:xfrm>
        </p:grpSpPr>
        <p:sp>
          <p:nvSpPr>
            <p:cNvPr id="6" name="Rectangle 6"/>
            <p:cNvSpPr/>
            <p:nvPr/>
          </p:nvSpPr>
          <p:spPr>
            <a:xfrm>
              <a:off x="533400" y="1885950"/>
              <a:ext cx="5162550" cy="3924300"/>
            </a:xfrm>
            <a:prstGeom prst="roundRect">
              <a:avLst>
                <a:gd name="adj" fmla="val 2913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885825" y="2216150"/>
              <a:ext cx="285751" cy="238125"/>
            </a:xfrm>
            <a:custGeom>
              <a:avLst/>
              <a:gdLst/>
              <a:ahLst/>
              <a:cxnLst/>
              <a:rect l="l" t="t" r="r" b="b"/>
              <a:pathLst>
                <a:path w="285751" h="238125">
                  <a:moveTo>
                    <a:pt x="31750" y="0"/>
                  </a:moveTo>
                  <a:lnTo>
                    <a:pt x="95250" y="0"/>
                  </a:lnTo>
                  <a:lnTo>
                    <a:pt x="142875" y="47625"/>
                  </a:lnTo>
                  <a:lnTo>
                    <a:pt x="254001" y="47625"/>
                  </a:lnTo>
                  <a:cubicBezTo>
                    <a:pt x="271536" y="47625"/>
                    <a:pt x="285751" y="61840"/>
                    <a:pt x="285751" y="79375"/>
                  </a:cubicBezTo>
                  <a:lnTo>
                    <a:pt x="285751" y="206375"/>
                  </a:lnTo>
                  <a:cubicBezTo>
                    <a:pt x="285751" y="223910"/>
                    <a:pt x="271536" y="238125"/>
                    <a:pt x="254001" y="238125"/>
                  </a:cubicBezTo>
                  <a:lnTo>
                    <a:pt x="31750" y="238125"/>
                  </a:lnTo>
                  <a:cubicBezTo>
                    <a:pt x="14215" y="238125"/>
                    <a:pt x="0" y="223910"/>
                    <a:pt x="0" y="206375"/>
                  </a:cubicBezTo>
                  <a:lnTo>
                    <a:pt x="0" y="31750"/>
                  </a:lnTo>
                  <a:cubicBezTo>
                    <a:pt x="0" y="14215"/>
                    <a:pt x="14215" y="0"/>
                    <a:pt x="31750" y="0"/>
                  </a:cubicBezTo>
                </a:path>
              </a:pathLst>
            </a:custGeom>
            <a:noFill/>
            <a:ln w="31750">
              <a:solidFill>
                <a:srgbClr val="3182F6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360932" y="2192655"/>
              <a:ext cx="21614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AI_Workspace/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59180" y="2828925"/>
              <a:ext cx="9750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00_Inbox/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59180" y="3209925"/>
              <a:ext cx="130656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01_Projects/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9180" y="3590925"/>
              <a:ext cx="10261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02_Areas/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9180" y="3971925"/>
              <a:ext cx="14681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03_Resources/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9180" y="4352925"/>
              <a:ext cx="130656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6B7684"/>
                  </a:solidFill>
                  <a:latin typeface="Consolas"/>
                  <a:ea typeface="Consolas"/>
                  <a:cs typeface="Consolas"/>
                </a:rPr>
                <a:t>04_Archives/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4800600"/>
              <a:ext cx="4552950" cy="666750"/>
            </a:xfrm>
            <a:prstGeom prst="roundRect">
              <a:avLst>
                <a:gd name="adj" fmla="val 17143"/>
              </a:avLst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1104900" y="5019675"/>
              <a:ext cx="228600" cy="228600"/>
              <a:chOff x="1104900" y="5019675"/>
              <a:chExt cx="228600" cy="2286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104900" y="5172075"/>
                <a:ext cx="762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76200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50800" y="0"/>
                    </a:lnTo>
                    <a:cubicBezTo>
                      <a:pt x="64828" y="0"/>
                      <a:pt x="76200" y="11372"/>
                      <a:pt x="76200" y="25400"/>
                    </a:cubicBezTo>
                    <a:lnTo>
                      <a:pt x="76200" y="50800"/>
                    </a:lnTo>
                    <a:cubicBezTo>
                      <a:pt x="76200" y="64828"/>
                      <a:pt x="64828" y="76200"/>
                      <a:pt x="50800" y="76200"/>
                    </a:cubicBezTo>
                    <a:lnTo>
                      <a:pt x="25400" y="76200"/>
                    </a:lnTo>
                    <a:cubicBezTo>
                      <a:pt x="11372" y="76200"/>
                      <a:pt x="0" y="64828"/>
                      <a:pt x="0" y="508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257300" y="5172075"/>
                <a:ext cx="762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76200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50800" y="0"/>
                    </a:lnTo>
                    <a:cubicBezTo>
                      <a:pt x="64828" y="0"/>
                      <a:pt x="76200" y="11372"/>
                      <a:pt x="76200" y="25400"/>
                    </a:cubicBezTo>
                    <a:lnTo>
                      <a:pt x="76200" y="50800"/>
                    </a:lnTo>
                    <a:cubicBezTo>
                      <a:pt x="76200" y="64828"/>
                      <a:pt x="64828" y="76200"/>
                      <a:pt x="50800" y="76200"/>
                    </a:cubicBezTo>
                    <a:lnTo>
                      <a:pt x="25400" y="76200"/>
                    </a:lnTo>
                    <a:cubicBezTo>
                      <a:pt x="11372" y="76200"/>
                      <a:pt x="0" y="64828"/>
                      <a:pt x="0" y="508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181100" y="5019675"/>
                <a:ext cx="762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76200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50800" y="0"/>
                    </a:lnTo>
                    <a:cubicBezTo>
                      <a:pt x="64828" y="0"/>
                      <a:pt x="76200" y="11372"/>
                      <a:pt x="76200" y="25400"/>
                    </a:cubicBezTo>
                    <a:lnTo>
                      <a:pt x="76200" y="50800"/>
                    </a:lnTo>
                    <a:cubicBezTo>
                      <a:pt x="76200" y="64828"/>
                      <a:pt x="64828" y="76200"/>
                      <a:pt x="50800" y="76200"/>
                    </a:cubicBezTo>
                    <a:lnTo>
                      <a:pt x="25400" y="76200"/>
                    </a:lnTo>
                    <a:cubicBezTo>
                      <a:pt x="11372" y="76200"/>
                      <a:pt x="0" y="64828"/>
                      <a:pt x="0" y="508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143000" y="5133975"/>
                <a:ext cx="1524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38100">
                    <a:moveTo>
                      <a:pt x="0" y="38100"/>
                    </a:moveTo>
                    <a:lnTo>
                      <a:pt x="0" y="25400"/>
                    </a:lnTo>
                    <a:cubicBezTo>
                      <a:pt x="0" y="11372"/>
                      <a:pt x="11372" y="0"/>
                      <a:pt x="25400" y="0"/>
                    </a:cubicBezTo>
                    <a:lnTo>
                      <a:pt x="127000" y="0"/>
                    </a:lnTo>
                    <a:cubicBezTo>
                      <a:pt x="141028" y="0"/>
                      <a:pt x="152400" y="11372"/>
                      <a:pt x="152400" y="25400"/>
                    </a:cubicBezTo>
                    <a:lnTo>
                      <a:pt x="152400" y="3810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1219200" y="5095875"/>
                <a:ext cx="95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8100">
                    <a:moveTo>
                      <a:pt x="0" y="0"/>
                    </a:moveTo>
                    <a:lnTo>
                      <a:pt x="0" y="3810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1554480" y="5057775"/>
              <a:ext cx="143798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rgbClr val="1B64DA"/>
                  </a:solidFill>
                  <a:latin typeface="Consolas"/>
                  <a:ea typeface="Consolas"/>
                  <a:cs typeface="Consolas"/>
                </a:rPr>
                <a:t>05_LLM-Wiki/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142482" y="2040255"/>
            <a:ext cx="5289181" cy="3164396"/>
            <a:chOff x="6142482" y="2040255"/>
            <a:chExt cx="5289181" cy="3164396"/>
          </a:xfrm>
        </p:grpSpPr>
        <p:sp>
          <p:nvSpPr>
            <p:cNvPr id="23" name="TextBox 23"/>
            <p:cNvSpPr txBox="1"/>
            <p:nvPr/>
          </p:nvSpPr>
          <p:spPr>
            <a:xfrm>
              <a:off x="6142482" y="2040255"/>
              <a:ext cx="314339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같은 Vault에 두는 이유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6210300" y="2663190"/>
              <a:ext cx="4199605" cy="598361"/>
              <a:chOff x="6210300" y="2663190"/>
              <a:chExt cx="4199605" cy="598361"/>
            </a:xfrm>
          </p:grpSpPr>
          <p:sp>
            <p:nvSpPr>
              <p:cNvPr id="24" name="Ellipse 24"/>
              <p:cNvSpPr/>
              <p:nvPr/>
            </p:nvSpPr>
            <p:spPr>
              <a:xfrm>
                <a:off x="6210300" y="2705100"/>
                <a:ext cx="419100" cy="4191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6360515" y="283559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6848856" y="2663190"/>
                <a:ext cx="210251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Vault 루트에 배치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6851142" y="2997518"/>
                <a:ext cx="355876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Obsidian과 Hermes가 같은 경로를 봅니다.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6210300" y="3634740"/>
              <a:ext cx="4298385" cy="598361"/>
              <a:chOff x="6210300" y="3634740"/>
              <a:chExt cx="4298385" cy="598361"/>
            </a:xfrm>
          </p:grpSpPr>
          <p:sp>
            <p:nvSpPr>
              <p:cNvPr id="29" name="Ellipse 29"/>
              <p:cNvSpPr/>
              <p:nvPr/>
            </p:nvSpPr>
            <p:spPr>
              <a:xfrm>
                <a:off x="6210300" y="3676650"/>
                <a:ext cx="419100" cy="4191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6360515" y="380714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848856" y="3634740"/>
                <a:ext cx="2282731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복사본보다 wikilink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851142" y="3969068"/>
                <a:ext cx="365754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공유 자료는 중복 저장하지 않고 연결합니다.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6210300" y="4606290"/>
              <a:ext cx="5221363" cy="598361"/>
              <a:chOff x="6210300" y="4606290"/>
              <a:chExt cx="5221363" cy="598361"/>
            </a:xfrm>
          </p:grpSpPr>
          <p:sp>
            <p:nvSpPr>
              <p:cNvPr id="34" name="Ellipse 34"/>
              <p:cNvSpPr/>
              <p:nvPr/>
            </p:nvSpPr>
            <p:spPr>
              <a:xfrm>
                <a:off x="6210300" y="4648200"/>
                <a:ext cx="419100" cy="4191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360515" y="4778692"/>
                <a:ext cx="11866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6848856" y="4606290"/>
                <a:ext cx="253716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원문 출처를 먼저 확인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6851142" y="4940618"/>
                <a:ext cx="458052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01_Projects 문서를 raw로 보내기 전 출처를 남깁니다.</a:t>
                </a:r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>
            <a:off x="6153150" y="5448300"/>
            <a:ext cx="5219700" cy="361950"/>
            <a:chOff x="6153150" y="5448300"/>
            <a:chExt cx="5219700" cy="361950"/>
          </a:xfrm>
        </p:grpSpPr>
        <p:sp>
          <p:nvSpPr>
            <p:cNvPr id="40" name="Rectangle 40"/>
            <p:cNvSpPr/>
            <p:nvPr/>
          </p:nvSpPr>
          <p:spPr>
            <a:xfrm>
              <a:off x="6153150" y="5448300"/>
              <a:ext cx="5219700" cy="361950"/>
            </a:xfrm>
            <a:prstGeom prst="roundRect">
              <a:avLst>
                <a:gd name="adj" fmla="val 31579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6949106" y="5540692"/>
              <a:ext cx="36277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PARA=일의 상태 · LLM Wiki=재사용할 지식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3" name="TextBox 43"/>
            <p:cNvSpPr txBox="1"/>
            <p:nvPr/>
          </p:nvSpPr>
          <p:spPr>
            <a:xfrm>
              <a:off x="527304" y="6423660"/>
              <a:ext cx="30125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Vault 구조: 00–04 PARA + 05_LLM-Wiki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30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10535177" cy="1105091"/>
            <a:chOff x="517398" y="384810"/>
            <a:chExt cx="10535177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21449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LLM WIKI 설치와 운영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1053517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LLM Wiki는 별도 앱이 아니라 지식 운영 구조입니다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821250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LLM Wiki는 원문을 보존하고, 연결 페이지로 편집하고, 색인과 로그로 운영하는 폴더 규칙입니다.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47800" y="1885950"/>
            <a:ext cx="9182100" cy="3486150"/>
            <a:chOff x="1447800" y="1885950"/>
            <a:chExt cx="9182100" cy="3486150"/>
          </a:xfrm>
        </p:grpSpPr>
        <p:grpSp>
          <p:nvGrpSpPr>
            <p:cNvPr id="10" name="Group 10"/>
            <p:cNvGrpSpPr/>
            <p:nvPr/>
          </p:nvGrpSpPr>
          <p:grpSpPr>
            <a:xfrm>
              <a:off x="1447800" y="1885950"/>
              <a:ext cx="9182100" cy="1047750"/>
              <a:chOff x="1447800" y="1885950"/>
              <a:chExt cx="9182100" cy="10477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447800" y="1885950"/>
                <a:ext cx="9182100" cy="1047750"/>
              </a:xfrm>
              <a:prstGeom prst="roundRect">
                <a:avLst>
                  <a:gd name="adj" fmla="val 10909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1745742" y="2140268"/>
                <a:ext cx="126361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b="1" dirty="0">
                    <a:solidFill>
                      <a:srgbClr val="3182F6"/>
                    </a:solidFill>
                    <a:latin typeface="Pretendard SemiBold"/>
                    <a:ea typeface="Pretendard SemiBold"/>
                    <a:cs typeface="Pretendard SemiBold"/>
                  </a:rPr>
                  <a:t>03 · 탐색 계층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740408" y="2426970"/>
                <a:ext cx="2992755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FFFFFF"/>
                    </a:solidFill>
                    <a:latin typeface="Pretendard ExtraBold"/>
                    <a:ea typeface="Pretendard ExtraBold"/>
                    <a:cs typeface="Pretendard ExtraBold"/>
                  </a:rPr>
                  <a:t>index.md · log.md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229856" y="2263140"/>
                <a:ext cx="258683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찾기 · 이력 · 최근 변경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447800" y="3105150"/>
              <a:ext cx="9182100" cy="1047750"/>
              <a:chOff x="1447800" y="3105150"/>
              <a:chExt cx="9182100" cy="10477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447800" y="3105150"/>
                <a:ext cx="9182100" cy="1047750"/>
              </a:xfrm>
              <a:prstGeom prst="roundRect">
                <a:avLst>
                  <a:gd name="adj" fmla="val 10909"/>
                </a:avLst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1745742" y="3359468"/>
                <a:ext cx="126361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b="1" dirty="0">
                    <a:solidFill>
                      <a:srgbClr val="1B64DA"/>
                    </a:solidFill>
                    <a:latin typeface="Pretendard SemiBold"/>
                    <a:ea typeface="Pretendard SemiBold"/>
                    <a:cs typeface="Pretendard SemiBold"/>
                  </a:rPr>
                  <a:t>02 · 지식 계층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1740408" y="3646170"/>
                <a:ext cx="1143884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pages/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229856" y="3482340"/>
                <a:ext cx="258683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요약 · 연결 · 출처 추적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447800" y="4324350"/>
              <a:ext cx="9182100" cy="1047750"/>
              <a:chOff x="1447800" y="4324350"/>
              <a:chExt cx="9182100" cy="10477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447800" y="4324350"/>
                <a:ext cx="9182100" cy="1047750"/>
              </a:xfrm>
              <a:prstGeom prst="roundRect">
                <a:avLst>
                  <a:gd name="adj" fmla="val 10909"/>
                </a:avLst>
              </a:prstGeom>
              <a:solidFill>
                <a:srgbClr val="FFFFFF"/>
              </a:solidFill>
              <a:ln w="19050">
                <a:solidFill>
                  <a:srgbClr val="E5E8EB"/>
                </a:solidFill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745742" y="4578668"/>
                <a:ext cx="126361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b="1" dirty="0">
                    <a:solidFill>
                      <a:srgbClr val="6B7684"/>
                    </a:solidFill>
                    <a:latin typeface="Pretendard SemiBold"/>
                    <a:ea typeface="Pretendard SemiBold"/>
                    <a:cs typeface="Pretendard SemiBold"/>
                  </a:rPr>
                  <a:t>01 · 원문 계층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740408" y="4865370"/>
                <a:ext cx="838566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raw/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229856" y="4701540"/>
                <a:ext cx="258683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사실 · 출처 · 원문 보존</a:t>
                </a:r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>
            <a:off x="494245" y="1885950"/>
            <a:ext cx="11279264" cy="3486150"/>
            <a:chOff x="494245" y="1885950"/>
            <a:chExt cx="11279264" cy="3486150"/>
          </a:xfrm>
        </p:grpSpPr>
        <p:sp>
          <p:nvSpPr>
            <p:cNvPr id="22" name="Rectangle 22"/>
            <p:cNvSpPr/>
            <p:nvPr/>
          </p:nvSpPr>
          <p:spPr>
            <a:xfrm>
              <a:off x="533400" y="1885950"/>
              <a:ext cx="685800" cy="348615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787400" y="2565400"/>
              <a:ext cx="177800" cy="228599"/>
              <a:chOff x="787400" y="2565400"/>
              <a:chExt cx="177800" cy="228599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787400" y="2565400"/>
                <a:ext cx="177800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228599">
                    <a:moveTo>
                      <a:pt x="12700" y="0"/>
                    </a:moveTo>
                    <a:lnTo>
                      <a:pt x="152400" y="0"/>
                    </a:lnTo>
                    <a:cubicBezTo>
                      <a:pt x="166428" y="0"/>
                      <a:pt x="177800" y="11372"/>
                      <a:pt x="177800" y="25400"/>
                    </a:cubicBezTo>
                    <a:lnTo>
                      <a:pt x="177800" y="177800"/>
                    </a:lnTo>
                    <a:cubicBezTo>
                      <a:pt x="177800" y="191828"/>
                      <a:pt x="166428" y="203199"/>
                      <a:pt x="152400" y="203199"/>
                    </a:cubicBezTo>
                    <a:lnTo>
                      <a:pt x="12700" y="203199"/>
                    </a:lnTo>
                    <a:cubicBezTo>
                      <a:pt x="5686" y="203199"/>
                      <a:pt x="0" y="197514"/>
                      <a:pt x="0" y="190500"/>
                    </a:cubicBezTo>
                    <a:lnTo>
                      <a:pt x="0" y="12700"/>
                    </a:lnTo>
                    <a:cubicBezTo>
                      <a:pt x="0" y="5686"/>
                      <a:pt x="5686" y="0"/>
                      <a:pt x="12700" y="0"/>
                    </a:cubicBezTo>
                    <a:moveTo>
                      <a:pt x="50800" y="0"/>
                    </a:moveTo>
                    <a:lnTo>
                      <a:pt x="50800" y="228599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889000" y="2616200"/>
                <a:ext cx="25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9525">
                    <a:moveTo>
                      <a:pt x="0" y="0"/>
                    </a:moveTo>
                    <a:lnTo>
                      <a:pt x="25400" y="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889000" y="2667000"/>
                <a:ext cx="254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9525">
                    <a:moveTo>
                      <a:pt x="0" y="0"/>
                    </a:moveTo>
                    <a:lnTo>
                      <a:pt x="25400" y="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494245" y="2959418"/>
              <a:ext cx="7641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Obsidian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22884" y="3280410"/>
              <a:ext cx="7068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사람의 뷰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10858500" y="1885950"/>
              <a:ext cx="800100" cy="3486150"/>
            </a:xfrm>
            <a:prstGeom prst="roundRect">
              <a:avLst>
                <a:gd name="adj" fmla="val 14286"/>
              </a:avLst>
            </a:prstGeom>
            <a:solidFill>
              <a:srgbClr val="EAF3FF"/>
            </a:solidFill>
            <a:ln>
              <a:noFill/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11169650" y="2540000"/>
              <a:ext cx="177800" cy="241300"/>
              <a:chOff x="11169650" y="2540000"/>
              <a:chExt cx="177800" cy="2413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1182350" y="2565400"/>
                <a:ext cx="1524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01600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127000" y="0"/>
                    </a:lnTo>
                    <a:cubicBezTo>
                      <a:pt x="141028" y="0"/>
                      <a:pt x="152400" y="11372"/>
                      <a:pt x="152400" y="25400"/>
                    </a:cubicBezTo>
                    <a:lnTo>
                      <a:pt x="152400" y="76200"/>
                    </a:lnTo>
                    <a:cubicBezTo>
                      <a:pt x="152400" y="90228"/>
                      <a:pt x="141028" y="101600"/>
                      <a:pt x="127000" y="101600"/>
                    </a:cubicBezTo>
                    <a:lnTo>
                      <a:pt x="25400" y="101600"/>
                    </a:lnTo>
                    <a:cubicBezTo>
                      <a:pt x="11372" y="101600"/>
                      <a:pt x="0" y="90228"/>
                      <a:pt x="0" y="762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1258550" y="2540000"/>
                <a:ext cx="952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5400">
                    <a:moveTo>
                      <a:pt x="0" y="0"/>
                    </a:moveTo>
                    <a:lnTo>
                      <a:pt x="0" y="2540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11220450" y="2667000"/>
                <a:ext cx="9525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14300">
                    <a:moveTo>
                      <a:pt x="0" y="0"/>
                    </a:moveTo>
                    <a:lnTo>
                      <a:pt x="0" y="11430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11296650" y="2667000"/>
                <a:ext cx="9525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14300">
                    <a:moveTo>
                      <a:pt x="0" y="0"/>
                    </a:moveTo>
                    <a:lnTo>
                      <a:pt x="0" y="11430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11169650" y="2692400"/>
                <a:ext cx="50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25400">
                    <a:moveTo>
                      <a:pt x="0" y="25400"/>
                    </a:moveTo>
                    <a:lnTo>
                      <a:pt x="50800" y="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11296650" y="2692400"/>
                <a:ext cx="508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50800" h="25400">
                    <a:moveTo>
                      <a:pt x="0" y="0"/>
                    </a:moveTo>
                    <a:lnTo>
                      <a:pt x="50800" y="2540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11220450" y="2743199"/>
                <a:ext cx="762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9525">
                    <a:moveTo>
                      <a:pt x="0" y="0"/>
                    </a:moveTo>
                    <a:lnTo>
                      <a:pt x="76200" y="0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11233150" y="26162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27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11283950" y="26162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27"/>
                    </a:lnTo>
                  </a:path>
                </a:pathLst>
              </a:custGeom>
              <a:noFill/>
              <a:ln w="25400">
                <a:solidFill>
                  <a:srgbClr val="3182F6"/>
                </a:solidFill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10930652" y="2959418"/>
              <a:ext cx="65579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Hermes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743590" y="3280410"/>
              <a:ext cx="102991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20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운영 에이전트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324100" y="5676900"/>
            <a:ext cx="7543800" cy="457200"/>
            <a:chOff x="2324100" y="5676900"/>
            <a:chExt cx="7543800" cy="457200"/>
          </a:xfrm>
        </p:grpSpPr>
        <p:sp>
          <p:nvSpPr>
            <p:cNvPr id="43" name="Rectangle 43"/>
            <p:cNvSpPr/>
            <p:nvPr/>
          </p:nvSpPr>
          <p:spPr>
            <a:xfrm>
              <a:off x="2324100" y="5676900"/>
              <a:ext cx="7543800" cy="457200"/>
            </a:xfrm>
            <a:prstGeom prst="roundRect">
              <a:avLst>
                <a:gd name="adj" fmla="val 25000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3035960" y="5826442"/>
              <a:ext cx="612007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앱이 아니라 “어디에 저장하고, 어떻게 연결하고, 무엇을 기록할지”의 규칙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6" name="TextBox 46"/>
            <p:cNvSpPr txBox="1"/>
            <p:nvPr/>
          </p:nvSpPr>
          <p:spPr>
            <a:xfrm>
              <a:off x="527304" y="6423660"/>
              <a:ext cx="19126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Raw → Pages → Index·Log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31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10578568" cy="1201674"/>
            <a:chOff x="517398" y="403860"/>
            <a:chExt cx="10578568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1449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LLM WIKI 설치와 운영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1057856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PARA와 LLM Wiki는 경쟁하지 않고 역할을 나눉니다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77005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PARA는 일의 위치를, LLM Wiki는 지식의 근거와 연결을 책임집니다.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353050" y="3073718"/>
            <a:ext cx="1485900" cy="602932"/>
            <a:chOff x="5353050" y="3073718"/>
            <a:chExt cx="1485900" cy="602932"/>
          </a:xfrm>
        </p:grpSpPr>
        <p:sp>
          <p:nvSpPr>
            <p:cNvPr id="6" name="Line 6"/>
            <p:cNvSpPr/>
            <p:nvPr/>
          </p:nvSpPr>
          <p:spPr>
            <a:xfrm>
              <a:off x="5353050" y="3562350"/>
              <a:ext cx="1485900" cy="9525"/>
            </a:xfrm>
            <a:custGeom>
              <a:avLst/>
              <a:gdLst/>
              <a:ahLst/>
              <a:cxnLst/>
              <a:rect l="l" t="t" r="r" b="b"/>
              <a:pathLst>
                <a:path w="1485900" h="9525">
                  <a:moveTo>
                    <a:pt x="0" y="0"/>
                  </a:moveTo>
                  <a:lnTo>
                    <a:pt x="1485900" y="0"/>
                  </a:lnTo>
                </a:path>
              </a:pathLst>
            </a:custGeom>
            <a:noFill/>
            <a:ln w="38100" cap="rnd">
              <a:solidFill>
                <a:srgbClr val="3182F6"/>
              </a:solidFill>
            </a:ln>
          </p:spPr>
        </p:sp>
        <p:sp>
          <p:nvSpPr>
            <p:cNvPr id="7" name="Polygon 7"/>
            <p:cNvSpPr/>
            <p:nvPr/>
          </p:nvSpPr>
          <p:spPr>
            <a:xfrm>
              <a:off x="6648450" y="3448050"/>
              <a:ext cx="190500" cy="228600"/>
            </a:xfrm>
            <a:custGeom>
              <a:avLst/>
              <a:gdLst/>
              <a:ahLst/>
              <a:cxnLst/>
              <a:rect l="l" t="t" r="r" b="b"/>
              <a:pathLst>
                <a:path w="190500" h="228600">
                  <a:moveTo>
                    <a:pt x="190500" y="114300"/>
                  </a:move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  <p:sp>
          <p:nvSpPr>
            <p:cNvPr id="8" name="Polygon 8"/>
            <p:cNvSpPr/>
            <p:nvPr/>
          </p:nvSpPr>
          <p:spPr>
            <a:xfrm>
              <a:off x="5353050" y="3448050"/>
              <a:ext cx="190500" cy="228600"/>
            </a:xfrm>
            <a:custGeom>
              <a:avLst/>
              <a:gdLst/>
              <a:ahLst/>
              <a:cxnLst/>
              <a:rect l="l" t="t" r="r" b="b"/>
              <a:pathLst>
                <a:path w="190500" h="228600">
                  <a:moveTo>
                    <a:pt x="0" y="114300"/>
                  </a:moveTo>
                  <a:lnTo>
                    <a:pt x="190500" y="0"/>
                  </a:lnTo>
                  <a:lnTo>
                    <a:pt x="190500" y="2286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621169" y="3073718"/>
              <a:ext cx="94966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원문 ⇄ 활용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33400" y="1981200"/>
            <a:ext cx="5111801" cy="3467100"/>
            <a:chOff x="533400" y="1981200"/>
            <a:chExt cx="5111801" cy="3467100"/>
          </a:xfrm>
        </p:grpSpPr>
        <p:sp>
          <p:nvSpPr>
            <p:cNvPr id="11" name="Rectangle 11"/>
            <p:cNvSpPr/>
            <p:nvPr/>
          </p:nvSpPr>
          <p:spPr>
            <a:xfrm>
              <a:off x="533400" y="1981200"/>
              <a:ext cx="4819650" cy="3467100"/>
            </a:xfrm>
            <a:prstGeom prst="roundRect">
              <a:avLst>
                <a:gd name="adj" fmla="val 329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00113" y="2406650"/>
              <a:ext cx="371476" cy="309563"/>
            </a:xfrm>
            <a:custGeom>
              <a:avLst/>
              <a:gdLst/>
              <a:ahLst/>
              <a:cxnLst/>
              <a:rect l="l" t="t" r="r" b="b"/>
              <a:pathLst>
                <a:path w="371476" h="309563">
                  <a:moveTo>
                    <a:pt x="41275" y="0"/>
                  </a:moveTo>
                  <a:lnTo>
                    <a:pt x="123825" y="0"/>
                  </a:lnTo>
                  <a:lnTo>
                    <a:pt x="185738" y="61913"/>
                  </a:lnTo>
                  <a:lnTo>
                    <a:pt x="330201" y="61913"/>
                  </a:lnTo>
                  <a:cubicBezTo>
                    <a:pt x="352996" y="61913"/>
                    <a:pt x="371476" y="80392"/>
                    <a:pt x="371476" y="103188"/>
                  </a:cubicBezTo>
                  <a:lnTo>
                    <a:pt x="371476" y="268288"/>
                  </a:lnTo>
                  <a:cubicBezTo>
                    <a:pt x="371476" y="291084"/>
                    <a:pt x="352996" y="309563"/>
                    <a:pt x="330201" y="309563"/>
                  </a:cubicBezTo>
                  <a:lnTo>
                    <a:pt x="41275" y="309563"/>
                  </a:lnTo>
                  <a:cubicBezTo>
                    <a:pt x="18479" y="309563"/>
                    <a:pt x="0" y="291084"/>
                    <a:pt x="0" y="268288"/>
                  </a:cubicBezTo>
                  <a:lnTo>
                    <a:pt x="0" y="41275"/>
                  </a:lnTo>
                  <a:cubicBezTo>
                    <a:pt x="0" y="18479"/>
                    <a:pt x="18479" y="0"/>
                    <a:pt x="41275" y="0"/>
                  </a:cubicBezTo>
                </a:path>
              </a:pathLst>
            </a:custGeom>
            <a:noFill/>
            <a:ln w="41275">
              <a:solidFill>
                <a:srgbClr val="3182F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11808" y="2407920"/>
              <a:ext cx="8129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PARA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19150" y="2969895"/>
              <a:ext cx="2573937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9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지금 할 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056" y="3749040"/>
              <a:ext cx="48161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현안·책임·참고·보관으로 위치를 정합니다.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4362450"/>
              <a:ext cx="4210050" cy="9525"/>
            </a:xfrm>
            <a:custGeom>
              <a:avLst/>
              <a:gdLst/>
              <a:ahLst/>
              <a:cxnLst/>
              <a:rect l="l" t="t" r="r" b="b"/>
              <a:pathLst>
                <a:path w="4210050" h="9525">
                  <a:moveTo>
                    <a:pt x="0" y="0"/>
                  </a:moveTo>
                  <a:lnTo>
                    <a:pt x="421005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31342" y="4635818"/>
              <a:ext cx="32913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01_Projects 현안 문서 → Wiki raw 원문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838950" y="1981200"/>
            <a:ext cx="4819650" cy="3467100"/>
            <a:chOff x="6838950" y="1981200"/>
            <a:chExt cx="4819650" cy="3467100"/>
          </a:xfrm>
        </p:grpSpPr>
        <p:sp>
          <p:nvSpPr>
            <p:cNvPr id="19" name="Rectangle 19"/>
            <p:cNvSpPr/>
            <p:nvPr/>
          </p:nvSpPr>
          <p:spPr>
            <a:xfrm>
              <a:off x="6838950" y="1981200"/>
              <a:ext cx="4819650" cy="3467100"/>
            </a:xfrm>
            <a:prstGeom prst="roundRect">
              <a:avLst>
                <a:gd name="adj" fmla="val 3297"/>
              </a:avLst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7205663" y="2386013"/>
              <a:ext cx="371475" cy="371475"/>
              <a:chOff x="7205663" y="2386013"/>
              <a:chExt cx="371475" cy="37147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7205663" y="2633663"/>
                <a:ext cx="1238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123825" h="123825">
                    <a:moveTo>
                      <a:pt x="0" y="41275"/>
                    </a:moveTo>
                    <a:cubicBezTo>
                      <a:pt x="0" y="18479"/>
                      <a:pt x="18479" y="0"/>
                      <a:pt x="41275" y="0"/>
                    </a:cubicBezTo>
                    <a:lnTo>
                      <a:pt x="82550" y="0"/>
                    </a:lnTo>
                    <a:cubicBezTo>
                      <a:pt x="105346" y="0"/>
                      <a:pt x="123825" y="18479"/>
                      <a:pt x="123825" y="41275"/>
                    </a:cubicBezTo>
                    <a:lnTo>
                      <a:pt x="123825" y="82550"/>
                    </a:lnTo>
                    <a:cubicBezTo>
                      <a:pt x="123825" y="105346"/>
                      <a:pt x="105346" y="123825"/>
                      <a:pt x="82550" y="123825"/>
                    </a:cubicBezTo>
                    <a:lnTo>
                      <a:pt x="41275" y="123825"/>
                    </a:lnTo>
                    <a:cubicBezTo>
                      <a:pt x="18479" y="123825"/>
                      <a:pt x="0" y="105346"/>
                      <a:pt x="0" y="82550"/>
                    </a:cubicBezTo>
                    <a:lnTo>
                      <a:pt x="0" y="41275"/>
                    </a:lnTo>
                  </a:path>
                </a:pathLst>
              </a:custGeom>
              <a:noFill/>
              <a:ln w="41275">
                <a:solidFill>
                  <a:srgbClr val="3182F6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7453313" y="2633663"/>
                <a:ext cx="1238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123825" h="123825">
                    <a:moveTo>
                      <a:pt x="0" y="41275"/>
                    </a:moveTo>
                    <a:cubicBezTo>
                      <a:pt x="0" y="18479"/>
                      <a:pt x="18479" y="0"/>
                      <a:pt x="41275" y="0"/>
                    </a:cubicBezTo>
                    <a:lnTo>
                      <a:pt x="82550" y="0"/>
                    </a:lnTo>
                    <a:cubicBezTo>
                      <a:pt x="105346" y="0"/>
                      <a:pt x="123825" y="18479"/>
                      <a:pt x="123825" y="41275"/>
                    </a:cubicBezTo>
                    <a:lnTo>
                      <a:pt x="123825" y="82550"/>
                    </a:lnTo>
                    <a:cubicBezTo>
                      <a:pt x="123825" y="105346"/>
                      <a:pt x="105346" y="123825"/>
                      <a:pt x="82550" y="123825"/>
                    </a:cubicBezTo>
                    <a:lnTo>
                      <a:pt x="41275" y="123825"/>
                    </a:lnTo>
                    <a:cubicBezTo>
                      <a:pt x="18479" y="123825"/>
                      <a:pt x="0" y="105346"/>
                      <a:pt x="0" y="82550"/>
                    </a:cubicBezTo>
                    <a:lnTo>
                      <a:pt x="0" y="41275"/>
                    </a:lnTo>
                  </a:path>
                </a:pathLst>
              </a:custGeom>
              <a:noFill/>
              <a:ln w="41275">
                <a:solidFill>
                  <a:srgbClr val="3182F6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7329488" y="2386013"/>
                <a:ext cx="123825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123825" h="123825">
                    <a:moveTo>
                      <a:pt x="0" y="41275"/>
                    </a:moveTo>
                    <a:cubicBezTo>
                      <a:pt x="0" y="18479"/>
                      <a:pt x="18479" y="0"/>
                      <a:pt x="41275" y="0"/>
                    </a:cubicBezTo>
                    <a:lnTo>
                      <a:pt x="82550" y="0"/>
                    </a:lnTo>
                    <a:cubicBezTo>
                      <a:pt x="105346" y="0"/>
                      <a:pt x="123825" y="18479"/>
                      <a:pt x="123825" y="41275"/>
                    </a:cubicBezTo>
                    <a:lnTo>
                      <a:pt x="123825" y="82550"/>
                    </a:lnTo>
                    <a:cubicBezTo>
                      <a:pt x="123825" y="105346"/>
                      <a:pt x="105346" y="123825"/>
                      <a:pt x="82550" y="123825"/>
                    </a:cubicBezTo>
                    <a:lnTo>
                      <a:pt x="41275" y="123825"/>
                    </a:lnTo>
                    <a:cubicBezTo>
                      <a:pt x="18479" y="123825"/>
                      <a:pt x="0" y="105346"/>
                      <a:pt x="0" y="82550"/>
                    </a:cubicBezTo>
                    <a:lnTo>
                      <a:pt x="0" y="41275"/>
                    </a:lnTo>
                  </a:path>
                </a:pathLst>
              </a:custGeom>
              <a:noFill/>
              <a:ln w="41275">
                <a:solidFill>
                  <a:srgbClr val="3182F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267575" y="2571750"/>
                <a:ext cx="247650" cy="61913"/>
              </a:xfrm>
              <a:custGeom>
                <a:avLst/>
                <a:gdLst/>
                <a:ahLst/>
                <a:cxnLst/>
                <a:rect l="l" t="t" r="r" b="b"/>
                <a:pathLst>
                  <a:path w="247650" h="61913">
                    <a:moveTo>
                      <a:pt x="0" y="61913"/>
                    </a:moveTo>
                    <a:lnTo>
                      <a:pt x="0" y="41275"/>
                    </a:lnTo>
                    <a:cubicBezTo>
                      <a:pt x="0" y="18479"/>
                      <a:pt x="18479" y="0"/>
                      <a:pt x="41275" y="0"/>
                    </a:cubicBezTo>
                    <a:lnTo>
                      <a:pt x="206375" y="0"/>
                    </a:lnTo>
                    <a:cubicBezTo>
                      <a:pt x="229171" y="0"/>
                      <a:pt x="247650" y="18479"/>
                      <a:pt x="247650" y="41275"/>
                    </a:cubicBezTo>
                    <a:lnTo>
                      <a:pt x="247650" y="61913"/>
                    </a:lnTo>
                  </a:path>
                </a:pathLst>
              </a:custGeom>
              <a:noFill/>
              <a:ln w="41275">
                <a:solidFill>
                  <a:srgbClr val="3182F6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7391400" y="2509838"/>
                <a:ext cx="9525" cy="61913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1913">
                    <a:moveTo>
                      <a:pt x="0" y="0"/>
                    </a:moveTo>
                    <a:lnTo>
                      <a:pt x="0" y="61913"/>
                    </a:lnTo>
                  </a:path>
                </a:pathLst>
              </a:custGeom>
              <a:noFill/>
              <a:ln w="41275">
                <a:solidFill>
                  <a:srgbClr val="3182F6"/>
                </a:solidFill>
              </a:ln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7817358" y="2407920"/>
              <a:ext cx="14427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LLM Wiki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124700" y="2969895"/>
              <a:ext cx="312520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9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다시 쓸 지식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134606" y="3749040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원문·출처·연결·이력을 유지합니다.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7143750" y="4362450"/>
              <a:ext cx="4210050" cy="9525"/>
            </a:xfrm>
            <a:custGeom>
              <a:avLst/>
              <a:gdLst/>
              <a:ahLst/>
              <a:cxnLst/>
              <a:rect l="l" t="t" r="r" b="b"/>
              <a:pathLst>
                <a:path w="4210050" h="9525">
                  <a:moveTo>
                    <a:pt x="0" y="0"/>
                  </a:moveTo>
                  <a:lnTo>
                    <a:pt x="4210050" y="0"/>
                  </a:lnTo>
                </a:path>
              </a:pathLst>
            </a:custGeom>
            <a:noFill/>
            <a:ln w="14288">
              <a:solidFill>
                <a:srgbClr val="3182F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136892" y="4635818"/>
              <a:ext cx="27145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Wiki page 지식 → Project 보고서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514600" y="5772150"/>
            <a:ext cx="7162800" cy="400050"/>
            <a:chOff x="2514600" y="5772150"/>
            <a:chExt cx="7162800" cy="400050"/>
          </a:xfrm>
        </p:grpSpPr>
        <p:sp>
          <p:nvSpPr>
            <p:cNvPr id="32" name="Rectangle 32"/>
            <p:cNvSpPr/>
            <p:nvPr/>
          </p:nvSpPr>
          <p:spPr>
            <a:xfrm>
              <a:off x="2514600" y="5772150"/>
              <a:ext cx="7162800" cy="400050"/>
            </a:xfrm>
            <a:prstGeom prst="roundRect">
              <a:avLst>
                <a:gd name="adj" fmla="val 28571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3849233" y="5893118"/>
              <a:ext cx="449353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중복 파일을 만들기보다 `[[wikilink]]`로 연결합니다.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5" name="TextBox 35"/>
            <p:cNvSpPr txBox="1"/>
            <p:nvPr/>
          </p:nvSpPr>
          <p:spPr>
            <a:xfrm>
              <a:off x="527304" y="6423660"/>
              <a:ext cx="305650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PARA=일의 위치 · LLM Wiki=지식의 근거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32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892591" cy="1105091"/>
            <a:chOff x="517398" y="384810"/>
            <a:chExt cx="8892591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21449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LLM WIKI 설치와 운영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89259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`raw·pages·schema·index·log` 구조 이해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818780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원문, 편집본, 규칙, 양식, 요청문, 색인, 이력을 분리하면 Wiki가 파일 무더기로 변하지 않습니다.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3400" y="1714500"/>
            <a:ext cx="11125200" cy="4210050"/>
            <a:chOff x="533400" y="1714500"/>
            <a:chExt cx="11125200" cy="4210050"/>
          </a:xfrm>
        </p:grpSpPr>
        <p:sp>
          <p:nvSpPr>
            <p:cNvPr id="6" name="Rectangle 6"/>
            <p:cNvSpPr/>
            <p:nvPr/>
          </p:nvSpPr>
          <p:spPr>
            <a:xfrm>
              <a:off x="533400" y="1714500"/>
              <a:ext cx="11125200" cy="4210050"/>
            </a:xfrm>
            <a:prstGeom prst="roundRect">
              <a:avLst>
                <a:gd name="adj" fmla="val 2715"/>
              </a:avLst>
            </a:prstGeom>
            <a:solidFill>
              <a:srgbClr val="FFFFFF"/>
            </a:solidFill>
            <a:ln w="19050">
              <a:solidFill>
                <a:srgbClr val="3182F6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533400" y="1714500"/>
              <a:ext cx="11125200" cy="590550"/>
            </a:xfrm>
            <a:prstGeom prst="roundRect">
              <a:avLst>
                <a:gd name="adj" fmla="val 19355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533400" y="2190750"/>
              <a:ext cx="11125200" cy="114300"/>
            </a:xfrm>
            <a:prstGeom prst="rect">
              <a:avLst/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821531" y="1888331"/>
              <a:ext cx="242889" cy="242889"/>
              <a:chOff x="821531" y="1888331"/>
              <a:chExt cx="242889" cy="24288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821531" y="2050257"/>
                <a:ext cx="80963" cy="80963"/>
              </a:xfrm>
              <a:custGeom>
                <a:avLst/>
                <a:gdLst/>
                <a:ahLst/>
                <a:cxnLst/>
                <a:rect l="l" t="t" r="r" b="b"/>
                <a:pathLst>
                  <a:path w="80963" h="80963">
                    <a:moveTo>
                      <a:pt x="0" y="26988"/>
                    </a:moveTo>
                    <a:cubicBezTo>
                      <a:pt x="0" y="12083"/>
                      <a:pt x="12083" y="0"/>
                      <a:pt x="26988" y="0"/>
                    </a:cubicBezTo>
                    <a:lnTo>
                      <a:pt x="53975" y="0"/>
                    </a:lnTo>
                    <a:cubicBezTo>
                      <a:pt x="68880" y="0"/>
                      <a:pt x="80963" y="12083"/>
                      <a:pt x="80963" y="26988"/>
                    </a:cubicBezTo>
                    <a:lnTo>
                      <a:pt x="80963" y="53975"/>
                    </a:lnTo>
                    <a:cubicBezTo>
                      <a:pt x="80963" y="68880"/>
                      <a:pt x="68880" y="80963"/>
                      <a:pt x="53975" y="80963"/>
                    </a:cubicBezTo>
                    <a:lnTo>
                      <a:pt x="26988" y="80963"/>
                    </a:lnTo>
                    <a:cubicBezTo>
                      <a:pt x="12083" y="80963"/>
                      <a:pt x="0" y="68880"/>
                      <a:pt x="0" y="53975"/>
                    </a:cubicBezTo>
                    <a:lnTo>
                      <a:pt x="0" y="26988"/>
                    </a:lnTo>
                  </a:path>
                </a:pathLst>
              </a:custGeom>
              <a:noFill/>
              <a:ln w="26988">
                <a:solidFill>
                  <a:srgbClr val="3182F6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983457" y="2050257"/>
                <a:ext cx="80963" cy="80963"/>
              </a:xfrm>
              <a:custGeom>
                <a:avLst/>
                <a:gdLst/>
                <a:ahLst/>
                <a:cxnLst/>
                <a:rect l="l" t="t" r="r" b="b"/>
                <a:pathLst>
                  <a:path w="80963" h="80963">
                    <a:moveTo>
                      <a:pt x="0" y="26988"/>
                    </a:moveTo>
                    <a:cubicBezTo>
                      <a:pt x="0" y="12083"/>
                      <a:pt x="12083" y="0"/>
                      <a:pt x="26988" y="0"/>
                    </a:cubicBezTo>
                    <a:lnTo>
                      <a:pt x="53975" y="0"/>
                    </a:lnTo>
                    <a:cubicBezTo>
                      <a:pt x="68880" y="0"/>
                      <a:pt x="80963" y="12083"/>
                      <a:pt x="80963" y="26988"/>
                    </a:cubicBezTo>
                    <a:lnTo>
                      <a:pt x="80963" y="53975"/>
                    </a:lnTo>
                    <a:cubicBezTo>
                      <a:pt x="80963" y="68880"/>
                      <a:pt x="68880" y="80963"/>
                      <a:pt x="53975" y="80963"/>
                    </a:cubicBezTo>
                    <a:lnTo>
                      <a:pt x="26988" y="80963"/>
                    </a:lnTo>
                    <a:cubicBezTo>
                      <a:pt x="12083" y="80963"/>
                      <a:pt x="0" y="68880"/>
                      <a:pt x="0" y="53975"/>
                    </a:cubicBezTo>
                    <a:lnTo>
                      <a:pt x="0" y="26988"/>
                    </a:lnTo>
                  </a:path>
                </a:pathLst>
              </a:custGeom>
              <a:noFill/>
              <a:ln w="26988">
                <a:solidFill>
                  <a:srgbClr val="3182F6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902494" y="1888331"/>
                <a:ext cx="80963" cy="80963"/>
              </a:xfrm>
              <a:custGeom>
                <a:avLst/>
                <a:gdLst/>
                <a:ahLst/>
                <a:cxnLst/>
                <a:rect l="l" t="t" r="r" b="b"/>
                <a:pathLst>
                  <a:path w="80963" h="80963">
                    <a:moveTo>
                      <a:pt x="0" y="26988"/>
                    </a:moveTo>
                    <a:cubicBezTo>
                      <a:pt x="0" y="12083"/>
                      <a:pt x="12083" y="0"/>
                      <a:pt x="26988" y="0"/>
                    </a:cubicBezTo>
                    <a:lnTo>
                      <a:pt x="53975" y="0"/>
                    </a:lnTo>
                    <a:cubicBezTo>
                      <a:pt x="68880" y="0"/>
                      <a:pt x="80963" y="12083"/>
                      <a:pt x="80963" y="26988"/>
                    </a:cubicBezTo>
                    <a:lnTo>
                      <a:pt x="80963" y="53975"/>
                    </a:lnTo>
                    <a:cubicBezTo>
                      <a:pt x="80963" y="68880"/>
                      <a:pt x="68880" y="80963"/>
                      <a:pt x="53975" y="80963"/>
                    </a:cubicBezTo>
                    <a:lnTo>
                      <a:pt x="26988" y="80963"/>
                    </a:lnTo>
                    <a:cubicBezTo>
                      <a:pt x="12083" y="80963"/>
                      <a:pt x="0" y="68880"/>
                      <a:pt x="0" y="53975"/>
                    </a:cubicBezTo>
                    <a:lnTo>
                      <a:pt x="0" y="26988"/>
                    </a:lnTo>
                  </a:path>
                </a:pathLst>
              </a:custGeom>
              <a:noFill/>
              <a:ln w="26988">
                <a:solidFill>
                  <a:srgbClr val="3182F6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862013" y="2009775"/>
                <a:ext cx="161925" cy="40481"/>
              </a:xfrm>
              <a:custGeom>
                <a:avLst/>
                <a:gdLst/>
                <a:ahLst/>
                <a:cxnLst/>
                <a:rect l="l" t="t" r="r" b="b"/>
                <a:pathLst>
                  <a:path w="161925" h="40481">
                    <a:moveTo>
                      <a:pt x="0" y="40481"/>
                    </a:moveTo>
                    <a:lnTo>
                      <a:pt x="0" y="26988"/>
                    </a:lnTo>
                    <a:cubicBezTo>
                      <a:pt x="0" y="12083"/>
                      <a:pt x="12083" y="0"/>
                      <a:pt x="26988" y="0"/>
                    </a:cubicBezTo>
                    <a:lnTo>
                      <a:pt x="134938" y="0"/>
                    </a:lnTo>
                    <a:cubicBezTo>
                      <a:pt x="149843" y="0"/>
                      <a:pt x="161925" y="12083"/>
                      <a:pt x="161925" y="26988"/>
                    </a:cubicBezTo>
                    <a:lnTo>
                      <a:pt x="161925" y="40481"/>
                    </a:lnTo>
                  </a:path>
                </a:pathLst>
              </a:custGeom>
              <a:noFill/>
              <a:ln w="26988">
                <a:solidFill>
                  <a:srgbClr val="3182F6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942975" y="1969294"/>
                <a:ext cx="9525" cy="4048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0481">
                    <a:moveTo>
                      <a:pt x="0" y="0"/>
                    </a:moveTo>
                    <a:lnTo>
                      <a:pt x="0" y="40481"/>
                    </a:lnTo>
                  </a:path>
                </a:pathLst>
              </a:custGeom>
              <a:noFill/>
              <a:ln w="26988">
                <a:solidFill>
                  <a:srgbClr val="3182F6"/>
                </a:solidFill>
              </a:ln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1248156" y="1901190"/>
              <a:ext cx="17255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05_LLM-Wiki/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58426" y="1965960"/>
              <a:ext cx="14014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교육용 단순화 구조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62000" y="2533650"/>
            <a:ext cx="10668000" cy="1257300"/>
            <a:chOff x="762000" y="2533650"/>
            <a:chExt cx="10668000" cy="1257300"/>
          </a:xfrm>
        </p:grpSpPr>
        <p:grpSp>
          <p:nvGrpSpPr>
            <p:cNvPr id="22" name="Group 22"/>
            <p:cNvGrpSpPr/>
            <p:nvPr/>
          </p:nvGrpSpPr>
          <p:grpSpPr>
            <a:xfrm>
              <a:off x="762000" y="2533650"/>
              <a:ext cx="3352800" cy="1257300"/>
              <a:chOff x="762000" y="2533650"/>
              <a:chExt cx="3352800" cy="12573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62000" y="2533650"/>
                <a:ext cx="3352800" cy="1257300"/>
              </a:xfrm>
              <a:prstGeom prst="roundRect">
                <a:avLst>
                  <a:gd name="adj" fmla="val 9091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982980" y="2752725"/>
                <a:ext cx="524104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</a:rPr>
                  <a:t>raw/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981456" y="3082290"/>
                <a:ext cx="176114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원문·출처 보존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83742" y="3435668"/>
                <a:ext cx="191286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수정하지 않는 1차 자료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419600" y="2533650"/>
              <a:ext cx="3352800" cy="1257300"/>
              <a:chOff x="4419600" y="2533650"/>
              <a:chExt cx="3352800" cy="12573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419600" y="2533650"/>
                <a:ext cx="3352800" cy="1257300"/>
              </a:xfrm>
              <a:prstGeom prst="roundRect">
                <a:avLst>
                  <a:gd name="adj" fmla="val 9091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4640580" y="2752725"/>
                <a:ext cx="714927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</a:rPr>
                  <a:t>pages/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4639056" y="3082290"/>
                <a:ext cx="136677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지식 페이지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4641342" y="3435668"/>
                <a:ext cx="172204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요약·연결·출처 표시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8077200" y="2533650"/>
              <a:ext cx="3352800" cy="1257300"/>
              <a:chOff x="8077200" y="2533650"/>
              <a:chExt cx="3352800" cy="12573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077200" y="2533650"/>
                <a:ext cx="3352800" cy="1257300"/>
              </a:xfrm>
              <a:prstGeom prst="roundRect">
                <a:avLst>
                  <a:gd name="adj" fmla="val 9091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8298180" y="2752725"/>
                <a:ext cx="873947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</a:rPr>
                  <a:t>schema/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8296656" y="3082290"/>
                <a:ext cx="117595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규칙·태그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8298942" y="3435668"/>
                <a:ext cx="208551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파일명·페이지·연결 규칙</a:t>
                </a:r>
              </a:p>
            </p:txBody>
          </p:sp>
        </p:grpSp>
      </p:grpSp>
      <p:grpSp>
        <p:nvGrpSpPr>
          <p:cNvPr id="54" name="Group 54"/>
          <p:cNvGrpSpPr/>
          <p:nvPr/>
        </p:nvGrpSpPr>
        <p:grpSpPr>
          <a:xfrm>
            <a:off x="762000" y="4057650"/>
            <a:ext cx="10668000" cy="1466850"/>
            <a:chOff x="762000" y="4057650"/>
            <a:chExt cx="10668000" cy="1466850"/>
          </a:xfrm>
        </p:grpSpPr>
        <p:grpSp>
          <p:nvGrpSpPr>
            <p:cNvPr id="38" name="Group 38"/>
            <p:cNvGrpSpPr/>
            <p:nvPr/>
          </p:nvGrpSpPr>
          <p:grpSpPr>
            <a:xfrm>
              <a:off x="762000" y="4057650"/>
              <a:ext cx="2438400" cy="1466850"/>
              <a:chOff x="762000" y="4057650"/>
              <a:chExt cx="2438400" cy="14668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762000" y="4057650"/>
                <a:ext cx="2438400" cy="1466850"/>
              </a:xfrm>
              <a:prstGeom prst="roundRect">
                <a:avLst>
                  <a:gd name="adj" fmla="val 7792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982980" y="4276725"/>
                <a:ext cx="111575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91F28"/>
                    </a:solidFill>
                    <a:latin typeface="Consolas"/>
                    <a:ea typeface="Consolas"/>
                    <a:cs typeface="Consolas"/>
                  </a:rPr>
                  <a:t>templates/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981456" y="4644390"/>
                <a:ext cx="136677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재사용 양식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983742" y="5035868"/>
                <a:ext cx="97692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페이지 형식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3429000" y="4057650"/>
              <a:ext cx="2438400" cy="1466850"/>
              <a:chOff x="3429000" y="4057650"/>
              <a:chExt cx="2438400" cy="146685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3429000" y="4057650"/>
                <a:ext cx="2438400" cy="1466850"/>
              </a:xfrm>
              <a:prstGeom prst="roundRect">
                <a:avLst>
                  <a:gd name="adj" fmla="val 7792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3649980" y="4276725"/>
                <a:ext cx="94411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91F28"/>
                    </a:solidFill>
                    <a:latin typeface="Consolas"/>
                    <a:ea typeface="Consolas"/>
                    <a:cs typeface="Consolas"/>
                  </a:rPr>
                  <a:t>prompts/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3648456" y="4644390"/>
                <a:ext cx="136677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복사 요청문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3650742" y="5035868"/>
                <a:ext cx="167705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Ingest·Query·Lint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6096000" y="4057650"/>
              <a:ext cx="2438400" cy="1466850"/>
              <a:chOff x="6096000" y="4057650"/>
              <a:chExt cx="2438400" cy="14668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6096000" y="4057650"/>
                <a:ext cx="2438400" cy="1466850"/>
              </a:xfrm>
              <a:prstGeom prst="roundRect">
                <a:avLst>
                  <a:gd name="adj" fmla="val 7792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6316980" y="4276725"/>
                <a:ext cx="89363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91F28"/>
                    </a:solidFill>
                    <a:latin typeface="Consolas"/>
                    <a:ea typeface="Consolas"/>
                    <a:cs typeface="Consolas"/>
                  </a:rPr>
                  <a:t>index.md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6315456" y="46443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지식 목록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6317742" y="5035868"/>
                <a:ext cx="144035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페이지 요약·위치</a:t>
                </a: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8763000" y="4057650"/>
              <a:ext cx="2667000" cy="1466850"/>
              <a:chOff x="8763000" y="4057650"/>
              <a:chExt cx="2667000" cy="14668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8763000" y="4057650"/>
                <a:ext cx="2667000" cy="1466850"/>
              </a:xfrm>
              <a:prstGeom prst="roundRect">
                <a:avLst>
                  <a:gd name="adj" fmla="val 7792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8983980" y="4276725"/>
                <a:ext cx="671512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91F28"/>
                    </a:solidFill>
                    <a:latin typeface="Consolas"/>
                    <a:ea typeface="Consolas"/>
                    <a:cs typeface="Consolas"/>
                  </a:rPr>
                  <a:t>log.md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8982456" y="46443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작업 이력</a:t>
                </a:r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8984742" y="5035868"/>
                <a:ext cx="172204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날짜·작업·변경 파일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527304" y="6061710"/>
            <a:ext cx="6945601" cy="234696"/>
            <a:chOff x="527304" y="6061710"/>
            <a:chExt cx="6945601" cy="234696"/>
          </a:xfrm>
        </p:grpSpPr>
        <p:sp>
          <p:nvSpPr>
            <p:cNvPr id="55" name="TextBox 55"/>
            <p:cNvSpPr txBox="1"/>
            <p:nvPr/>
          </p:nvSpPr>
          <p:spPr>
            <a:xfrm>
              <a:off x="527304" y="6061710"/>
              <a:ext cx="694560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LLM Wiki의 SCHEMA.md·entities·concepts 원칙을 초보자 교육용으로 단순화했습니다.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7" name="TextBox 57"/>
            <p:cNvSpPr txBox="1"/>
            <p:nvPr/>
          </p:nvSpPr>
          <p:spPr>
            <a:xfrm>
              <a:off x="527304" y="6423660"/>
              <a:ext cx="280690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7개 요소를 나누고 역할을 고정합니다.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33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17398" y="384810"/>
            <a:ext cx="8778732" cy="881825"/>
            <a:chOff x="517398" y="384810"/>
            <a:chExt cx="8778732" cy="881825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21449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LLM WIKI 설치와 운영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77873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Hermes Desktop에서 Wiki 경로 초기화하기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33400" y="1657350"/>
            <a:ext cx="4095750" cy="4095750"/>
            <a:chOff x="533400" y="1657350"/>
            <a:chExt cx="4095750" cy="4095750"/>
          </a:xfrm>
        </p:grpSpPr>
        <p:sp>
          <p:nvSpPr>
            <p:cNvPr id="5" name="Rectangle 5"/>
            <p:cNvSpPr/>
            <p:nvPr/>
          </p:nvSpPr>
          <p:spPr>
            <a:xfrm>
              <a:off x="533400" y="1657350"/>
              <a:ext cx="4095750" cy="4095750"/>
            </a:xfrm>
            <a:prstGeom prst="roundRect">
              <a:avLst>
                <a:gd name="adj" fmla="val 2791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762000" y="1885950"/>
              <a:ext cx="1123950" cy="304800"/>
            </a:xfrm>
            <a:prstGeom prst="roundRect">
              <a:avLst>
                <a:gd name="adj" fmla="val 37500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11434" y="1949768"/>
              <a:ext cx="10250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복사 요청문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4380" y="2486025"/>
              <a:ext cx="3082290" cy="21031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/>
            <a:lstStyle/>
            <a:p>
              <a:pPr algn="l">
                <a:lnSpc>
                  <a:spcPts val="2850"/>
                </a:lnSpc>
              </a:pP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 xml:space="preserve">AI_Workspace/05_LLM-Wiki에 </a:t>
              </a:r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 xml:space="preserve">raw, pages, schema, templates, </a:t>
              </a: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 xml:space="preserve">prompts를 만들고 index.md, </a:t>
              </a: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 xml:space="preserve">log.md를 초기화해줘. </a:t>
              </a: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 xml:space="preserve">아직 실행하지 말고 생성할 </a:t>
              </a: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파일 목록을 먼저 보여줘.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762000" y="5029200"/>
              <a:ext cx="3638550" cy="9525"/>
            </a:xfrm>
            <a:custGeom>
              <a:avLst/>
              <a:gdLst/>
              <a:ahLst/>
              <a:cxnLst/>
              <a:rect l="l" t="t" r="r" b="b"/>
              <a:pathLst>
                <a:path w="3638550" h="9525">
                  <a:moveTo>
                    <a:pt x="0" y="0"/>
                  </a:moveTo>
                  <a:lnTo>
                    <a:pt x="363855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55142" y="5207318"/>
              <a:ext cx="23581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목록 확인 → 사람 승인 → 실행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953000" y="1657350"/>
            <a:ext cx="6572250" cy="4095750"/>
            <a:chOff x="4953000" y="1657350"/>
            <a:chExt cx="6572250" cy="4095750"/>
          </a:xfrm>
        </p:grpSpPr>
        <p:sp>
          <p:nvSpPr>
            <p:cNvPr id="12" name="Rectangle 12"/>
            <p:cNvSpPr/>
            <p:nvPr/>
          </p:nvSpPr>
          <p:spPr>
            <a:xfrm>
              <a:off x="4953000" y="1657350"/>
              <a:ext cx="6572250" cy="4095750"/>
            </a:xfrm>
            <a:prstGeom prst="roundRect">
              <a:avLst>
                <a:gd name="adj" fmla="val 279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67300" y="1771650"/>
              <a:ext cx="6343650" cy="3964781"/>
            </a:xfrm>
            <a:prstGeom prst="rect">
              <a:avLst/>
            </a:prstGeom>
          </p:spPr>
        </p:pic>
        <p:sp>
          <p:nvSpPr>
            <p:cNvPr id="14" name="Ellipse 14"/>
            <p:cNvSpPr/>
            <p:nvPr/>
          </p:nvSpPr>
          <p:spPr>
            <a:xfrm>
              <a:off x="10629900" y="2133600"/>
              <a:ext cx="419100" cy="4191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780115" y="22640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1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0382250" y="4000500"/>
              <a:ext cx="419100" cy="4191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532465" y="41309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2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171700" y="5905500"/>
            <a:ext cx="7848600" cy="346901"/>
            <a:chOff x="2171700" y="5905500"/>
            <a:chExt cx="7848600" cy="346901"/>
          </a:xfrm>
        </p:grpSpPr>
        <p:sp>
          <p:nvSpPr>
            <p:cNvPr id="19" name="Rectangle 19"/>
            <p:cNvSpPr/>
            <p:nvPr/>
          </p:nvSpPr>
          <p:spPr>
            <a:xfrm>
              <a:off x="2171700" y="5905500"/>
              <a:ext cx="7848600" cy="342900"/>
            </a:xfrm>
            <a:prstGeom prst="roundRect">
              <a:avLst>
                <a:gd name="adj" fmla="val 33333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172825" y="5988368"/>
              <a:ext cx="78463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정상: raw·pages·schema·templates·prompts·index.md·log.md가 Obsidian에서 보입니다.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22" name="TextBox 22"/>
            <p:cNvSpPr txBox="1"/>
            <p:nvPr/>
          </p:nvSpPr>
          <p:spPr>
            <a:xfrm>
              <a:off x="527304" y="6423660"/>
              <a:ext cx="45724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화면 캡처 · Hermes Agent LLM Wiki docs · 2026-08-28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34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403860"/>
            <a:ext cx="11482578" cy="1201674"/>
            <a:chOff x="517398" y="403860"/>
            <a:chExt cx="11482578" cy="120167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403860"/>
              <a:ext cx="21449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LLM WIKI 설치와 운영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88658"/>
              <a:ext cx="777945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`raw/`에는 원문과 출처를 보존합니다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53490"/>
              <a:ext cx="114757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요약은 바뀐 수 있지만, 원문·원본 URL·수집일은 나중에 사실을 다시 확인할 수 있게 남겨야 합니다.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47800" y="1962150"/>
            <a:ext cx="9296400" cy="3638550"/>
            <a:chOff x="1447800" y="1962150"/>
            <a:chExt cx="9296400" cy="3638550"/>
          </a:xfrm>
        </p:grpSpPr>
        <p:sp>
          <p:nvSpPr>
            <p:cNvPr id="6" name="Rectangle 6"/>
            <p:cNvSpPr/>
            <p:nvPr/>
          </p:nvSpPr>
          <p:spPr>
            <a:xfrm>
              <a:off x="1447800" y="1962150"/>
              <a:ext cx="9296400" cy="3638550"/>
            </a:xfrm>
            <a:prstGeom prst="roundRect">
              <a:avLst>
                <a:gd name="adj" fmla="val 3141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1676400" y="2190750"/>
              <a:ext cx="8839200" cy="819150"/>
            </a:xfrm>
            <a:prstGeom prst="roundRect">
              <a:avLst>
                <a:gd name="adj" fmla="val 13953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897380" y="2333625"/>
              <a:ext cx="34842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B64DA"/>
                  </a:solidFill>
                  <a:latin typeface="Consolas"/>
                  <a:ea typeface="Consolas"/>
                  <a:cs typeface="Consolas"/>
                </a:rPr>
                <a:t>---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354580" y="2333625"/>
              <a:ext cx="45283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91F28"/>
                  </a:solidFill>
                  <a:latin typeface="Consolas"/>
                  <a:ea typeface="Consolas"/>
                  <a:cs typeface="Consolas"/>
                </a:rPr>
                <a:t>source_url: https://official.example/source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354580" y="2619375"/>
              <a:ext cx="443750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91F28"/>
                  </a:solidFill>
                  <a:latin typeface="Consolas"/>
                  <a:ea typeface="Consolas"/>
                  <a:cs typeface="Consolas"/>
                </a:rPr>
                <a:t>ingested: 2026-08-28 · source_type: article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897380" y="3114675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3182F6"/>
                  </a:solidFill>
                  <a:latin typeface="Consolas"/>
                  <a:ea typeface="Consolas"/>
                  <a:cs typeface="Consolas"/>
                </a:rPr>
                <a:t>2026-08-28-source-title.md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1905000" y="3505200"/>
              <a:ext cx="8382000" cy="9525"/>
            </a:xfrm>
            <a:custGeom>
              <a:avLst/>
              <a:gdLst/>
              <a:ahLst/>
              <a:cxnLst/>
              <a:rect l="l" t="t" r="r" b="b"/>
              <a:pathLst>
                <a:path w="8382000" h="9525">
                  <a:moveTo>
                    <a:pt x="0" y="0"/>
                  </a:moveTo>
                  <a:lnTo>
                    <a:pt x="83820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895856" y="3768090"/>
              <a:ext cx="29624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여기에 원문을 보존합니다.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98142" y="4216718"/>
              <a:ext cx="53658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원문을 요약문으로 대체하지 않고, 출처·수집일과 함께 남깁니다.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898142" y="4578668"/>
              <a:ext cx="491152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나중에 요약이 맞는지 다시 확인할 수 있는 최종 근거입니다.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905000" y="5010150"/>
              <a:ext cx="2705100" cy="342900"/>
            </a:xfrm>
            <a:prstGeom prst="roundRect">
              <a:avLst>
                <a:gd name="adj" fmla="val 33333"/>
              </a:avLst>
            </a:prstGeom>
            <a:solidFill>
              <a:srgbClr val="FFFFFF">
                <a:alpha val="8000"/>
              </a:srgbClr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378354" y="5093018"/>
              <a:ext cx="175839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원문은 수정하지 않음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4838700" y="5010150"/>
              <a:ext cx="3619500" cy="342900"/>
            </a:xfrm>
            <a:prstGeom prst="roundRect">
              <a:avLst>
                <a:gd name="adj" fmla="val 33333"/>
              </a:avLst>
            </a:prstGeom>
            <a:solidFill>
              <a:srgbClr val="FFFFFF">
                <a:alpha val="8000"/>
              </a:srgbClr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510279" y="5093018"/>
              <a:ext cx="227634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정정·해석은 pages/에 남김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05110" y="5919788"/>
            <a:ext cx="6185571" cy="294513"/>
            <a:chOff x="1705110" y="5919788"/>
            <a:chExt cx="6185571" cy="294513"/>
          </a:xfrm>
        </p:grpSpPr>
        <p:grpSp>
          <p:nvGrpSpPr>
            <p:cNvPr id="24" name="Group 24"/>
            <p:cNvGrpSpPr/>
            <p:nvPr/>
          </p:nvGrpSpPr>
          <p:grpSpPr>
            <a:xfrm>
              <a:off x="1705110" y="5919788"/>
              <a:ext cx="209281" cy="200026"/>
              <a:chOff x="1705110" y="5919788"/>
              <a:chExt cx="209281" cy="20002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705110" y="5919788"/>
                <a:ext cx="209281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9281" h="200026">
                    <a:moveTo>
                      <a:pt x="104641" y="0"/>
                    </a:moveTo>
                    <a:cubicBezTo>
                      <a:pt x="130598" y="22965"/>
                      <a:pt x="164476" y="34922"/>
                      <a:pt x="199097" y="33338"/>
                    </a:cubicBezTo>
                    <a:cubicBezTo>
                      <a:pt x="209281" y="67981"/>
                      <a:pt x="204980" y="105274"/>
                      <a:pt x="187178" y="136690"/>
                    </a:cubicBezTo>
                    <a:cubicBezTo>
                      <a:pt x="169375" y="168106"/>
                      <a:pt x="139593" y="190959"/>
                      <a:pt x="104641" y="200026"/>
                    </a:cubicBezTo>
                    <a:cubicBezTo>
                      <a:pt x="69688" y="190959"/>
                      <a:pt x="39906" y="168106"/>
                      <a:pt x="22103" y="136690"/>
                    </a:cubicBezTo>
                    <a:cubicBezTo>
                      <a:pt x="4301" y="105274"/>
                      <a:pt x="0" y="67981"/>
                      <a:pt x="10184" y="33338"/>
                    </a:cubicBezTo>
                    <a:cubicBezTo>
                      <a:pt x="44805" y="34922"/>
                      <a:pt x="78684" y="22965"/>
                      <a:pt x="104641" y="0"/>
                    </a:cubicBez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1798638" y="5997575"/>
                <a:ext cx="22225" cy="22225"/>
              </a:xfrm>
              <a:custGeom>
                <a:avLst/>
                <a:gdLst/>
                <a:ahLst/>
                <a:cxnLst/>
                <a:rect l="l" t="t" r="r" b="b"/>
                <a:pathLst>
                  <a:path w="22225" h="22225">
                    <a:moveTo>
                      <a:pt x="0" y="11113"/>
                    </a:moveTo>
                    <a:cubicBezTo>
                      <a:pt x="0" y="17250"/>
                      <a:pt x="4975" y="22225"/>
                      <a:pt x="11113" y="22225"/>
                    </a:cubicBezTo>
                    <a:cubicBezTo>
                      <a:pt x="17250" y="22225"/>
                      <a:pt x="22225" y="17250"/>
                      <a:pt x="22225" y="11113"/>
                    </a:cubicBezTo>
                    <a:cubicBezTo>
                      <a:pt x="22225" y="4975"/>
                      <a:pt x="17250" y="0"/>
                      <a:pt x="11113" y="0"/>
                    </a:cubicBezTo>
                    <a:cubicBezTo>
                      <a:pt x="4975" y="0"/>
                      <a:pt x="0" y="4975"/>
                      <a:pt x="0" y="11113"/>
                    </a:cubicBez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1809750" y="6019800"/>
                <a:ext cx="9525" cy="2778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7781">
                    <a:moveTo>
                      <a:pt x="0" y="0"/>
                    </a:moveTo>
                    <a:lnTo>
                      <a:pt x="0" y="27781"/>
                    </a:ln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2088642" y="5950268"/>
              <a:ext cx="58020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저작권·개인정보·사내 보안 정책을 확인한 자료만 raw/에 저장합니다.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27" name="TextBox 27"/>
            <p:cNvSpPr txBox="1"/>
            <p:nvPr/>
          </p:nvSpPr>
          <p:spPr>
            <a:xfrm>
              <a:off x="527304" y="6423660"/>
              <a:ext cx="278267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raw/=사실을 다시 확인하는 최종 근거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35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9375652" cy="1105091"/>
            <a:chOff x="517398" y="384810"/>
            <a:chExt cx="9375652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21449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LLM WIKI 설치와 운영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937565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Ingest로 원문을 재사용 가능한 Page로 바꾸기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864286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Ingest는 요약 한 번이 아니라, 중복을 피하고 출처와 연결을 유지하며 Wiki를 갱신하는 편집 과정입니다.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514600" y="3600450"/>
            <a:ext cx="7162800" cy="152400"/>
            <a:chOff x="2514600" y="3600450"/>
            <a:chExt cx="7162800" cy="152400"/>
          </a:xfrm>
        </p:grpSpPr>
        <p:sp>
          <p:nvSpPr>
            <p:cNvPr id="6" name="Line 6"/>
            <p:cNvSpPr/>
            <p:nvPr/>
          </p:nvSpPr>
          <p:spPr>
            <a:xfrm>
              <a:off x="2514600" y="3676650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7" name="Polygon 7"/>
            <p:cNvSpPr/>
            <p:nvPr/>
          </p:nvSpPr>
          <p:spPr>
            <a:xfrm>
              <a:off x="2686050" y="3600450"/>
              <a:ext cx="133350" cy="152400"/>
            </a:xfrm>
            <a:custGeom>
              <a:avLst/>
              <a:gdLst/>
              <a:ahLst/>
              <a:cxnLst/>
              <a:rect l="l" t="t" r="r" b="b"/>
              <a:pathLst>
                <a:path w="133350" h="152400">
                  <a:moveTo>
                    <a:pt x="133350" y="76200"/>
                  </a:move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  <p:sp>
          <p:nvSpPr>
            <p:cNvPr id="8" name="Line 8"/>
            <p:cNvSpPr/>
            <p:nvPr/>
          </p:nvSpPr>
          <p:spPr>
            <a:xfrm>
              <a:off x="4800600" y="3676650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9" name="Polygon 9"/>
            <p:cNvSpPr/>
            <p:nvPr/>
          </p:nvSpPr>
          <p:spPr>
            <a:xfrm>
              <a:off x="4972050" y="3600450"/>
              <a:ext cx="133350" cy="152400"/>
            </a:xfrm>
            <a:custGeom>
              <a:avLst/>
              <a:gdLst/>
              <a:ahLst/>
              <a:cxnLst/>
              <a:rect l="l" t="t" r="r" b="b"/>
              <a:pathLst>
                <a:path w="133350" h="152400">
                  <a:moveTo>
                    <a:pt x="133350" y="76200"/>
                  </a:move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  <p:sp>
          <p:nvSpPr>
            <p:cNvPr id="10" name="Line 10"/>
            <p:cNvSpPr/>
            <p:nvPr/>
          </p:nvSpPr>
          <p:spPr>
            <a:xfrm>
              <a:off x="7086600" y="3676650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11" name="Polygon 11"/>
            <p:cNvSpPr/>
            <p:nvPr/>
          </p:nvSpPr>
          <p:spPr>
            <a:xfrm>
              <a:off x="7258050" y="3600450"/>
              <a:ext cx="133350" cy="152400"/>
            </a:xfrm>
            <a:custGeom>
              <a:avLst/>
              <a:gdLst/>
              <a:ahLst/>
              <a:cxnLst/>
              <a:rect l="l" t="t" r="r" b="b"/>
              <a:pathLst>
                <a:path w="133350" h="152400">
                  <a:moveTo>
                    <a:pt x="133350" y="76200"/>
                  </a:move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  <p:sp>
          <p:nvSpPr>
            <p:cNvPr id="12" name="Line 12"/>
            <p:cNvSpPr/>
            <p:nvPr/>
          </p:nvSpPr>
          <p:spPr>
            <a:xfrm>
              <a:off x="9372600" y="3676650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9544050" y="3600450"/>
              <a:ext cx="133350" cy="152400"/>
            </a:xfrm>
            <a:custGeom>
              <a:avLst/>
              <a:gdLst/>
              <a:ahLst/>
              <a:cxnLst/>
              <a:rect l="l" t="t" r="r" b="b"/>
              <a:pathLst>
                <a:path w="133350" h="152400">
                  <a:moveTo>
                    <a:pt x="133350" y="76200"/>
                  </a:move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</p:grpSp>
      <p:grpSp>
        <p:nvGrpSpPr>
          <p:cNvPr id="66" name="Group 66"/>
          <p:cNvGrpSpPr/>
          <p:nvPr/>
        </p:nvGrpSpPr>
        <p:grpSpPr>
          <a:xfrm>
            <a:off x="533400" y="2000250"/>
            <a:ext cx="11125200" cy="3352800"/>
            <a:chOff x="533400" y="2000250"/>
            <a:chExt cx="11125200" cy="3352800"/>
          </a:xfrm>
        </p:grpSpPr>
        <p:grpSp>
          <p:nvGrpSpPr>
            <p:cNvPr id="24" name="Group 24"/>
            <p:cNvGrpSpPr/>
            <p:nvPr/>
          </p:nvGrpSpPr>
          <p:grpSpPr>
            <a:xfrm>
              <a:off x="533400" y="2000250"/>
              <a:ext cx="1981200" cy="3352800"/>
              <a:chOff x="533400" y="2000250"/>
              <a:chExt cx="1981200" cy="335280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533400" y="2000250"/>
                <a:ext cx="1981200" cy="33528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16" name="Rectangle 16"/>
              <p:cNvSpPr/>
              <p:nvPr/>
            </p:nvSpPr>
            <p:spPr>
              <a:xfrm>
                <a:off x="533400" y="2000250"/>
                <a:ext cx="1981200" cy="609600"/>
              </a:xfrm>
              <a:prstGeom prst="roundRect">
                <a:avLst>
                  <a:gd name="adj" fmla="val 18750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7" name="Rectangle 17"/>
              <p:cNvSpPr/>
              <p:nvPr/>
            </p:nvSpPr>
            <p:spPr>
              <a:xfrm>
                <a:off x="533400" y="2495550"/>
                <a:ext cx="1981200" cy="114300"/>
              </a:xfrm>
              <a:prstGeom prst="rect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52856" y="2186940"/>
                <a:ext cx="88335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01 입력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54380" y="2962275"/>
                <a:ext cx="1539812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</a:rPr>
                  <a:t>raw/source.md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55142" y="3435668"/>
                <a:ext cx="115865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원문과 출처를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55142" y="3702368"/>
                <a:ext cx="84061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읽습니다.</a:t>
                </a:r>
              </a:p>
            </p:txBody>
          </p:sp>
          <p:sp>
            <p:nvSpPr>
              <p:cNvPr id="22" name="Rectangle 22"/>
              <p:cNvSpPr/>
              <p:nvPr/>
            </p:nvSpPr>
            <p:spPr>
              <a:xfrm>
                <a:off x="762000" y="4572000"/>
                <a:ext cx="1524000" cy="457200"/>
              </a:xfrm>
              <a:prstGeom prst="roundRect">
                <a:avLst>
                  <a:gd name="adj" fmla="val 25000"/>
                </a:avLst>
              </a:prstGeom>
              <a:solidFill>
                <a:srgbClr val="EEF1F4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076430" y="4721542"/>
                <a:ext cx="89514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산출: 원문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2819400" y="2000250"/>
              <a:ext cx="1981200" cy="3352800"/>
              <a:chOff x="2819400" y="2000250"/>
              <a:chExt cx="1981200" cy="33528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2819400" y="2000250"/>
                <a:ext cx="1981200" cy="33528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26" name="Rectangle 26"/>
              <p:cNvSpPr/>
              <p:nvPr/>
            </p:nvSpPr>
            <p:spPr>
              <a:xfrm>
                <a:off x="2819400" y="2000250"/>
                <a:ext cx="1981200" cy="609600"/>
              </a:xfrm>
              <a:prstGeom prst="roundRect">
                <a:avLst>
                  <a:gd name="adj" fmla="val 18750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7" name="Rectangle 27"/>
              <p:cNvSpPr/>
              <p:nvPr/>
            </p:nvSpPr>
            <p:spPr>
              <a:xfrm>
                <a:off x="2819400" y="2495550"/>
                <a:ext cx="1981200" cy="114300"/>
              </a:xfrm>
              <a:prstGeom prst="rect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3038856" y="2186940"/>
                <a:ext cx="88335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02 읽기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3040380" y="2962275"/>
                <a:ext cx="833056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</a:rPr>
                  <a:t>schema/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3041142" y="3435668"/>
                <a:ext cx="97692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규칙과 최근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3041142" y="3702368"/>
                <a:ext cx="162208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로그를 확인합니다.</a:t>
                </a:r>
              </a:p>
            </p:txBody>
          </p:sp>
          <p:sp>
            <p:nvSpPr>
              <p:cNvPr id="32" name="Rectangle 32"/>
              <p:cNvSpPr/>
              <p:nvPr/>
            </p:nvSpPr>
            <p:spPr>
              <a:xfrm>
                <a:off x="3048000" y="4572000"/>
                <a:ext cx="1524000" cy="457200"/>
              </a:xfrm>
              <a:prstGeom prst="roundRect">
                <a:avLst>
                  <a:gd name="adj" fmla="val 25000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3362430" y="4721542"/>
                <a:ext cx="89514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B64DA"/>
                    </a:solidFill>
                    <a:latin typeface="Pretendard"/>
                    <a:ea typeface="Pretendard"/>
                    <a:cs typeface="Pretendard"/>
                  </a:rPr>
                  <a:t>산출: 규칙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5105400" y="2000250"/>
              <a:ext cx="2080089" cy="3352800"/>
              <a:chOff x="5105400" y="2000250"/>
              <a:chExt cx="2080089" cy="33528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5105400" y="2000250"/>
                <a:ext cx="1981200" cy="3352800"/>
              </a:xfrm>
              <a:prstGeom prst="roundRect">
                <a:avLst>
                  <a:gd name="adj" fmla="val 5769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36" name="Rectangle 36"/>
              <p:cNvSpPr/>
              <p:nvPr/>
            </p:nvSpPr>
            <p:spPr>
              <a:xfrm>
                <a:off x="5105400" y="2000250"/>
                <a:ext cx="1981200" cy="609600"/>
              </a:xfrm>
              <a:prstGeom prst="roundRect">
                <a:avLst>
                  <a:gd name="adj" fmla="val 18750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7" name="Rectangle 37"/>
              <p:cNvSpPr/>
              <p:nvPr/>
            </p:nvSpPr>
            <p:spPr>
              <a:xfrm>
                <a:off x="5105400" y="2495550"/>
                <a:ext cx="1981200" cy="114300"/>
              </a:xfrm>
              <a:prstGeom prst="rect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5324856" y="2186940"/>
                <a:ext cx="1468549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03 중복 확인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5326380" y="2962275"/>
                <a:ext cx="89363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</a:rPr>
                  <a:t>index.md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5327142" y="3435668"/>
                <a:ext cx="115865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기존 페이지를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5327142" y="3702368"/>
                <a:ext cx="185834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찾아 중복을 피합니다.</a:t>
                </a:r>
              </a:p>
            </p:txBody>
          </p:sp>
          <p:sp>
            <p:nvSpPr>
              <p:cNvPr id="42" name="Rectangle 42"/>
              <p:cNvSpPr/>
              <p:nvPr/>
            </p:nvSpPr>
            <p:spPr>
              <a:xfrm>
                <a:off x="5334000" y="4572000"/>
                <a:ext cx="1524000" cy="457200"/>
              </a:xfrm>
              <a:prstGeom prst="roundRect">
                <a:avLst>
                  <a:gd name="adj" fmla="val 25000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5648430" y="4721542"/>
                <a:ext cx="89514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B64DA"/>
                    </a:solidFill>
                    <a:latin typeface="Pretendard"/>
                    <a:ea typeface="Pretendard"/>
                    <a:cs typeface="Pretendard"/>
                  </a:rPr>
                  <a:t>산출: 대상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7391400" y="2000250"/>
              <a:ext cx="1981200" cy="3352800"/>
              <a:chOff x="7391400" y="2000250"/>
              <a:chExt cx="1981200" cy="3352800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7391400" y="2000250"/>
                <a:ext cx="1981200" cy="3352800"/>
              </a:xfrm>
              <a:prstGeom prst="roundRect">
                <a:avLst>
                  <a:gd name="adj" fmla="val 5769"/>
                </a:avLst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46" name="Rectangle 46"/>
              <p:cNvSpPr/>
              <p:nvPr/>
            </p:nvSpPr>
            <p:spPr>
              <a:xfrm>
                <a:off x="7391400" y="2000250"/>
                <a:ext cx="1981200" cy="609600"/>
              </a:xfrm>
              <a:prstGeom prst="roundRect">
                <a:avLst>
                  <a:gd name="adj" fmla="val 18750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47" name="Rectangle 47"/>
              <p:cNvSpPr/>
              <p:nvPr/>
            </p:nvSpPr>
            <p:spPr>
              <a:xfrm>
                <a:off x="7391400" y="2495550"/>
                <a:ext cx="1981200" cy="114300"/>
              </a:xfrm>
              <a:prstGeom prst="rect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7610856" y="2186940"/>
                <a:ext cx="1540678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04 Page 편집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612380" y="2962275"/>
                <a:ext cx="1560004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</a:rPr>
                  <a:t>pages/topic.md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7613142" y="3435668"/>
                <a:ext cx="94057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출처·요약·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7613142" y="3702368"/>
                <a:ext cx="156756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[[related-page]]</a:t>
                </a:r>
              </a:p>
            </p:txBody>
          </p:sp>
          <p:sp>
            <p:nvSpPr>
              <p:cNvPr id="52" name="Rectangle 52"/>
              <p:cNvSpPr/>
              <p:nvPr/>
            </p:nvSpPr>
            <p:spPr>
              <a:xfrm>
                <a:off x="7620000" y="4572000"/>
                <a:ext cx="1524000" cy="457200"/>
              </a:xfrm>
              <a:prstGeom prst="roundRect">
                <a:avLst>
                  <a:gd name="adj" fmla="val 25000"/>
                </a:avLst>
              </a:pr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7843561" y="4721542"/>
                <a:ext cx="107687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B64DA"/>
                    </a:solidFill>
                    <a:latin typeface="Pretendard"/>
                    <a:ea typeface="Pretendard"/>
                    <a:cs typeface="Pretendard"/>
                  </a:rPr>
                  <a:t>산출: 페이지</a:t>
                </a:r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9677400" y="2000250"/>
              <a:ext cx="1981200" cy="3352800"/>
              <a:chOff x="9677400" y="2000250"/>
              <a:chExt cx="1981200" cy="33528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9677400" y="2000250"/>
                <a:ext cx="1981200" cy="3352800"/>
              </a:xfrm>
              <a:prstGeom prst="roundRect">
                <a:avLst>
                  <a:gd name="adj" fmla="val 5769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56" name="Rectangle 56"/>
              <p:cNvSpPr/>
              <p:nvPr/>
            </p:nvSpPr>
            <p:spPr>
              <a:xfrm>
                <a:off x="9677400" y="2000250"/>
                <a:ext cx="1981200" cy="609600"/>
              </a:xfrm>
              <a:prstGeom prst="roundRect">
                <a:avLst>
                  <a:gd name="adj" fmla="val 18750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57" name="Rectangle 57"/>
              <p:cNvSpPr/>
              <p:nvPr/>
            </p:nvSpPr>
            <p:spPr>
              <a:xfrm>
                <a:off x="9677400" y="2495550"/>
                <a:ext cx="1981200" cy="114300"/>
              </a:xfrm>
              <a:prstGeom prst="rect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9896856" y="2186940"/>
                <a:ext cx="1468549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05 운영 갱신</a:t>
                </a:r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9898380" y="2962275"/>
                <a:ext cx="89363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3182F6"/>
                    </a:solidFill>
                    <a:latin typeface="Consolas"/>
                    <a:ea typeface="Consolas"/>
                    <a:cs typeface="Consolas"/>
                  </a:rPr>
                  <a:t>index.md</a:t>
                </a:r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9898380" y="3267075"/>
                <a:ext cx="671512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dirty="0">
                    <a:solidFill>
                      <a:srgbClr val="3182F6"/>
                    </a:solidFill>
                    <a:latin typeface="Consolas"/>
                    <a:ea typeface="Consolas"/>
                    <a:cs typeface="Consolas"/>
                  </a:rPr>
                  <a:t>log.md</a:t>
                </a:r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9899142" y="3702368"/>
                <a:ext cx="157665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목록과 작업 이력을</a:t>
                </a:r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9899142" y="3969068"/>
                <a:ext cx="144035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함께 갱신합니다.</a:t>
                </a:r>
              </a:p>
            </p:txBody>
          </p:sp>
          <p:sp>
            <p:nvSpPr>
              <p:cNvPr id="63" name="Rectangle 63"/>
              <p:cNvSpPr/>
              <p:nvPr/>
            </p:nvSpPr>
            <p:spPr>
              <a:xfrm>
                <a:off x="9906000" y="4572000"/>
                <a:ext cx="1524000" cy="457200"/>
              </a:xfrm>
              <a:prstGeom prst="roundRect">
                <a:avLst>
                  <a:gd name="adj" fmla="val 25000"/>
                </a:avLst>
              </a:prstGeom>
              <a:solidFill>
                <a:srgbClr val="FFFFFF">
                  <a:alpha val="10000"/>
                </a:srgbClr>
              </a:solidFill>
              <a:ln>
                <a:noFill/>
              </a:ln>
            </p:spPr>
          </p:sp>
          <p:sp>
            <p:nvSpPr>
              <p:cNvPr id="64" name="TextBox 64"/>
              <p:cNvSpPr txBox="1"/>
              <p:nvPr/>
            </p:nvSpPr>
            <p:spPr>
              <a:xfrm>
                <a:off x="9988715" y="4721542"/>
                <a:ext cx="135857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산출: 찾기·이력</a:t>
                </a:r>
              </a:p>
            </p:txBody>
          </p:sp>
        </p:grpSp>
      </p:grpSp>
      <p:grpSp>
        <p:nvGrpSpPr>
          <p:cNvPr id="69" name="Group 69"/>
          <p:cNvGrpSpPr/>
          <p:nvPr/>
        </p:nvGrpSpPr>
        <p:grpSpPr>
          <a:xfrm>
            <a:off x="2247900" y="5676900"/>
            <a:ext cx="7696200" cy="438150"/>
            <a:chOff x="2247900" y="5676900"/>
            <a:chExt cx="7696200" cy="438150"/>
          </a:xfrm>
        </p:grpSpPr>
        <p:sp>
          <p:nvSpPr>
            <p:cNvPr id="67" name="Rectangle 67"/>
            <p:cNvSpPr/>
            <p:nvPr/>
          </p:nvSpPr>
          <p:spPr>
            <a:xfrm>
              <a:off x="2247900" y="5676900"/>
              <a:ext cx="7696200" cy="438150"/>
            </a:xfrm>
            <a:prstGeom prst="roundRect">
              <a:avLst>
                <a:gd name="adj" fmla="val 26087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3367630" y="5816918"/>
              <a:ext cx="54567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페이지만 만들고 끝내지 말고 index.md와 log.md까지 갱신합니다.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70" name="TextBox 70"/>
            <p:cNvSpPr txBox="1"/>
            <p:nvPr/>
          </p:nvSpPr>
          <p:spPr>
            <a:xfrm>
              <a:off x="527304" y="6423660"/>
              <a:ext cx="45212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Ingest = 원문 보존 + 중복 확인 + Page 편집 + 색인·로그 갱신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36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843930" cy="1105091"/>
            <a:chOff x="517398" y="384810"/>
            <a:chExt cx="7843930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21449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LLM WIKI 설치와 운영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84393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Wiki 우선 질문과 Wiki 안에서만 답하기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741624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질문의 근거 범위를 먼저 지정하면, AI가 쓴 지식과 부족한 정보를 확인할 수 있습니다.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33400" y="1809750"/>
            <a:ext cx="5334000" cy="2819400"/>
            <a:chOff x="533400" y="1809750"/>
            <a:chExt cx="5334000" cy="281940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5334000" cy="2819400"/>
            </a:xfrm>
            <a:prstGeom prst="roundRect">
              <a:avLst>
                <a:gd name="adj" fmla="val 4054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2038350"/>
              <a:ext cx="1428750" cy="304800"/>
            </a:xfrm>
            <a:prstGeom prst="roundRect">
              <a:avLst>
                <a:gd name="adj" fmla="val 37500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69425" y="2102168"/>
              <a:ext cx="161390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요청 A · Wiki 우선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4380" y="2714625"/>
              <a:ext cx="35187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먼저 index.md와 최근 log.md를 읽고,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54380" y="3114675"/>
              <a:ext cx="274129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관련 pages를 찾은 뒤 답해줘.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762000" y="3714750"/>
              <a:ext cx="4876800" cy="9525"/>
            </a:xfrm>
            <a:custGeom>
              <a:avLst/>
              <a:gdLst/>
              <a:ahLst/>
              <a:cxnLst/>
              <a:rect l="l" t="t" r="r" b="b"/>
              <a:pathLst>
                <a:path w="4876800" h="9525">
                  <a:moveTo>
                    <a:pt x="0" y="0"/>
                  </a:moveTo>
                  <a:lnTo>
                    <a:pt x="48768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55142" y="3950018"/>
              <a:ext cx="30578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순서: 색인 → 최근 이력 → 관련 페이지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172200" y="1809750"/>
            <a:ext cx="5486400" cy="2819400"/>
            <a:chOff x="6172200" y="1809750"/>
            <a:chExt cx="5486400" cy="2819400"/>
          </a:xfrm>
        </p:grpSpPr>
        <p:sp>
          <p:nvSpPr>
            <p:cNvPr id="14" name="Rectangle 14"/>
            <p:cNvSpPr/>
            <p:nvPr/>
          </p:nvSpPr>
          <p:spPr>
            <a:xfrm>
              <a:off x="6172200" y="1809750"/>
              <a:ext cx="5486400" cy="2819400"/>
            </a:xfrm>
            <a:prstGeom prst="roundRect">
              <a:avLst>
                <a:gd name="adj" fmla="val 4054"/>
              </a:avLst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6400800" y="2038350"/>
              <a:ext cx="1562100" cy="304800"/>
            </a:xfrm>
            <a:prstGeom prst="roundRect">
              <a:avLst>
                <a:gd name="adj" fmla="val 37500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374900" y="2102168"/>
              <a:ext cx="161390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요청 B · Wiki 한정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93180" y="2714625"/>
              <a:ext cx="322016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Consolas"/>
                  <a:ea typeface="Microsoft YaHei"/>
                  <a:cs typeface="Consolas"/>
                </a:rPr>
                <a:t>Wiki 안의 파일만 근거로 사용하고,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393180" y="3114675"/>
              <a:ext cx="215569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Consolas"/>
                  <a:ea typeface="Microsoft YaHei"/>
                  <a:cs typeface="Consolas"/>
                </a:rPr>
                <a:t>부족하면 추정하지 말고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393180" y="3514725"/>
              <a:ext cx="18629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Consolas"/>
                  <a:ea typeface="Microsoft YaHei"/>
                  <a:cs typeface="Consolas"/>
                </a:rPr>
                <a:t>없는 정보를 말해줘.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6400800" y="3981450"/>
              <a:ext cx="5029200" cy="9525"/>
            </a:xfrm>
            <a:custGeom>
              <a:avLst/>
              <a:gdLst/>
              <a:ahLst/>
              <a:cxnLst/>
              <a:rect l="l" t="t" r="r" b="b"/>
              <a:pathLst>
                <a:path w="5029200" h="9525">
                  <a:moveTo>
                    <a:pt x="0" y="0"/>
                  </a:moveTo>
                  <a:lnTo>
                    <a:pt x="5029200" y="0"/>
                  </a:lnTo>
                </a:path>
              </a:pathLst>
            </a:custGeom>
            <a:noFill/>
            <a:ln w="14288">
              <a:solidFill>
                <a:srgbClr val="3182F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393942" y="4159568"/>
              <a:ext cx="34212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부족한 정보를 상상으로 채우지 않습니다.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33400" y="4953000"/>
            <a:ext cx="11125200" cy="990600"/>
            <a:chOff x="533400" y="4953000"/>
            <a:chExt cx="11125200" cy="990600"/>
          </a:xfrm>
        </p:grpSpPr>
        <p:sp>
          <p:nvSpPr>
            <p:cNvPr id="23" name="Rectangle 23"/>
            <p:cNvSpPr/>
            <p:nvPr/>
          </p:nvSpPr>
          <p:spPr>
            <a:xfrm>
              <a:off x="533400" y="4953000"/>
              <a:ext cx="11125200" cy="990600"/>
            </a:xfrm>
            <a:prstGeom prst="roundRect">
              <a:avLst>
                <a:gd name="adj" fmla="val 11538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857248" y="5288919"/>
              <a:ext cx="235561" cy="242531"/>
              <a:chOff x="857248" y="5288919"/>
              <a:chExt cx="235561" cy="24253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928688" y="5367338"/>
                <a:ext cx="85725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85725" h="85725">
                    <a:moveTo>
                      <a:pt x="0" y="85725"/>
                    </a:moveTo>
                    <a:lnTo>
                      <a:pt x="85725" y="0"/>
                    </a:ln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957262" y="5288919"/>
                <a:ext cx="135547" cy="135568"/>
              </a:xfrm>
              <a:custGeom>
                <a:avLst/>
                <a:gdLst/>
                <a:ahLst/>
                <a:cxnLst/>
                <a:rect l="l" t="t" r="r" b="b"/>
                <a:pathLst>
                  <a:path w="135547" h="135568">
                    <a:moveTo>
                      <a:pt x="0" y="35556"/>
                    </a:moveTo>
                    <a:lnTo>
                      <a:pt x="6615" y="27898"/>
                    </a:lnTo>
                    <a:cubicBezTo>
                      <a:pt x="34517" y="0"/>
                      <a:pt x="79751" y="3"/>
                      <a:pt x="107649" y="27905"/>
                    </a:cubicBezTo>
                    <a:cubicBezTo>
                      <a:pt x="135547" y="55807"/>
                      <a:pt x="135544" y="101041"/>
                      <a:pt x="107642" y="128939"/>
                    </a:cubicBezTo>
                    <a:lnTo>
                      <a:pt x="100012" y="135568"/>
                    </a:ln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857248" y="5395912"/>
                <a:ext cx="128590" cy="135538"/>
              </a:xfrm>
              <a:custGeom>
                <a:avLst/>
                <a:gdLst/>
                <a:ahLst/>
                <a:cxnLst/>
                <a:rect l="l" t="t" r="r" b="b"/>
                <a:pathLst>
                  <a:path w="128590" h="135538">
                    <a:moveTo>
                      <a:pt x="128590" y="100012"/>
                    </a:moveTo>
                    <a:lnTo>
                      <a:pt x="122917" y="107642"/>
                    </a:lnTo>
                    <a:cubicBezTo>
                      <a:pt x="94707" y="135538"/>
                      <a:pt x="49301" y="135538"/>
                      <a:pt x="21090" y="107642"/>
                    </a:cubicBezTo>
                    <a:cubicBezTo>
                      <a:pt x="7595" y="94298"/>
                      <a:pt x="0" y="76108"/>
                      <a:pt x="0" y="57129"/>
                    </a:cubicBezTo>
                    <a:cubicBezTo>
                      <a:pt x="0" y="38149"/>
                      <a:pt x="7595" y="19960"/>
                      <a:pt x="21090" y="6615"/>
                    </a:cubicBezTo>
                    <a:lnTo>
                      <a:pt x="28577" y="0"/>
                    </a:ln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1324356" y="5158740"/>
              <a:ext cx="36948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응답에 출처 페이지를 남깁니다.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325880" y="5534025"/>
              <a:ext cx="377164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1B64DA"/>
                  </a:solidFill>
                  <a:latin typeface="Consolas"/>
                  <a:ea typeface="Consolas"/>
                  <a:cs typeface="Consolas"/>
                </a:rPr>
                <a:t>Based on [[page-a]] and [[page-b]] …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383753" y="5378768"/>
              <a:ext cx="295785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근거 있음 · 부족함 표시 · 추정 금지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2" name="TextBox 32"/>
            <p:cNvSpPr txBox="1"/>
            <p:nvPr/>
          </p:nvSpPr>
          <p:spPr>
            <a:xfrm>
              <a:off x="527304" y="6423660"/>
              <a:ext cx="29529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Wiki 근거 범위를 질문 안에 명시합니다.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37</a:t>
              </a: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685371" cy="1105091"/>
            <a:chOff x="517398" y="384810"/>
            <a:chExt cx="8685371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21449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LLM WIKI 설치와 운영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68588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Lint로 누락·중복·깨진 연결 점검하기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86762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Wiki 품질은 색인 누락, 중복 페이지, 깨진 링크, 출처 불명을 주기적으로 찾는 프로세스에서 결정됩니다.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66850" y="1657350"/>
            <a:ext cx="4495800" cy="4400550"/>
            <a:chOff x="1466850" y="1657350"/>
            <a:chExt cx="4495800" cy="4400550"/>
          </a:xfrm>
        </p:grpSpPr>
        <p:sp>
          <p:nvSpPr>
            <p:cNvPr id="6" name="Ellipse 6"/>
            <p:cNvSpPr/>
            <p:nvPr/>
          </p:nvSpPr>
          <p:spPr>
            <a:xfrm>
              <a:off x="2152650" y="2343150"/>
              <a:ext cx="3124200" cy="3124200"/>
            </a:xfrm>
            <a:prstGeom prst="ellipse">
              <a:avLst/>
            </a:prstGeom>
            <a:noFill/>
            <a:ln w="28575">
              <a:solidFill>
                <a:srgbClr val="E5E8EB"/>
              </a:solidFill>
              <a:custDash>
                <a:ds d="266666" sp="266666"/>
              </a:custDash>
            </a:ln>
          </p:spPr>
        </p:sp>
        <p:sp>
          <p:nvSpPr>
            <p:cNvPr id="7" name="Freeform 7"/>
            <p:cNvSpPr/>
            <p:nvPr/>
          </p:nvSpPr>
          <p:spPr>
            <a:xfrm>
              <a:off x="3714750" y="2095500"/>
              <a:ext cx="1905000" cy="1543050"/>
            </a:xfrm>
            <a:custGeom>
              <a:avLst/>
              <a:gdLst/>
              <a:ahLst/>
              <a:cxnLst/>
              <a:rect l="l" t="t" r="r" b="b"/>
              <a:pathLst>
                <a:path w="1905000" h="1543050">
                  <a:moveTo>
                    <a:pt x="0" y="0"/>
                  </a:moveTo>
                  <a:cubicBezTo>
                    <a:pt x="1143000" y="0"/>
                    <a:pt x="1905000" y="762000"/>
                    <a:pt x="1809750" y="1543050"/>
                  </a:cubicBez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8" name="Polygon 8"/>
            <p:cNvSpPr/>
            <p:nvPr/>
          </p:nvSpPr>
          <p:spPr>
            <a:xfrm>
              <a:off x="5429250" y="3467100"/>
              <a:ext cx="190500" cy="171450"/>
            </a:xfrm>
            <a:custGeom>
              <a:avLst/>
              <a:gdLst/>
              <a:ahLst/>
              <a:cxnLst/>
              <a:rect l="l" t="t" r="r" b="b"/>
              <a:pathLst>
                <a:path w="190500" h="171450">
                  <a:moveTo>
                    <a:pt x="95250" y="171450"/>
                  </a:moveTo>
                  <a:lnTo>
                    <a:pt x="0" y="0"/>
                  </a:lnTo>
                  <a:lnTo>
                    <a:pt x="190500" y="381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  <p:sp>
          <p:nvSpPr>
            <p:cNvPr id="9" name="Freeform 9"/>
            <p:cNvSpPr/>
            <p:nvPr/>
          </p:nvSpPr>
          <p:spPr>
            <a:xfrm>
              <a:off x="3714750" y="4171950"/>
              <a:ext cx="1828800" cy="1466850"/>
            </a:xfrm>
            <a:custGeom>
              <a:avLst/>
              <a:gdLst/>
              <a:ahLst/>
              <a:cxnLst/>
              <a:rect l="l" t="t" r="r" b="b"/>
              <a:pathLst>
                <a:path w="1828800" h="1466850">
                  <a:moveTo>
                    <a:pt x="1828800" y="0"/>
                  </a:moveTo>
                  <a:cubicBezTo>
                    <a:pt x="1504950" y="1047750"/>
                    <a:pt x="762000" y="1466850"/>
                    <a:pt x="0" y="1447800"/>
                  </a:cubicBez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10" name="Polygon 10"/>
            <p:cNvSpPr/>
            <p:nvPr/>
          </p:nvSpPr>
          <p:spPr>
            <a:xfrm>
              <a:off x="3714750" y="5524500"/>
              <a:ext cx="171450" cy="190500"/>
            </a:xfrm>
            <a:custGeom>
              <a:avLst/>
              <a:gdLst/>
              <a:ahLst/>
              <a:cxnLst/>
              <a:rect l="l" t="t" r="r" b="b"/>
              <a:pathLst>
                <a:path w="171450" h="190500">
                  <a:moveTo>
                    <a:pt x="0" y="95250"/>
                  </a:moveTo>
                  <a:lnTo>
                    <a:pt x="171450" y="0"/>
                  </a:lnTo>
                  <a:lnTo>
                    <a:pt x="171450" y="1905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1847850" y="3733800"/>
              <a:ext cx="1390650" cy="1809750"/>
            </a:xfrm>
            <a:custGeom>
              <a:avLst/>
              <a:gdLst/>
              <a:ahLst/>
              <a:cxnLst/>
              <a:rect l="l" t="t" r="r" b="b"/>
              <a:pathLst>
                <a:path w="1390650" h="1809750">
                  <a:moveTo>
                    <a:pt x="1390650" y="1809750"/>
                  </a:moveTo>
                  <a:cubicBezTo>
                    <a:pt x="381000" y="1485900"/>
                    <a:pt x="0" y="723900"/>
                    <a:pt x="57150" y="0"/>
                  </a:cubicBez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12" name="Polygon 12"/>
            <p:cNvSpPr/>
            <p:nvPr/>
          </p:nvSpPr>
          <p:spPr>
            <a:xfrm>
              <a:off x="1809750" y="3733800"/>
              <a:ext cx="190500" cy="171450"/>
            </a:xfrm>
            <a:custGeom>
              <a:avLst/>
              <a:gdLst/>
              <a:ahLst/>
              <a:cxnLst/>
              <a:rect l="l" t="t" r="r" b="b"/>
              <a:pathLst>
                <a:path w="190500" h="171450">
                  <a:moveTo>
                    <a:pt x="95250" y="0"/>
                  </a:moveTo>
                  <a:lnTo>
                    <a:pt x="0" y="171450"/>
                  </a:lnTo>
                  <a:lnTo>
                    <a:pt x="190500" y="13335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  <p:sp>
          <p:nvSpPr>
            <p:cNvPr id="13" name="Freeform 13"/>
            <p:cNvSpPr/>
            <p:nvPr/>
          </p:nvSpPr>
          <p:spPr>
            <a:xfrm>
              <a:off x="1962150" y="2038350"/>
              <a:ext cx="1752600" cy="1238250"/>
            </a:xfrm>
            <a:custGeom>
              <a:avLst/>
              <a:gdLst/>
              <a:ahLst/>
              <a:cxnLst/>
              <a:rect l="l" t="t" r="r" b="b"/>
              <a:pathLst>
                <a:path w="1752600" h="1238250">
                  <a:moveTo>
                    <a:pt x="0" y="1238250"/>
                  </a:moveTo>
                  <a:cubicBezTo>
                    <a:pt x="400050" y="323850"/>
                    <a:pt x="1085850" y="0"/>
                    <a:pt x="1752600" y="57150"/>
                  </a:cubicBez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14" name="Polygon 14"/>
            <p:cNvSpPr/>
            <p:nvPr/>
          </p:nvSpPr>
          <p:spPr>
            <a:xfrm>
              <a:off x="3543300" y="2000250"/>
              <a:ext cx="171450" cy="190500"/>
            </a:xfrm>
            <a:custGeom>
              <a:avLst/>
              <a:gdLst/>
              <a:ahLst/>
              <a:cxnLst/>
              <a:rect l="l" t="t" r="r" b="b"/>
              <a:pathLst>
                <a:path w="171450" h="190500">
                  <a:moveTo>
                    <a:pt x="171450" y="95250"/>
                  </a:moveTo>
                  <a:lnTo>
                    <a:pt x="0" y="0"/>
                  </a:lnTo>
                  <a:lnTo>
                    <a:pt x="19050" y="1905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2895600" y="3086100"/>
              <a:ext cx="1638300" cy="16383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988669" y="3550920"/>
              <a:ext cx="14521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Wiki Lint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990031" y="4007168"/>
              <a:ext cx="14494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EAF3FF"/>
                  </a:solidFill>
                  <a:latin typeface="Pretendard"/>
                  <a:ea typeface="Pretendard"/>
                  <a:cs typeface="Pretendard"/>
                </a:rPr>
                <a:t>수정 전 문제 목록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3276600" y="1657350"/>
              <a:ext cx="876300" cy="8763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565669" y="1844040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01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526155" y="21402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읽기</a:t>
              </a:r>
            </a:p>
          </p:txBody>
        </p:sp>
        <p:sp>
          <p:nvSpPr>
            <p:cNvPr id="21" name="Ellipse 21"/>
            <p:cNvSpPr/>
            <p:nvPr/>
          </p:nvSpPr>
          <p:spPr>
            <a:xfrm>
              <a:off x="5086350" y="3467100"/>
              <a:ext cx="876300" cy="8763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375419" y="3653790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02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335905" y="3950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검사</a:t>
              </a:r>
            </a:p>
          </p:txBody>
        </p:sp>
        <p:sp>
          <p:nvSpPr>
            <p:cNvPr id="24" name="Ellipse 24"/>
            <p:cNvSpPr/>
            <p:nvPr/>
          </p:nvSpPr>
          <p:spPr>
            <a:xfrm>
              <a:off x="3276600" y="5181600"/>
              <a:ext cx="876300" cy="8763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3565669" y="5368290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03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317157" y="5664518"/>
              <a:ext cx="7951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수정 제안</a:t>
              </a:r>
            </a:p>
          </p:txBody>
        </p:sp>
        <p:sp>
          <p:nvSpPr>
            <p:cNvPr id="27" name="Ellipse 27"/>
            <p:cNvSpPr/>
            <p:nvPr/>
          </p:nvSpPr>
          <p:spPr>
            <a:xfrm>
              <a:off x="1466850" y="3467100"/>
              <a:ext cx="876300" cy="8763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755919" y="3653790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04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716405" y="39500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승인</a:t>
              </a:r>
            </a:p>
          </p:txBody>
        </p:sp>
        <p:sp>
          <p:nvSpPr>
            <p:cNvPr id="30" name="Ellipse 30"/>
            <p:cNvSpPr/>
            <p:nvPr/>
          </p:nvSpPr>
          <p:spPr>
            <a:xfrm>
              <a:off x="2152650" y="2247900"/>
              <a:ext cx="762000" cy="7620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2384569" y="2377440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05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366010" y="267081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2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기록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667500" y="1771650"/>
            <a:ext cx="4991100" cy="3295650"/>
            <a:chOff x="6667500" y="1771650"/>
            <a:chExt cx="4991100" cy="3295650"/>
          </a:xfrm>
        </p:grpSpPr>
        <p:sp>
          <p:nvSpPr>
            <p:cNvPr id="34" name="Rectangle 34"/>
            <p:cNvSpPr/>
            <p:nvPr/>
          </p:nvSpPr>
          <p:spPr>
            <a:xfrm>
              <a:off x="6667500" y="1771650"/>
              <a:ext cx="4991100" cy="3295650"/>
            </a:xfrm>
            <a:prstGeom prst="roundRect">
              <a:avLst>
                <a:gd name="adj" fmla="val 3468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961632" y="1964055"/>
              <a:ext cx="1980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찾아야 할 문제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963156" y="2529840"/>
              <a:ext cx="37863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orphan page · 들어오는 링크 없음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963156" y="2948940"/>
              <a:ext cx="35439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index 누락 · 목록에 없는 페이지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963156" y="3368040"/>
              <a:ext cx="30835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broken wikilink · 깨진 연결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963156" y="3787140"/>
              <a:ext cx="30957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duplicate topic · 중복 주제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963156" y="4206240"/>
              <a:ext cx="33137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raw 출처 누락 · log 기록 누락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667500" y="5276850"/>
            <a:ext cx="4991100" cy="685800"/>
            <a:chOff x="6667500" y="5276850"/>
            <a:chExt cx="4991100" cy="685800"/>
          </a:xfrm>
        </p:grpSpPr>
        <p:sp>
          <p:nvSpPr>
            <p:cNvPr id="42" name="Rectangle 42"/>
            <p:cNvSpPr/>
            <p:nvPr/>
          </p:nvSpPr>
          <p:spPr>
            <a:xfrm>
              <a:off x="6667500" y="5276850"/>
              <a:ext cx="4991100" cy="685800"/>
            </a:xfrm>
            <a:prstGeom prst="roundRect">
              <a:avLst>
                <a:gd name="adj" fmla="val 16667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6888480" y="5381625"/>
              <a:ext cx="330669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B64DA"/>
                  </a:solidFill>
                  <a:latin typeface="Consolas"/>
                  <a:ea typeface="Microsoft YaHei"/>
                  <a:cs typeface="Consolas"/>
                </a:rPr>
                <a:t>수정하지 말고 문제 목록·영향 파일·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888480" y="5667375"/>
              <a:ext cx="232733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B64DA"/>
                  </a:solidFill>
                  <a:latin typeface="Consolas"/>
                  <a:ea typeface="Microsoft YaHei"/>
                  <a:cs typeface="Consolas"/>
                </a:rPr>
                <a:t>수정 제안을 먼저 보여줘.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6" name="TextBox 46"/>
            <p:cNvSpPr txBox="1"/>
            <p:nvPr/>
          </p:nvSpPr>
          <p:spPr>
            <a:xfrm>
              <a:off x="527304" y="6423660"/>
              <a:ext cx="33379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Lint=수정 자동화가 아니라 수정 전 건강 검진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38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90550" y="422910"/>
            <a:ext cx="9469039" cy="1544574"/>
            <a:chOff x="590550" y="422910"/>
            <a:chExt cx="9469039" cy="1544574"/>
          </a:xfrm>
        </p:grpSpPr>
        <p:sp>
          <p:nvSpPr>
            <p:cNvPr id="2" name="TextBox 2"/>
            <p:cNvSpPr txBox="1"/>
            <p:nvPr/>
          </p:nvSpPr>
          <p:spPr>
            <a:xfrm>
              <a:off x="603504" y="4229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종합 실습과 응용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834390"/>
              <a:ext cx="946903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문서 하나가 보고서가 되기까지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00456" y="1615440"/>
              <a:ext cx="90324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지금까지의 도구를 “근거 보존 → 보고서 생성”이라는 한 줄의 작업으로 연결합니다.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90600" y="3219450"/>
            <a:ext cx="10325100" cy="304800"/>
            <a:chOff x="990600" y="3219450"/>
            <a:chExt cx="10325100" cy="304800"/>
          </a:xfrm>
        </p:grpSpPr>
        <p:sp>
          <p:nvSpPr>
            <p:cNvPr id="6" name="Line 6"/>
            <p:cNvSpPr/>
            <p:nvPr/>
          </p:nvSpPr>
          <p:spPr>
            <a:xfrm>
              <a:off x="990600" y="3371850"/>
              <a:ext cx="10210800" cy="9525"/>
            </a:xfrm>
            <a:custGeom>
              <a:avLst/>
              <a:gdLst/>
              <a:ahLst/>
              <a:cxnLst/>
              <a:rect l="l" t="t" r="r" b="b"/>
              <a:pathLst>
                <a:path w="10210800" h="9525">
                  <a:moveTo>
                    <a:pt x="0" y="0"/>
                  </a:moveTo>
                  <a:lnTo>
                    <a:pt x="10210800" y="0"/>
                  </a:lnTo>
                </a:path>
              </a:pathLst>
            </a:custGeom>
            <a:noFill/>
            <a:ln w="171450" cap="rnd">
              <a:solidFill>
                <a:srgbClr val="E5E8EB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990600" y="3371850"/>
              <a:ext cx="10210800" cy="9525"/>
            </a:xfrm>
            <a:custGeom>
              <a:avLst/>
              <a:gdLst/>
              <a:ahLst/>
              <a:cxnLst/>
              <a:rect l="l" t="t" r="r" b="b"/>
              <a:pathLst>
                <a:path w="10210800" h="9525">
                  <a:moveTo>
                    <a:pt x="0" y="0"/>
                  </a:moveTo>
                  <a:lnTo>
                    <a:pt x="10210800" y="0"/>
                  </a:lnTo>
                </a:path>
              </a:pathLst>
            </a:custGeom>
            <a:noFill/>
            <a:ln w="76200" cap="rnd">
              <a:solidFill>
                <a:srgbClr val="3182F6"/>
              </a:solidFill>
            </a:ln>
          </p:spPr>
        </p:sp>
        <p:sp>
          <p:nvSpPr>
            <p:cNvPr id="8" name="Polygon 8"/>
            <p:cNvSpPr/>
            <p:nvPr/>
          </p:nvSpPr>
          <p:spPr>
            <a:xfrm>
              <a:off x="11049000" y="3219450"/>
              <a:ext cx="266700" cy="304800"/>
            </a:xfrm>
            <a:custGeom>
              <a:avLst/>
              <a:gdLst/>
              <a:ahLst/>
              <a:cxnLst/>
              <a:rect l="l" t="t" r="r" b="b"/>
              <a:pathLst>
                <a:path w="266700" h="304800">
                  <a:moveTo>
                    <a:pt x="266700" y="152400"/>
                  </a:moveTo>
                  <a:lnTo>
                    <a:pt x="0" y="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</p:grpSp>
      <p:grpSp>
        <p:nvGrpSpPr>
          <p:cNvPr id="40" name="Group 40"/>
          <p:cNvGrpSpPr/>
          <p:nvPr/>
        </p:nvGrpSpPr>
        <p:grpSpPr>
          <a:xfrm>
            <a:off x="424901" y="3009900"/>
            <a:ext cx="11428524" cy="1508951"/>
            <a:chOff x="424901" y="3009900"/>
            <a:chExt cx="11428524" cy="1508951"/>
          </a:xfrm>
        </p:grpSpPr>
        <p:grpSp>
          <p:nvGrpSpPr>
            <p:cNvPr id="14" name="Group 14"/>
            <p:cNvGrpSpPr/>
            <p:nvPr/>
          </p:nvGrpSpPr>
          <p:grpSpPr>
            <a:xfrm>
              <a:off x="424901" y="3048000"/>
              <a:ext cx="1131399" cy="1470851"/>
              <a:chOff x="424901" y="3048000"/>
              <a:chExt cx="1131399" cy="1470851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666750" y="3048000"/>
                <a:ext cx="647700" cy="6477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911487" y="32537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1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27024" y="3920490"/>
                <a:ext cx="527152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선택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424901" y="4254818"/>
                <a:ext cx="113139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공개 문서 1개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286057" y="3048000"/>
              <a:ext cx="1485786" cy="1470851"/>
              <a:chOff x="2286057" y="3048000"/>
              <a:chExt cx="1485786" cy="1470851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2705100" y="3048000"/>
                <a:ext cx="647700" cy="6477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2949837" y="32537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2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2491860" y="3920490"/>
                <a:ext cx="1074180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raw 보존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2286057" y="4254818"/>
                <a:ext cx="148578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원문·출처·수집일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437993" y="3048000"/>
              <a:ext cx="1258614" cy="1470851"/>
              <a:chOff x="4437993" y="3048000"/>
              <a:chExt cx="1258614" cy="1470851"/>
            </a:xfrm>
          </p:grpSpPr>
          <p:sp>
            <p:nvSpPr>
              <p:cNvPr id="20" name="Ellipse 20"/>
              <p:cNvSpPr/>
              <p:nvPr/>
            </p:nvSpPr>
            <p:spPr>
              <a:xfrm>
                <a:off x="4743450" y="3048000"/>
                <a:ext cx="647700" cy="6477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4988187" y="32537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3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666487" y="3920490"/>
                <a:ext cx="80162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Ingest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437993" y="4254818"/>
                <a:ext cx="125861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중복·근거 확인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6394561" y="3048000"/>
              <a:ext cx="1422178" cy="1470851"/>
              <a:chOff x="6394561" y="3048000"/>
              <a:chExt cx="1422178" cy="1470851"/>
            </a:xfrm>
          </p:grpSpPr>
          <p:sp>
            <p:nvSpPr>
              <p:cNvPr id="25" name="Ellipse 25"/>
              <p:cNvSpPr/>
              <p:nvPr/>
            </p:nvSpPr>
            <p:spPr>
              <a:xfrm>
                <a:off x="6781800" y="3048000"/>
                <a:ext cx="647700" cy="6477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026537" y="32537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4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6554638" y="3920490"/>
                <a:ext cx="110202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Wiki 갱신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6394561" y="4254818"/>
                <a:ext cx="142217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pages·index·log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356487" y="3048000"/>
              <a:ext cx="1575027" cy="1470851"/>
              <a:chOff x="8356487" y="3048000"/>
              <a:chExt cx="1575027" cy="1470851"/>
            </a:xfrm>
          </p:grpSpPr>
          <p:sp>
            <p:nvSpPr>
              <p:cNvPr id="30" name="Ellipse 30"/>
              <p:cNvSpPr/>
              <p:nvPr/>
            </p:nvSpPr>
            <p:spPr>
              <a:xfrm>
                <a:off x="8820150" y="3048000"/>
                <a:ext cx="647700" cy="6477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9064887" y="32537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5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8356487" y="3920490"/>
                <a:ext cx="1575027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Codex 보고서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8669169" y="4254818"/>
                <a:ext cx="94966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report.md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0549376" y="3009900"/>
              <a:ext cx="1304049" cy="1508951"/>
              <a:chOff x="10549376" y="3009900"/>
              <a:chExt cx="1304049" cy="1508951"/>
            </a:xfrm>
          </p:grpSpPr>
          <p:sp>
            <p:nvSpPr>
              <p:cNvPr id="35" name="Ellipse 35"/>
              <p:cNvSpPr/>
              <p:nvPr/>
            </p:nvSpPr>
            <p:spPr>
              <a:xfrm>
                <a:off x="10839450" y="3009900"/>
                <a:ext cx="723900" cy="7239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11122287" y="3253740"/>
                <a:ext cx="15822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6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10645228" y="3920490"/>
                <a:ext cx="111234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8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사람 검수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10549376" y="4254818"/>
                <a:ext cx="13040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출처·숫자·보안</a:t>
                </a:r>
              </a:p>
            </p:txBody>
          </p:sp>
        </p:grpSp>
      </p:grpSp>
      <p:grpSp>
        <p:nvGrpSpPr>
          <p:cNvPr id="49" name="Group 49"/>
          <p:cNvGrpSpPr/>
          <p:nvPr/>
        </p:nvGrpSpPr>
        <p:grpSpPr>
          <a:xfrm>
            <a:off x="2705100" y="5105400"/>
            <a:ext cx="6781800" cy="666750"/>
            <a:chOff x="2705100" y="5105400"/>
            <a:chExt cx="6781800" cy="666750"/>
          </a:xfrm>
        </p:grpSpPr>
        <p:sp>
          <p:nvSpPr>
            <p:cNvPr id="41" name="Rectangle 41"/>
            <p:cNvSpPr/>
            <p:nvPr/>
          </p:nvSpPr>
          <p:spPr>
            <a:xfrm>
              <a:off x="2705100" y="5105400"/>
              <a:ext cx="6781800" cy="666750"/>
            </a:xfrm>
            <a:prstGeom prst="roundRect">
              <a:avLst>
                <a:gd name="adj" fmla="val 17143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46" name="Group 46"/>
            <p:cNvGrpSpPr/>
            <p:nvPr/>
          </p:nvGrpSpPr>
          <p:grpSpPr>
            <a:xfrm>
              <a:off x="3081338" y="5310188"/>
              <a:ext cx="200025" cy="257175"/>
              <a:chOff x="3081338" y="5310188"/>
              <a:chExt cx="200025" cy="257175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3138488" y="5438775"/>
                <a:ext cx="14288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14288" h="71438">
                    <a:moveTo>
                      <a:pt x="14288" y="0"/>
                    </a:moveTo>
                    <a:lnTo>
                      <a:pt x="0" y="0"/>
                    </a:lnTo>
                    <a:lnTo>
                      <a:pt x="0" y="71438"/>
                    </a:lnTo>
                    <a:lnTo>
                      <a:pt x="14288" y="71438"/>
                    </a:ln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3209925" y="5438775"/>
                <a:ext cx="14288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14288" h="71438">
                    <a:moveTo>
                      <a:pt x="0" y="0"/>
                    </a:moveTo>
                    <a:lnTo>
                      <a:pt x="14288" y="0"/>
                    </a:lnTo>
                    <a:lnTo>
                      <a:pt x="14288" y="71438"/>
                    </a:lnTo>
                    <a:lnTo>
                      <a:pt x="0" y="71438"/>
                    </a:ln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3209925" y="5310188"/>
                <a:ext cx="71438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71438">
                    <a:moveTo>
                      <a:pt x="0" y="0"/>
                    </a:moveTo>
                    <a:lnTo>
                      <a:pt x="0" y="57150"/>
                    </a:lnTo>
                    <a:cubicBezTo>
                      <a:pt x="0" y="65041"/>
                      <a:pt x="6397" y="71438"/>
                      <a:pt x="14288" y="71438"/>
                    </a:cubicBezTo>
                    <a:lnTo>
                      <a:pt x="71438" y="71438"/>
                    </a:ln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3081338" y="5310188"/>
                <a:ext cx="20002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257175">
                    <a:moveTo>
                      <a:pt x="171450" y="257175"/>
                    </a:moveTo>
                    <a:lnTo>
                      <a:pt x="28575" y="257175"/>
                    </a:lnTo>
                    <a:cubicBezTo>
                      <a:pt x="12793" y="257175"/>
                      <a:pt x="0" y="244382"/>
                      <a:pt x="0" y="228600"/>
                    </a:cubicBezTo>
                    <a:lnTo>
                      <a:pt x="0" y="28575"/>
                    </a:lnTo>
                    <a:cubicBezTo>
                      <a:pt x="0" y="12793"/>
                      <a:pt x="12793" y="0"/>
                      <a:pt x="28575" y="0"/>
                    </a:cubicBezTo>
                    <a:lnTo>
                      <a:pt x="128588" y="0"/>
                    </a:lnTo>
                    <a:lnTo>
                      <a:pt x="200025" y="71438"/>
                    </a:lnTo>
                    <a:lnTo>
                      <a:pt x="200025" y="228600"/>
                    </a:lnTo>
                    <a:cubicBezTo>
                      <a:pt x="200025" y="244382"/>
                      <a:pt x="187232" y="257175"/>
                      <a:pt x="171450" y="257175"/>
                    </a:cubicBezTo>
                  </a:path>
                </a:pathLst>
              </a:custGeom>
              <a:noFill/>
              <a:ln w="28575">
                <a:solidFill>
                  <a:srgbClr val="3182F6"/>
                </a:solidFill>
              </a:ln>
            </p:spPr>
          </p:sp>
        </p:grpSp>
        <p:sp>
          <p:nvSpPr>
            <p:cNvPr id="47" name="TextBox 47"/>
            <p:cNvSpPr txBox="1"/>
            <p:nvPr/>
          </p:nvSpPr>
          <p:spPr>
            <a:xfrm>
              <a:off x="3535680" y="5381625"/>
              <a:ext cx="358178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01_Projects/교육-보고서/report.md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212036" y="5397818"/>
              <a:ext cx="9769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ko-KR" sz="1350" dirty="0">
                  <a:solidFill>
                    <a:srgbClr val="EAF3FF"/>
                  </a:solidFill>
                  <a:latin typeface="Pretendard"/>
                  <a:ea typeface="Pretendard"/>
                  <a:cs typeface="Pretendard"/>
                </a:rPr>
                <a:t>최종 산출물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03504" y="6423660"/>
            <a:ext cx="10984992" cy="234696"/>
            <a:chOff x="603504" y="6423660"/>
            <a:chExt cx="10984992" cy="234696"/>
          </a:xfrm>
        </p:grpSpPr>
        <p:sp>
          <p:nvSpPr>
            <p:cNvPr id="50" name="TextBox 50"/>
            <p:cNvSpPr txBox="1"/>
            <p:nvPr/>
          </p:nvSpPr>
          <p:spPr>
            <a:xfrm>
              <a:off x="603504" y="6423660"/>
              <a:ext cx="12318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종합 실습 · 20분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13986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39</a:t>
              </a: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491861" cy="1182624"/>
            <a:chOff x="517398" y="384810"/>
            <a:chExt cx="8491861" cy="1182624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종합 실습과 응용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49186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문서 한 개를 선택하고 `raw/`에 저장하기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4256" y="1215390"/>
              <a:ext cx="80752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첫 실습은 출처가 명확하고 개인정보가 없는 짧은 문서 하나로 시작합니다.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33400" y="1847850"/>
            <a:ext cx="11125200" cy="2019300"/>
            <a:chOff x="533400" y="1847850"/>
            <a:chExt cx="11125200" cy="2019300"/>
          </a:xfrm>
        </p:grpSpPr>
        <p:sp>
          <p:nvSpPr>
            <p:cNvPr id="6" name="Rectangle 6"/>
            <p:cNvSpPr/>
            <p:nvPr/>
          </p:nvSpPr>
          <p:spPr>
            <a:xfrm>
              <a:off x="533400" y="1847850"/>
              <a:ext cx="5219700" cy="2019300"/>
            </a:xfrm>
            <a:prstGeom prst="roundRect">
              <a:avLst>
                <a:gd name="adj" fmla="val 5660"/>
              </a:avLst>
            </a:prstGeom>
            <a:solidFill>
              <a:srgbClr val="FFFFFF"/>
            </a:solidFill>
            <a:ln w="19050">
              <a:solidFill>
                <a:srgbClr val="0EAD69"/>
              </a:solidFill>
            </a:ln>
          </p:spPr>
        </p:sp>
        <p:grpSp>
          <p:nvGrpSpPr>
            <p:cNvPr id="9" name="Group 9"/>
            <p:cNvGrpSpPr/>
            <p:nvPr/>
          </p:nvGrpSpPr>
          <p:grpSpPr>
            <a:xfrm>
              <a:off x="847725" y="2162175"/>
              <a:ext cx="285751" cy="285751"/>
              <a:chOff x="847725" y="2162175"/>
              <a:chExt cx="285751" cy="28575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847725" y="2162175"/>
                <a:ext cx="285751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85751" h="285751">
                    <a:moveTo>
                      <a:pt x="0" y="142875"/>
                    </a:moveTo>
                    <a:cubicBezTo>
                      <a:pt x="0" y="221783"/>
                      <a:pt x="63967" y="285751"/>
                      <a:pt x="142875" y="285751"/>
                    </a:cubicBezTo>
                    <a:cubicBezTo>
                      <a:pt x="221783" y="285751"/>
                      <a:pt x="285751" y="221783"/>
                      <a:pt x="285751" y="142875"/>
                    </a:cubicBezTo>
                    <a:cubicBezTo>
                      <a:pt x="285751" y="63967"/>
                      <a:pt x="221783" y="0"/>
                      <a:pt x="142875" y="0"/>
                    </a:cubicBezTo>
                    <a:cubicBezTo>
                      <a:pt x="63967" y="0"/>
                      <a:pt x="0" y="63967"/>
                      <a:pt x="0" y="142875"/>
                    </a:cubicBezTo>
                  </a:path>
                </a:pathLst>
              </a:custGeom>
              <a:noFill/>
              <a:ln w="31750">
                <a:solidFill>
                  <a:srgbClr val="0EAD69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942975" y="2273300"/>
                <a:ext cx="9525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63500">
                    <a:moveTo>
                      <a:pt x="0" y="31750"/>
                    </a:moveTo>
                    <a:lnTo>
                      <a:pt x="31750" y="63500"/>
                    </a:lnTo>
                    <a:lnTo>
                      <a:pt x="95250" y="0"/>
                    </a:lnTo>
                  </a:path>
                </a:pathLst>
              </a:custGeom>
              <a:noFill/>
              <a:ln w="31750">
                <a:solidFill>
                  <a:srgbClr val="0EAD69"/>
                </a:solidFill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1360932" y="2154555"/>
              <a:ext cx="1297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추천 입력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90956" y="2758440"/>
              <a:ext cx="19325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공식 제품 소개 글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0956" y="3177540"/>
              <a:ext cx="24777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회사·기관의 공개 자료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93242" y="3549968"/>
              <a:ext cx="327812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출처 URL을 다시 열 수 있어야 합니다.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57900" y="1847850"/>
              <a:ext cx="5600700" cy="2019300"/>
            </a:xfrm>
            <a:prstGeom prst="roundRect">
              <a:avLst>
                <a:gd name="adj" fmla="val 5660"/>
              </a:avLst>
            </a:prstGeom>
            <a:solidFill>
              <a:srgbClr val="FFFFFF"/>
            </a:solidFill>
            <a:ln w="19050">
              <a:solidFill>
                <a:srgbClr val="F04452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6365614" y="2162175"/>
              <a:ext cx="298973" cy="285751"/>
              <a:chOff x="6365614" y="2162175"/>
              <a:chExt cx="298973" cy="28575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6365614" y="2162175"/>
                <a:ext cx="298973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98973" h="285751">
                    <a:moveTo>
                      <a:pt x="149486" y="0"/>
                    </a:moveTo>
                    <a:cubicBezTo>
                      <a:pt x="186568" y="32807"/>
                      <a:pt x="234965" y="49888"/>
                      <a:pt x="284424" y="47625"/>
                    </a:cubicBezTo>
                    <a:cubicBezTo>
                      <a:pt x="298973" y="97116"/>
                      <a:pt x="292829" y="150391"/>
                      <a:pt x="267397" y="195271"/>
                    </a:cubicBezTo>
                    <a:cubicBezTo>
                      <a:pt x="241965" y="240151"/>
                      <a:pt x="199419" y="272799"/>
                      <a:pt x="149486" y="285751"/>
                    </a:cubicBezTo>
                    <a:cubicBezTo>
                      <a:pt x="99554" y="272799"/>
                      <a:pt x="57008" y="240151"/>
                      <a:pt x="31576" y="195271"/>
                    </a:cubicBezTo>
                    <a:cubicBezTo>
                      <a:pt x="6144" y="150391"/>
                      <a:pt x="0" y="97116"/>
                      <a:pt x="14549" y="47625"/>
                    </a:cubicBezTo>
                    <a:cubicBezTo>
                      <a:pt x="64008" y="49888"/>
                      <a:pt x="112405" y="32807"/>
                      <a:pt x="149486" y="0"/>
                    </a:cubicBezTo>
                  </a:path>
                </a:pathLst>
              </a:custGeom>
              <a:noFill/>
              <a:ln w="31750">
                <a:solidFill>
                  <a:srgbClr val="F04452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6499225" y="2273300"/>
                <a:ext cx="31750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1750" h="31750">
                    <a:moveTo>
                      <a:pt x="0" y="15875"/>
                    </a:moveTo>
                    <a:cubicBezTo>
                      <a:pt x="0" y="24643"/>
                      <a:pt x="7107" y="31750"/>
                      <a:pt x="15875" y="31750"/>
                    </a:cubicBezTo>
                    <a:cubicBezTo>
                      <a:pt x="24643" y="31750"/>
                      <a:pt x="31750" y="24643"/>
                      <a:pt x="31750" y="15875"/>
                    </a:cubicBezTo>
                    <a:cubicBezTo>
                      <a:pt x="31750" y="7107"/>
                      <a:pt x="24643" y="0"/>
                      <a:pt x="15875" y="0"/>
                    </a:cubicBezTo>
                    <a:cubicBezTo>
                      <a:pt x="7107" y="0"/>
                      <a:pt x="0" y="7107"/>
                      <a:pt x="0" y="15875"/>
                    </a:cubicBezTo>
                  </a:path>
                </a:pathLst>
              </a:custGeom>
              <a:noFill/>
              <a:ln w="31750">
                <a:solidFill>
                  <a:srgbClr val="F04452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6515100" y="2305050"/>
                <a:ext cx="9525" cy="3968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9688">
                    <a:moveTo>
                      <a:pt x="0" y="0"/>
                    </a:moveTo>
                    <a:lnTo>
                      <a:pt x="0" y="39688"/>
                    </a:lnTo>
                  </a:path>
                </a:pathLst>
              </a:custGeom>
              <a:noFill/>
              <a:ln w="31750">
                <a:solidFill>
                  <a:srgbClr val="F04452"/>
                </a:solidFill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6885432" y="2154555"/>
              <a:ext cx="12977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제외 입력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15456" y="2758440"/>
              <a:ext cx="20658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고객 명단 · 계약서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315456" y="3177540"/>
              <a:ext cx="29381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비밀 문서 · 접근 제한 자료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317742" y="3549968"/>
              <a:ext cx="32395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첫 실습에서는 절대 사용하지 않습니다.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33400" y="4133850"/>
            <a:ext cx="11125200" cy="1352550"/>
            <a:chOff x="533400" y="4133850"/>
            <a:chExt cx="11125200" cy="1352550"/>
          </a:xfrm>
        </p:grpSpPr>
        <p:sp>
          <p:nvSpPr>
            <p:cNvPr id="24" name="Rectangle 24"/>
            <p:cNvSpPr/>
            <p:nvPr/>
          </p:nvSpPr>
          <p:spPr>
            <a:xfrm>
              <a:off x="533400" y="4133850"/>
              <a:ext cx="11125200" cy="1352550"/>
            </a:xfrm>
            <a:prstGeom prst="roundRect">
              <a:avLst>
                <a:gd name="adj" fmla="val 8451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887412" y="4491037"/>
              <a:ext cx="244475" cy="314324"/>
              <a:chOff x="887412" y="4491037"/>
              <a:chExt cx="244475" cy="31432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1044575" y="4491037"/>
                <a:ext cx="87312" cy="87312"/>
              </a:xfrm>
              <a:custGeom>
                <a:avLst/>
                <a:gdLst/>
                <a:ahLst/>
                <a:cxnLst/>
                <a:rect l="l" t="t" r="r" b="b"/>
                <a:pathLst>
                  <a:path w="87312" h="87312">
                    <a:moveTo>
                      <a:pt x="0" y="0"/>
                    </a:moveTo>
                    <a:lnTo>
                      <a:pt x="0" y="69850"/>
                    </a:lnTo>
                    <a:cubicBezTo>
                      <a:pt x="0" y="79494"/>
                      <a:pt x="7818" y="87312"/>
                      <a:pt x="17462" y="87312"/>
                    </a:cubicBezTo>
                    <a:lnTo>
                      <a:pt x="87312" y="87312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887412" y="4491037"/>
                <a:ext cx="244475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244475" h="314324">
                    <a:moveTo>
                      <a:pt x="209550" y="314324"/>
                    </a:moveTo>
                    <a:lnTo>
                      <a:pt x="34925" y="314324"/>
                    </a:lnTo>
                    <a:cubicBezTo>
                      <a:pt x="15636" y="314324"/>
                      <a:pt x="0" y="298688"/>
                      <a:pt x="0" y="279399"/>
                    </a:cubicBezTo>
                    <a:lnTo>
                      <a:pt x="0" y="34925"/>
                    </a:lnTo>
                    <a:cubicBezTo>
                      <a:pt x="0" y="15636"/>
                      <a:pt x="15636" y="0"/>
                      <a:pt x="34925" y="0"/>
                    </a:cubicBezTo>
                    <a:lnTo>
                      <a:pt x="157162" y="0"/>
                    </a:lnTo>
                    <a:lnTo>
                      <a:pt x="244475" y="87312"/>
                    </a:lnTo>
                    <a:lnTo>
                      <a:pt x="244475" y="279399"/>
                    </a:lnTo>
                    <a:cubicBezTo>
                      <a:pt x="244475" y="298688"/>
                      <a:pt x="228838" y="314324"/>
                      <a:pt x="209550" y="314324"/>
                    </a:cubicBez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957262" y="4595812"/>
                <a:ext cx="17462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462" h="9525">
                    <a:moveTo>
                      <a:pt x="0" y="0"/>
                    </a:moveTo>
                    <a:lnTo>
                      <a:pt x="17462" y="0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957262" y="4665662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957262" y="4735512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1402080" y="4467225"/>
              <a:ext cx="366007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raw/articles/2026-08-28-source.md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402080" y="4886325"/>
              <a:ext cx="68808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8B95A1"/>
                  </a:solidFill>
                  <a:latin typeface="Consolas"/>
                  <a:ea typeface="Consolas"/>
                  <a:cs typeface="Consolas"/>
                </a:rPr>
                <a:t>source_url: https://official.example/source · ingested: 2026-08-28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333500" y="5715000"/>
            <a:ext cx="9525000" cy="419100"/>
            <a:chOff x="1333500" y="5715000"/>
            <a:chExt cx="9525000" cy="419100"/>
          </a:xfrm>
        </p:grpSpPr>
        <p:sp>
          <p:nvSpPr>
            <p:cNvPr id="34" name="Rectangle 34"/>
            <p:cNvSpPr/>
            <p:nvPr/>
          </p:nvSpPr>
          <p:spPr>
            <a:xfrm>
              <a:off x="1333500" y="5715000"/>
              <a:ext cx="9525000" cy="419100"/>
            </a:xfrm>
            <a:prstGeom prst="roundRect">
              <a:avLst>
                <a:gd name="adj" fmla="val 27273"/>
              </a:avLst>
            </a:prstGeom>
            <a:solidFill>
              <a:srgbClr val="EAF3FF"/>
            </a:solidFill>
            <a:ln>
              <a:noFill/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1617663" y="5835650"/>
              <a:ext cx="166687" cy="188913"/>
              <a:chOff x="1617663" y="5835650"/>
              <a:chExt cx="166687" cy="188913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1617663" y="5835650"/>
                <a:ext cx="133350" cy="177801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77801">
                    <a:moveTo>
                      <a:pt x="51284" y="177801"/>
                    </a:moveTo>
                    <a:lnTo>
                      <a:pt x="22225" y="177801"/>
                    </a:lnTo>
                    <a:cubicBezTo>
                      <a:pt x="9950" y="177801"/>
                      <a:pt x="0" y="167850"/>
                      <a:pt x="0" y="155575"/>
                    </a:cubicBezTo>
                    <a:lnTo>
                      <a:pt x="0" y="22225"/>
                    </a:lnTo>
                    <a:cubicBezTo>
                      <a:pt x="0" y="9950"/>
                      <a:pt x="9950" y="0"/>
                      <a:pt x="22225" y="0"/>
                    </a:cubicBezTo>
                    <a:lnTo>
                      <a:pt x="111125" y="0"/>
                    </a:lnTo>
                    <a:cubicBezTo>
                      <a:pt x="123400" y="0"/>
                      <a:pt x="133350" y="9950"/>
                      <a:pt x="133350" y="22225"/>
                    </a:cubicBezTo>
                    <a:lnTo>
                      <a:pt x="133350" y="111125"/>
                    </a:ln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1717675" y="5980113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1662113" y="5880100"/>
                <a:ext cx="444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4450" h="9525">
                    <a:moveTo>
                      <a:pt x="0" y="0"/>
                    </a:moveTo>
                    <a:lnTo>
                      <a:pt x="44450" y="0"/>
                    </a:ln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1662113" y="5924550"/>
                <a:ext cx="222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2225" h="9525">
                    <a:moveTo>
                      <a:pt x="0" y="0"/>
                    </a:moveTo>
                    <a:lnTo>
                      <a:pt x="22225" y="0"/>
                    </a:ln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1974342" y="5845492"/>
              <a:ext cx="60816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완료 확인: 파일 열기 · 원문 존재 · 출처 URL · 수집일 · 민감정보 없음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2" name="TextBox 42"/>
            <p:cNvSpPr txBox="1"/>
            <p:nvPr/>
          </p:nvSpPr>
          <p:spPr>
            <a:xfrm>
              <a:off x="527304" y="6423660"/>
              <a:ext cx="20961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첫 실습 입력 = 공개 문서 1개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40</a:t>
              </a: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785123" cy="1105091"/>
            <a:chOff x="517398" y="384810"/>
            <a:chExt cx="7785123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종합 실습과 응용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778512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복사형 요청문으로 첫 Ingest 실행하기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76269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원문·출력 위치·중복 검사·색인·로그 조건을 한 번에 지정해야 Ingest가 재현 가능해집니다.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33400" y="1752600"/>
            <a:ext cx="7239000" cy="3943350"/>
            <a:chOff x="533400" y="1752600"/>
            <a:chExt cx="7239000" cy="3943350"/>
          </a:xfrm>
        </p:grpSpPr>
        <p:sp>
          <p:nvSpPr>
            <p:cNvPr id="6" name="Rectangle 6"/>
            <p:cNvSpPr/>
            <p:nvPr/>
          </p:nvSpPr>
          <p:spPr>
            <a:xfrm>
              <a:off x="533400" y="1752600"/>
              <a:ext cx="7239000" cy="3943350"/>
            </a:xfrm>
            <a:prstGeom prst="roundRect">
              <a:avLst>
                <a:gd name="adj" fmla="val 2899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1981200"/>
              <a:ext cx="1123950" cy="304800"/>
            </a:xfrm>
            <a:prstGeom prst="roundRect">
              <a:avLst>
                <a:gd name="adj" fmla="val 37500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11434" y="2045018"/>
              <a:ext cx="10250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복사 요청문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4380" y="2581275"/>
              <a:ext cx="6006465" cy="20078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/>
            <a:lstStyle/>
            <a:p>
              <a:pPr algn="l">
                <a:lnSpc>
                  <a:spcPts val="2700"/>
                </a:lnSpc>
              </a:pP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 xml:space="preserve">05_LLM-Wiki/raw/articles/2026-08-28-source.md를 ingest해줘. </a:t>
              </a: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 xml:space="preserve">먼저 schema와 index.md, 최근 log.md를 읽고 </a:t>
              </a: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 xml:space="preserve">중복을 확인해. pages에 재사용 가능한 </a:t>
              </a: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 xml:space="preserve">페이지를 만들고 원문 출처와 관련 wikilink를 남겨. </a:t>
              </a: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 xml:space="preserve">index.md와 log.md 갱신 예정을 먼저 보여주고 </a:t>
              </a:r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내 확인 후 실행해.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762000" y="4972050"/>
              <a:ext cx="6781800" cy="9525"/>
            </a:xfrm>
            <a:custGeom>
              <a:avLst/>
              <a:gdLst/>
              <a:ahLst/>
              <a:cxnLst/>
              <a:rect l="l" t="t" r="r" b="b"/>
              <a:pathLst>
                <a:path w="6781800" h="9525">
                  <a:moveTo>
                    <a:pt x="0" y="0"/>
                  </a:moveTo>
                  <a:lnTo>
                    <a:pt x="67818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55142" y="5188268"/>
              <a:ext cx="34758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목록 확인 전에는 파일을 만들지 않습니다.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077200" y="1752600"/>
            <a:ext cx="3581400" cy="3943350"/>
            <a:chOff x="8077200" y="1752600"/>
            <a:chExt cx="3581400" cy="3943350"/>
          </a:xfrm>
        </p:grpSpPr>
        <p:sp>
          <p:nvSpPr>
            <p:cNvPr id="13" name="Rectangle 13"/>
            <p:cNvSpPr/>
            <p:nvPr/>
          </p:nvSpPr>
          <p:spPr>
            <a:xfrm>
              <a:off x="8077200" y="1752600"/>
              <a:ext cx="3581400" cy="3943350"/>
            </a:xfrm>
            <a:prstGeom prst="roundRect">
              <a:avLst>
                <a:gd name="adj" fmla="val 319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371332" y="1945005"/>
              <a:ext cx="168362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승인 전 확인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8415338" y="2566988"/>
              <a:ext cx="200026" cy="200026"/>
              <a:chOff x="8415338" y="2566988"/>
              <a:chExt cx="200026" cy="20002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8415338" y="2566988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8482013" y="2644775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8794242" y="2597468"/>
              <a:ext cx="118592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읽을 raw 파일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8415338" y="3081338"/>
              <a:ext cx="200026" cy="200026"/>
              <a:chOff x="8415338" y="3081338"/>
              <a:chExt cx="200026" cy="200026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8415338" y="3081338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8482013" y="3159125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8794242" y="3111818"/>
              <a:ext cx="15766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생성·수정할 pages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8415338" y="3595688"/>
              <a:ext cx="200026" cy="200026"/>
              <a:chOff x="8415338" y="3595688"/>
              <a:chExt cx="200026" cy="200026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8415338" y="3595688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8482013" y="3673475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8794242" y="3626168"/>
              <a:ext cx="173113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추가할 wikilink·출처</a:t>
              </a:r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8415338" y="4110038"/>
              <a:ext cx="200026" cy="200026"/>
              <a:chOff x="8415338" y="4110038"/>
              <a:chExt cx="200026" cy="20002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8415338" y="4110038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8482013" y="4187825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</p:grpSp>
        <p:sp>
          <p:nvSpPr>
            <p:cNvPr id="30" name="TextBox 30"/>
            <p:cNvSpPr txBox="1"/>
            <p:nvPr/>
          </p:nvSpPr>
          <p:spPr>
            <a:xfrm>
              <a:off x="8794242" y="4140518"/>
              <a:ext cx="122226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index.md 변경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8415338" y="4624388"/>
              <a:ext cx="200026" cy="200026"/>
              <a:chOff x="8415338" y="4624388"/>
              <a:chExt cx="200026" cy="200026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8415338" y="4624388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8482013" y="4702175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8794242" y="4654868"/>
              <a:ext cx="10223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log.md 변경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8382000" y="5067300"/>
              <a:ext cx="2971800" cy="400050"/>
            </a:xfrm>
            <a:prstGeom prst="roundRect">
              <a:avLst>
                <a:gd name="adj" fmla="val 28571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8821052" y="5188268"/>
              <a:ext cx="209369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목록이 맞으면 실행 승인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8" name="TextBox 38"/>
            <p:cNvSpPr txBox="1"/>
            <p:nvPr/>
          </p:nvSpPr>
          <p:spPr>
            <a:xfrm>
              <a:off x="527304" y="6423660"/>
              <a:ext cx="39942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복사 후 파일명과 날짜만 자신의 원문에 맞게 바꾸세요.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41</a:t>
              </a: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9517822" cy="1105091"/>
            <a:chOff x="517398" y="384810"/>
            <a:chExt cx="9517822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종합 실습과 응용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821504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Wiki를 근거로 Codex 보고서 파일 만들기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95086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Codex에게 Wiki 안의 파일만 근거로 지정하고, 출처 연결과 확실하지 않은 정보를 표시한 `report.md`를 만듭니다.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638800" y="3543300"/>
            <a:ext cx="914400" cy="228600"/>
            <a:chOff x="5638800" y="3543300"/>
            <a:chExt cx="914400" cy="228600"/>
          </a:xfrm>
        </p:grpSpPr>
        <p:sp>
          <p:nvSpPr>
            <p:cNvPr id="6" name="Line 6"/>
            <p:cNvSpPr/>
            <p:nvPr/>
          </p:nvSpPr>
          <p:spPr>
            <a:xfrm>
              <a:off x="5638800" y="3657600"/>
              <a:ext cx="914400" cy="9525"/>
            </a:xfrm>
            <a:custGeom>
              <a:avLst/>
              <a:gdLst/>
              <a:ahLst/>
              <a:cxnLst/>
              <a:rect l="l" t="t" r="r" b="b"/>
              <a:pathLst>
                <a:path w="914400" h="9525">
                  <a:moveTo>
                    <a:pt x="0" y="0"/>
                  </a:moveTo>
                  <a:lnTo>
                    <a:pt x="914400" y="0"/>
                  </a:lnTo>
                </a:path>
              </a:pathLst>
            </a:custGeom>
            <a:noFill/>
            <a:ln w="38100">
              <a:solidFill>
                <a:srgbClr val="3182F6"/>
              </a:solidFill>
            </a:ln>
          </p:spPr>
        </p:sp>
        <p:sp>
          <p:nvSpPr>
            <p:cNvPr id="7" name="Polygon 7"/>
            <p:cNvSpPr/>
            <p:nvPr/>
          </p:nvSpPr>
          <p:spPr>
            <a:xfrm>
              <a:off x="6362700" y="3543300"/>
              <a:ext cx="190500" cy="228600"/>
            </a:xfrm>
            <a:custGeom>
              <a:avLst/>
              <a:gdLst/>
              <a:ahLst/>
              <a:cxnLst/>
              <a:rect l="l" t="t" r="r" b="b"/>
              <a:pathLst>
                <a:path w="190500" h="228600">
                  <a:moveTo>
                    <a:pt x="190500" y="114300"/>
                  </a:move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3182F6"/>
            </a:solidFill>
            <a:ln>
              <a:noFill/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533400" y="1752600"/>
            <a:ext cx="5105400" cy="3714750"/>
            <a:chOff x="533400" y="1752600"/>
            <a:chExt cx="5105400" cy="3714750"/>
          </a:xfrm>
        </p:grpSpPr>
        <p:sp>
          <p:nvSpPr>
            <p:cNvPr id="9" name="Rectangle 9"/>
            <p:cNvSpPr/>
            <p:nvPr/>
          </p:nvSpPr>
          <p:spPr>
            <a:xfrm>
              <a:off x="533400" y="1752600"/>
              <a:ext cx="5105400" cy="3714750"/>
            </a:xfrm>
            <a:prstGeom prst="roundRect">
              <a:avLst>
                <a:gd name="adj" fmla="val 3077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762000" y="1981200"/>
              <a:ext cx="1257300" cy="304800"/>
            </a:xfrm>
            <a:prstGeom prst="roundRect">
              <a:avLst>
                <a:gd name="adj" fmla="val 37500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53713" y="2045018"/>
              <a:ext cx="12738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CODEX 요청문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4380" y="2619375"/>
              <a:ext cx="26520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05_LLM-Wiki/index.md에서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54380" y="2962275"/>
              <a:ext cx="26807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관련 페이지를 찾고 그 파일만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4380" y="3305175"/>
              <a:ext cx="32181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근거로 01_Projects/교육-보고서/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54380" y="3648075"/>
              <a:ext cx="22364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report.md를 만들어줘.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54380" y="4200525"/>
              <a:ext cx="262013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Consolas"/>
                  <a:ea typeface="Microsoft YaHei"/>
                  <a:cs typeface="Consolas"/>
                </a:rPr>
                <a:t>요약 · 핵심 사실 · 적용 제안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54380" y="4543425"/>
              <a:ext cx="277158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Consolas"/>
                  <a:ea typeface="Microsoft YaHei"/>
                  <a:cs typeface="Consolas"/>
                </a:rPr>
                <a:t>확인 필요 · 출처 wikilink 포함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55142" y="5054918"/>
              <a:ext cx="242816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근거 범위를 Wiki 파일로 한정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553200" y="1752600"/>
            <a:ext cx="5105400" cy="3714750"/>
            <a:chOff x="6553200" y="1752600"/>
            <a:chExt cx="5105400" cy="3714750"/>
          </a:xfrm>
        </p:grpSpPr>
        <p:sp>
          <p:nvSpPr>
            <p:cNvPr id="20" name="Rectangle 20"/>
            <p:cNvSpPr/>
            <p:nvPr/>
          </p:nvSpPr>
          <p:spPr>
            <a:xfrm>
              <a:off x="6553200" y="1752600"/>
              <a:ext cx="5105400" cy="3714750"/>
            </a:xfrm>
            <a:prstGeom prst="roundRect">
              <a:avLst>
                <a:gd name="adj" fmla="val 3077"/>
              </a:avLst>
            </a:prstGeom>
            <a:solidFill>
              <a:srgbClr val="FFFFFF"/>
            </a:solidFill>
            <a:ln w="19050">
              <a:solidFill>
                <a:srgbClr val="3182F6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6945312" y="2090737"/>
              <a:ext cx="244475" cy="314324"/>
              <a:chOff x="6945312" y="2090737"/>
              <a:chExt cx="244475" cy="314324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7015162" y="2247900"/>
                <a:ext cx="17462" cy="87312"/>
              </a:xfrm>
              <a:custGeom>
                <a:avLst/>
                <a:gdLst/>
                <a:ahLst/>
                <a:cxnLst/>
                <a:rect l="l" t="t" r="r" b="b"/>
                <a:pathLst>
                  <a:path w="17462" h="87312">
                    <a:moveTo>
                      <a:pt x="17462" y="0"/>
                    </a:moveTo>
                    <a:lnTo>
                      <a:pt x="0" y="0"/>
                    </a:lnTo>
                    <a:lnTo>
                      <a:pt x="0" y="87312"/>
                    </a:lnTo>
                    <a:lnTo>
                      <a:pt x="17462" y="87312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7102475" y="2247900"/>
                <a:ext cx="17462" cy="87312"/>
              </a:xfrm>
              <a:custGeom>
                <a:avLst/>
                <a:gdLst/>
                <a:ahLst/>
                <a:cxnLst/>
                <a:rect l="l" t="t" r="r" b="b"/>
                <a:pathLst>
                  <a:path w="17462" h="87312">
                    <a:moveTo>
                      <a:pt x="0" y="0"/>
                    </a:moveTo>
                    <a:lnTo>
                      <a:pt x="17462" y="0"/>
                    </a:lnTo>
                    <a:lnTo>
                      <a:pt x="17462" y="87312"/>
                    </a:lnTo>
                    <a:lnTo>
                      <a:pt x="0" y="87312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102475" y="2090737"/>
                <a:ext cx="87312" cy="87312"/>
              </a:xfrm>
              <a:custGeom>
                <a:avLst/>
                <a:gdLst/>
                <a:ahLst/>
                <a:cxnLst/>
                <a:rect l="l" t="t" r="r" b="b"/>
                <a:pathLst>
                  <a:path w="87312" h="87312">
                    <a:moveTo>
                      <a:pt x="0" y="0"/>
                    </a:moveTo>
                    <a:lnTo>
                      <a:pt x="0" y="69850"/>
                    </a:lnTo>
                    <a:cubicBezTo>
                      <a:pt x="0" y="79494"/>
                      <a:pt x="7818" y="87312"/>
                      <a:pt x="17462" y="87312"/>
                    </a:cubicBezTo>
                    <a:lnTo>
                      <a:pt x="87312" y="87312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6945312" y="2090737"/>
                <a:ext cx="244475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244475" h="314324">
                    <a:moveTo>
                      <a:pt x="209550" y="314324"/>
                    </a:moveTo>
                    <a:lnTo>
                      <a:pt x="34925" y="314324"/>
                    </a:lnTo>
                    <a:cubicBezTo>
                      <a:pt x="15636" y="314324"/>
                      <a:pt x="0" y="298688"/>
                      <a:pt x="0" y="279399"/>
                    </a:cubicBezTo>
                    <a:lnTo>
                      <a:pt x="0" y="34925"/>
                    </a:lnTo>
                    <a:cubicBezTo>
                      <a:pt x="0" y="15636"/>
                      <a:pt x="15636" y="0"/>
                      <a:pt x="34925" y="0"/>
                    </a:cubicBezTo>
                    <a:lnTo>
                      <a:pt x="157162" y="0"/>
                    </a:lnTo>
                    <a:lnTo>
                      <a:pt x="244475" y="87312"/>
                    </a:lnTo>
                    <a:lnTo>
                      <a:pt x="244475" y="279399"/>
                    </a:lnTo>
                    <a:cubicBezTo>
                      <a:pt x="244475" y="298688"/>
                      <a:pt x="228838" y="314324"/>
                      <a:pt x="209550" y="314324"/>
                    </a:cubicBez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7459980" y="2162175"/>
              <a:ext cx="11071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b="1" dirty="0">
                  <a:solidFill>
                    <a:srgbClr val="1B64DA"/>
                  </a:solidFill>
                  <a:latin typeface="Consolas"/>
                  <a:ea typeface="Consolas"/>
                  <a:cs typeface="Consolas"/>
                </a:rPr>
                <a:t>report.md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6858000" y="2647950"/>
              <a:ext cx="4495800" cy="9525"/>
            </a:xfrm>
            <a:custGeom>
              <a:avLst/>
              <a:gdLst/>
              <a:ahLst/>
              <a:cxnLst/>
              <a:rect l="l" t="t" r="r" b="b"/>
              <a:pathLst>
                <a:path w="4495800" h="9525">
                  <a:moveTo>
                    <a:pt x="0" y="0"/>
                  </a:moveTo>
                  <a:lnTo>
                    <a:pt x="44958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848856" y="2910840"/>
              <a:ext cx="8833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1. 요약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848856" y="3368040"/>
              <a:ext cx="14685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2. 핵심 사실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848856" y="3825240"/>
              <a:ext cx="14685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3. 적용 제안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848856" y="4282440"/>
              <a:ext cx="14685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F04452"/>
                  </a:solidFill>
                  <a:latin typeface="Pretendard SemiBold"/>
                  <a:ea typeface="Pretendard SemiBold"/>
                  <a:cs typeface="Pretendard SemiBold"/>
                </a:rPr>
                <a:t>4. 확인 필요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848856" y="4739640"/>
              <a:ext cx="24353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5. 출처 [[wikilink]]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771650" y="5715000"/>
            <a:ext cx="8648700" cy="438150"/>
            <a:chOff x="1771650" y="5715000"/>
            <a:chExt cx="8648700" cy="438150"/>
          </a:xfrm>
        </p:grpSpPr>
        <p:sp>
          <p:nvSpPr>
            <p:cNvPr id="34" name="Rectangle 34"/>
            <p:cNvSpPr/>
            <p:nvPr/>
          </p:nvSpPr>
          <p:spPr>
            <a:xfrm>
              <a:off x="1771650" y="5715000"/>
              <a:ext cx="8648700" cy="438150"/>
            </a:xfrm>
            <a:prstGeom prst="roundRect">
              <a:avLst>
                <a:gd name="adj" fmla="val 26087"/>
              </a:avLst>
            </a:prstGeom>
            <a:solidFill>
              <a:srgbClr val="EAF3FF"/>
            </a:solidFill>
            <a:ln>
              <a:noFill/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2033588" y="5834063"/>
              <a:ext cx="200026" cy="200026"/>
              <a:chOff x="2033588" y="5834063"/>
              <a:chExt cx="200026" cy="200026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2033588" y="5834063"/>
                <a:ext cx="200026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0026" h="200026">
                    <a:moveTo>
                      <a:pt x="0" y="100013"/>
                    </a:moveTo>
                    <a:cubicBezTo>
                      <a:pt x="0" y="155248"/>
                      <a:pt x="44777" y="200026"/>
                      <a:pt x="100013" y="200026"/>
                    </a:cubicBezTo>
                    <a:cubicBezTo>
                      <a:pt x="155248" y="200026"/>
                      <a:pt x="200026" y="155248"/>
                      <a:pt x="200026" y="100013"/>
                    </a:cubicBezTo>
                    <a:cubicBezTo>
                      <a:pt x="200026" y="44777"/>
                      <a:pt x="155248" y="0"/>
                      <a:pt x="100013" y="0"/>
                    </a:cubicBezTo>
                    <a:cubicBezTo>
                      <a:pt x="44777" y="0"/>
                      <a:pt x="0" y="44777"/>
                      <a:pt x="0" y="100013"/>
                    </a:cubicBez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2100263" y="5911850"/>
                <a:ext cx="66675" cy="44450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44450">
                    <a:moveTo>
                      <a:pt x="0" y="22225"/>
                    </a:moveTo>
                    <a:lnTo>
                      <a:pt x="22225" y="44450"/>
                    </a:ln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0EAD69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2412492" y="5864542"/>
              <a:ext cx="53840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확인: 파일 열기 · 출처 wikilink 누르기 · 확실하지 않은 정보 표시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0" name="TextBox 40"/>
            <p:cNvSpPr txBox="1"/>
            <p:nvPr/>
          </p:nvSpPr>
          <p:spPr>
            <a:xfrm>
              <a:off x="527304" y="6423660"/>
              <a:ext cx="31019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Wiki 근거 → Codex report.md → 사람 검수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42</a:t>
              </a: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10406461" cy="1105091"/>
            <a:chOff x="517398" y="384810"/>
            <a:chExt cx="10406461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종합 실습과 응용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1040646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사람이 검수하고 회의록·강의·업무 보고에 응용하기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783869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AI가 만든 초안을 사람이 출처·숫자·누락·보안 기준으로 검수해야 실제 업무로 넘어갑니다.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857500" y="1714500"/>
            <a:ext cx="6477000" cy="1485900"/>
            <a:chOff x="2857500" y="1714500"/>
            <a:chExt cx="6477000" cy="1485900"/>
          </a:xfrm>
        </p:grpSpPr>
        <p:sp>
          <p:nvSpPr>
            <p:cNvPr id="6" name="Rectangle 6"/>
            <p:cNvSpPr/>
            <p:nvPr/>
          </p:nvSpPr>
          <p:spPr>
            <a:xfrm>
              <a:off x="2857500" y="1714500"/>
              <a:ext cx="6477000" cy="1485900"/>
            </a:xfrm>
            <a:prstGeom prst="roundRect">
              <a:avLst>
                <a:gd name="adj" fmla="val 7692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3429000" y="2209800"/>
              <a:ext cx="381000" cy="457201"/>
              <a:chOff x="3429000" y="2209800"/>
              <a:chExt cx="381000" cy="45720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3479800" y="2209800"/>
                <a:ext cx="203200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203200" h="203200">
                    <a:moveTo>
                      <a:pt x="0" y="101600"/>
                    </a:moveTo>
                    <a:cubicBezTo>
                      <a:pt x="0" y="157712"/>
                      <a:pt x="45488" y="203200"/>
                      <a:pt x="101600" y="203200"/>
                    </a:cubicBezTo>
                    <a:cubicBezTo>
                      <a:pt x="157712" y="203200"/>
                      <a:pt x="203200" y="157712"/>
                      <a:pt x="203200" y="101600"/>
                    </a:cubicBezTo>
                    <a:cubicBezTo>
                      <a:pt x="203200" y="45488"/>
                      <a:pt x="157712" y="0"/>
                      <a:pt x="101600" y="0"/>
                    </a:cubicBezTo>
                    <a:cubicBezTo>
                      <a:pt x="45488" y="0"/>
                      <a:pt x="0" y="45488"/>
                      <a:pt x="0" y="101600"/>
                    </a:cubicBezTo>
                  </a:path>
                </a:pathLst>
              </a:custGeom>
              <a:noFill/>
              <a:ln w="50800">
                <a:solidFill>
                  <a:srgbClr val="3182F6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3429000" y="2514600"/>
                <a:ext cx="203200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203200" h="152400">
                    <a:moveTo>
                      <a:pt x="0" y="152400"/>
                    </a:moveTo>
                    <a:lnTo>
                      <a:pt x="0" y="101600"/>
                    </a:lnTo>
                    <a:cubicBezTo>
                      <a:pt x="0" y="45488"/>
                      <a:pt x="45488" y="0"/>
                      <a:pt x="101600" y="0"/>
                    </a:cubicBezTo>
                    <a:lnTo>
                      <a:pt x="203200" y="0"/>
                    </a:lnTo>
                  </a:path>
                </a:pathLst>
              </a:custGeom>
              <a:noFill/>
              <a:ln w="50800">
                <a:solidFill>
                  <a:srgbClr val="3182F6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3657600" y="2565401"/>
                <a:ext cx="1524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152400" h="101600">
                    <a:moveTo>
                      <a:pt x="0" y="50800"/>
                    </a:moveTo>
                    <a:lnTo>
                      <a:pt x="50800" y="101600"/>
                    </a:lnTo>
                    <a:lnTo>
                      <a:pt x="152400" y="0"/>
                    </a:lnTo>
                  </a:path>
                </a:pathLst>
              </a:custGeom>
              <a:noFill/>
              <a:ln w="50800">
                <a:solidFill>
                  <a:srgbClr val="3182F6"/>
                </a:solidFill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4180332" y="2040255"/>
              <a:ext cx="32568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사람 검수가 마지막 관문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183380" y="2486025"/>
              <a:ext cx="309467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원문·숫자·누락·보안을 직접 대조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7429500" y="2133600"/>
              <a:ext cx="1447800" cy="457200"/>
            </a:xfrm>
            <a:prstGeom prst="roundRect">
              <a:avLst>
                <a:gd name="adj" fmla="val 25000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89923" y="2266950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최종 승인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33400" y="3200400"/>
            <a:ext cx="11125200" cy="2057400"/>
            <a:chOff x="533400" y="3200400"/>
            <a:chExt cx="11125200" cy="2057400"/>
          </a:xfrm>
        </p:grpSpPr>
        <p:sp>
          <p:nvSpPr>
            <p:cNvPr id="16" name="Line 16"/>
            <p:cNvSpPr/>
            <p:nvPr/>
          </p:nvSpPr>
          <p:spPr>
            <a:xfrm>
              <a:off x="6096000" y="3200400"/>
              <a:ext cx="9525" cy="400050"/>
            </a:xfrm>
            <a:custGeom>
              <a:avLst/>
              <a:gdLst/>
              <a:ahLst/>
              <a:cxnLst/>
              <a:rect l="l" t="t" r="r" b="b"/>
              <a:pathLst>
                <a:path w="9525" h="400050">
                  <a:moveTo>
                    <a:pt x="0" y="0"/>
                  </a:moveTo>
                  <a:lnTo>
                    <a:pt x="0" y="400050"/>
                  </a:lnTo>
                </a:path>
              </a:pathLst>
            </a:custGeom>
            <a:noFill/>
            <a:ln w="28575">
              <a:solidFill>
                <a:srgbClr val="3182F6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2171700" y="3600450"/>
              <a:ext cx="7848600" cy="9525"/>
            </a:xfrm>
            <a:custGeom>
              <a:avLst/>
              <a:gdLst/>
              <a:ahLst/>
              <a:cxnLst/>
              <a:rect l="l" t="t" r="r" b="b"/>
              <a:pathLst>
                <a:path w="7848600" h="9525">
                  <a:moveTo>
                    <a:pt x="0" y="0"/>
                  </a:moveTo>
                  <a:lnTo>
                    <a:pt x="7848600" y="0"/>
                  </a:lnTo>
                </a:path>
              </a:pathLst>
            </a:custGeom>
            <a:noFill/>
            <a:ln w="28575">
              <a:solidFill>
                <a:srgbClr val="3182F6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2171700" y="36004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28575">
              <a:solidFill>
                <a:srgbClr val="3182F6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6096000" y="36004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28575">
              <a:solidFill>
                <a:srgbClr val="3182F6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10020300" y="36004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28575">
              <a:solidFill>
                <a:srgbClr val="3182F6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2124075" y="3857625"/>
              <a:ext cx="95250" cy="952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6048375" y="3857625"/>
              <a:ext cx="95250" cy="952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9972675" y="3857625"/>
              <a:ext cx="95250" cy="952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533400" y="3905250"/>
              <a:ext cx="3276600" cy="1352550"/>
            </a:xfrm>
            <a:prstGeom prst="roundRect">
              <a:avLst>
                <a:gd name="adj" fmla="val 845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879475" y="4219575"/>
              <a:ext cx="238125" cy="285750"/>
              <a:chOff x="879475" y="4219575"/>
              <a:chExt cx="238125" cy="28575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1038225" y="4219575"/>
                <a:ext cx="7937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79375">
                    <a:moveTo>
                      <a:pt x="0" y="0"/>
                    </a:moveTo>
                    <a:lnTo>
                      <a:pt x="0" y="63500"/>
                    </a:lnTo>
                    <a:cubicBezTo>
                      <a:pt x="0" y="72268"/>
                      <a:pt x="7107" y="79375"/>
                      <a:pt x="15875" y="79375"/>
                    </a:cubicBezTo>
                    <a:lnTo>
                      <a:pt x="79375" y="79375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942975" y="4219575"/>
                <a:ext cx="174625" cy="222250"/>
              </a:xfrm>
              <a:custGeom>
                <a:avLst/>
                <a:gdLst/>
                <a:ahLst/>
                <a:cxnLst/>
                <a:rect l="l" t="t" r="r" b="b"/>
                <a:pathLst>
                  <a:path w="174625" h="222250">
                    <a:moveTo>
                      <a:pt x="142875" y="222250"/>
                    </a:moveTo>
                    <a:lnTo>
                      <a:pt x="31750" y="222250"/>
                    </a:lnTo>
                    <a:cubicBezTo>
                      <a:pt x="14215" y="222250"/>
                      <a:pt x="0" y="208035"/>
                      <a:pt x="0" y="190500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95250" y="0"/>
                    </a:lnTo>
                    <a:lnTo>
                      <a:pt x="174625" y="79375"/>
                    </a:lnTo>
                    <a:lnTo>
                      <a:pt x="174625" y="190500"/>
                    </a:lnTo>
                    <a:cubicBezTo>
                      <a:pt x="174625" y="208035"/>
                      <a:pt x="160410" y="222250"/>
                      <a:pt x="142875" y="222250"/>
                    </a:cubicBez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879475" y="4283075"/>
                <a:ext cx="174625" cy="222250"/>
              </a:xfrm>
              <a:custGeom>
                <a:avLst/>
                <a:gdLst/>
                <a:ahLst/>
                <a:cxnLst/>
                <a:rect l="l" t="t" r="r" b="b"/>
                <a:pathLst>
                  <a:path w="174625" h="222250">
                    <a:moveTo>
                      <a:pt x="174625" y="158750"/>
                    </a:moveTo>
                    <a:lnTo>
                      <a:pt x="174625" y="190500"/>
                    </a:lnTo>
                    <a:cubicBezTo>
                      <a:pt x="174625" y="208035"/>
                      <a:pt x="160410" y="222250"/>
                      <a:pt x="142875" y="222250"/>
                    </a:cubicBezTo>
                    <a:lnTo>
                      <a:pt x="31750" y="222250"/>
                    </a:lnTo>
                    <a:cubicBezTo>
                      <a:pt x="14215" y="222250"/>
                      <a:pt x="0" y="208035"/>
                      <a:pt x="0" y="190500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63500" y="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1362456" y="4244340"/>
              <a:ext cx="781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회의록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92480" y="4772025"/>
              <a:ext cx="169125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결정 · 담당 · 기한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4457700" y="3905250"/>
              <a:ext cx="3276600" cy="1352550"/>
            </a:xfrm>
            <a:prstGeom prst="roundRect">
              <a:avLst>
                <a:gd name="adj" fmla="val 845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4803775" y="4235450"/>
              <a:ext cx="222250" cy="254001"/>
              <a:chOff x="4803775" y="4235450"/>
              <a:chExt cx="222250" cy="254001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4803775" y="4235450"/>
                <a:ext cx="222250" cy="254001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54001">
                    <a:moveTo>
                      <a:pt x="222250" y="0"/>
                    </a:moveTo>
                    <a:lnTo>
                      <a:pt x="222250" y="254001"/>
                    </a:lnTo>
                    <a:lnTo>
                      <a:pt x="31750" y="254001"/>
                    </a:lnTo>
                    <a:cubicBezTo>
                      <a:pt x="14215" y="254001"/>
                      <a:pt x="0" y="239786"/>
                      <a:pt x="0" y="222250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222250" y="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803775" y="4425951"/>
                <a:ext cx="222250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31750">
                    <a:moveTo>
                      <a:pt x="222250" y="0"/>
                    </a:moveTo>
                    <a:lnTo>
                      <a:pt x="31750" y="0"/>
                    </a:lnTo>
                    <a:cubicBezTo>
                      <a:pt x="14215" y="0"/>
                      <a:pt x="0" y="14215"/>
                      <a:pt x="0" y="31750"/>
                    </a:cubicBez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4867275" y="4298950"/>
                <a:ext cx="9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">
                    <a:moveTo>
                      <a:pt x="0" y="0"/>
                    </a:moveTo>
                    <a:lnTo>
                      <a:pt x="95250" y="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5286756" y="4244340"/>
              <a:ext cx="5271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강의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716780" y="4772025"/>
              <a:ext cx="169125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개념 · 예시 · 실습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8382000" y="3905250"/>
              <a:ext cx="3276600" cy="1352550"/>
            </a:xfrm>
            <a:prstGeom prst="roundRect">
              <a:avLst>
                <a:gd name="adj" fmla="val 845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8728075" y="4219575"/>
              <a:ext cx="222250" cy="285751"/>
              <a:chOff x="8728075" y="4219575"/>
              <a:chExt cx="222250" cy="285751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8870950" y="4219575"/>
                <a:ext cx="79375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79375">
                    <a:moveTo>
                      <a:pt x="0" y="0"/>
                    </a:moveTo>
                    <a:lnTo>
                      <a:pt x="0" y="63500"/>
                    </a:lnTo>
                    <a:cubicBezTo>
                      <a:pt x="0" y="72268"/>
                      <a:pt x="7107" y="79375"/>
                      <a:pt x="15875" y="79375"/>
                    </a:cubicBezTo>
                    <a:lnTo>
                      <a:pt x="79375" y="79375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8728075" y="4219575"/>
                <a:ext cx="222250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85751">
                    <a:moveTo>
                      <a:pt x="190500" y="285751"/>
                    </a:moveTo>
                    <a:lnTo>
                      <a:pt x="31750" y="285751"/>
                    </a:lnTo>
                    <a:cubicBezTo>
                      <a:pt x="14215" y="285751"/>
                      <a:pt x="0" y="271536"/>
                      <a:pt x="0" y="254001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142875" y="0"/>
                    </a:lnTo>
                    <a:lnTo>
                      <a:pt x="222250" y="79375"/>
                    </a:lnTo>
                    <a:lnTo>
                      <a:pt x="222250" y="254001"/>
                    </a:lnTo>
                    <a:cubicBezTo>
                      <a:pt x="222250" y="271536"/>
                      <a:pt x="208035" y="285751"/>
                      <a:pt x="190500" y="285751"/>
                    </a:cubicBez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8791575" y="4314825"/>
                <a:ext cx="15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875" h="9525">
                    <a:moveTo>
                      <a:pt x="0" y="0"/>
                    </a:moveTo>
                    <a:lnTo>
                      <a:pt x="15875" y="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8791575" y="4378325"/>
                <a:ext cx="9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">
                    <a:moveTo>
                      <a:pt x="0" y="0"/>
                    </a:moveTo>
                    <a:lnTo>
                      <a:pt x="95250" y="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8791575" y="4441826"/>
                <a:ext cx="9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">
                    <a:moveTo>
                      <a:pt x="0" y="0"/>
                    </a:moveTo>
                    <a:lnTo>
                      <a:pt x="95250" y="0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</p:grpSp>
        <p:sp>
          <p:nvSpPr>
            <p:cNvPr id="45" name="TextBox 45"/>
            <p:cNvSpPr txBox="1"/>
            <p:nvPr/>
          </p:nvSpPr>
          <p:spPr>
            <a:xfrm>
              <a:off x="9211056" y="4244340"/>
              <a:ext cx="1112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업무 보고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641080" y="4772025"/>
              <a:ext cx="215569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결론 · 근거 · 다음 행동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485900" y="5562600"/>
            <a:ext cx="9220200" cy="514350"/>
            <a:chOff x="1485900" y="5562600"/>
            <a:chExt cx="9220200" cy="514350"/>
          </a:xfrm>
        </p:grpSpPr>
        <p:sp>
          <p:nvSpPr>
            <p:cNvPr id="48" name="Rectangle 48"/>
            <p:cNvSpPr/>
            <p:nvPr/>
          </p:nvSpPr>
          <p:spPr>
            <a:xfrm>
              <a:off x="1485900" y="5562600"/>
              <a:ext cx="9220200" cy="514350"/>
            </a:xfrm>
            <a:prstGeom prst="roundRect">
              <a:avLst>
                <a:gd name="adj" fmla="val 22222"/>
              </a:avLst>
            </a:prstGeom>
            <a:solidFill>
              <a:srgbClr val="EAF3FF"/>
            </a:solidFill>
            <a:ln>
              <a:noFill/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1743210" y="5719763"/>
              <a:ext cx="209281" cy="200026"/>
              <a:chOff x="1743210" y="5719763"/>
              <a:chExt cx="209281" cy="200026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1743210" y="5719763"/>
                <a:ext cx="209281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209281" h="200026">
                    <a:moveTo>
                      <a:pt x="104641" y="0"/>
                    </a:moveTo>
                    <a:cubicBezTo>
                      <a:pt x="130598" y="22965"/>
                      <a:pt x="164476" y="34922"/>
                      <a:pt x="199097" y="33338"/>
                    </a:cubicBezTo>
                    <a:cubicBezTo>
                      <a:pt x="209281" y="67981"/>
                      <a:pt x="204980" y="105274"/>
                      <a:pt x="187178" y="136690"/>
                    </a:cubicBezTo>
                    <a:cubicBezTo>
                      <a:pt x="169375" y="168106"/>
                      <a:pt x="139593" y="190959"/>
                      <a:pt x="104641" y="200026"/>
                    </a:cubicBezTo>
                    <a:cubicBezTo>
                      <a:pt x="69688" y="190959"/>
                      <a:pt x="39906" y="168106"/>
                      <a:pt x="22103" y="136690"/>
                    </a:cubicBezTo>
                    <a:cubicBezTo>
                      <a:pt x="4301" y="105274"/>
                      <a:pt x="0" y="67981"/>
                      <a:pt x="10184" y="33338"/>
                    </a:cubicBezTo>
                    <a:cubicBezTo>
                      <a:pt x="44805" y="34922"/>
                      <a:pt x="78684" y="22965"/>
                      <a:pt x="104641" y="0"/>
                    </a:cubicBez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1836738" y="5797550"/>
                <a:ext cx="22225" cy="22225"/>
              </a:xfrm>
              <a:custGeom>
                <a:avLst/>
                <a:gdLst/>
                <a:ahLst/>
                <a:cxnLst/>
                <a:rect l="l" t="t" r="r" b="b"/>
                <a:pathLst>
                  <a:path w="22225" h="22225">
                    <a:moveTo>
                      <a:pt x="0" y="11113"/>
                    </a:moveTo>
                    <a:cubicBezTo>
                      <a:pt x="0" y="17250"/>
                      <a:pt x="4975" y="22225"/>
                      <a:pt x="11113" y="22225"/>
                    </a:cubicBezTo>
                    <a:cubicBezTo>
                      <a:pt x="17250" y="22225"/>
                      <a:pt x="22225" y="17250"/>
                      <a:pt x="22225" y="11113"/>
                    </a:cubicBezTo>
                    <a:cubicBezTo>
                      <a:pt x="22225" y="4975"/>
                      <a:pt x="17250" y="0"/>
                      <a:pt x="11113" y="0"/>
                    </a:cubicBezTo>
                    <a:cubicBezTo>
                      <a:pt x="4975" y="0"/>
                      <a:pt x="0" y="4975"/>
                      <a:pt x="0" y="11113"/>
                    </a:cubicBez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  <p:sp>
            <p:nvSpPr>
              <p:cNvPr id="51" name="Freeform 51"/>
              <p:cNvSpPr/>
              <p:nvPr/>
            </p:nvSpPr>
            <p:spPr>
              <a:xfrm>
                <a:off x="1847850" y="5819775"/>
                <a:ext cx="9525" cy="27781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7781">
                    <a:moveTo>
                      <a:pt x="0" y="0"/>
                    </a:moveTo>
                    <a:lnTo>
                      <a:pt x="0" y="27781"/>
                    </a:lnTo>
                  </a:path>
                </a:pathLst>
              </a:custGeom>
              <a:noFill/>
              <a:ln w="22225">
                <a:solidFill>
                  <a:srgbClr val="3182F6"/>
                </a:solidFill>
              </a:ln>
            </p:spPr>
          </p:sp>
        </p:grpSp>
        <p:sp>
          <p:nvSpPr>
            <p:cNvPr id="53" name="TextBox 53"/>
            <p:cNvSpPr txBox="1"/>
            <p:nvPr/>
          </p:nvSpPr>
          <p:spPr>
            <a:xfrm>
              <a:off x="2126742" y="5759768"/>
              <a:ext cx="45480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공통 검수 · 원문 대조 · 사내 정책 확인 · 민감정보 제거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5" name="TextBox 55"/>
            <p:cNvSpPr txBox="1"/>
            <p:nvPr/>
          </p:nvSpPr>
          <p:spPr>
            <a:xfrm>
              <a:off x="527304" y="6423660"/>
              <a:ext cx="24103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AI 초안 → 사람 검수 → 실제 적용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43</a:t>
              </a: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10894322" cy="1105091"/>
            <a:chOff x="517398" y="384810"/>
            <a:chExt cx="10894322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415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선택 부록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1089432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선택 부록 — Hermes와 Telegram을 안전하게 연결하기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785624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Telegram 연결은 필수가 아닙니다. 접근 대상·전송 내용·중지 방법을 먼저 정한 뒤 시작합니다.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3400" y="1714500"/>
            <a:ext cx="3314700" cy="4210050"/>
            <a:chOff x="533400" y="1714500"/>
            <a:chExt cx="3314700" cy="4210050"/>
          </a:xfrm>
        </p:grpSpPr>
        <p:sp>
          <p:nvSpPr>
            <p:cNvPr id="6" name="Rectangle 6"/>
            <p:cNvSpPr/>
            <p:nvPr/>
          </p:nvSpPr>
          <p:spPr>
            <a:xfrm>
              <a:off x="533400" y="1714500"/>
              <a:ext cx="3314700" cy="4210050"/>
            </a:xfrm>
            <a:prstGeom prst="roundRect">
              <a:avLst>
                <a:gd name="adj" fmla="val 3448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1943100"/>
              <a:ext cx="914400" cy="323850"/>
            </a:xfrm>
            <a:prstGeom prst="roundRect">
              <a:avLst>
                <a:gd name="adj" fmla="val 35294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21518" y="2016442"/>
              <a:ext cx="3953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선택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847725" y="2686050"/>
              <a:ext cx="514350" cy="457200"/>
            </a:xfrm>
            <a:custGeom>
              <a:avLst/>
              <a:gdLst/>
              <a:ahLst/>
              <a:cxnLst/>
              <a:rect l="l" t="t" r="r" b="b"/>
              <a:pathLst>
                <a:path w="514350" h="457200">
                  <a:moveTo>
                    <a:pt x="342900" y="171450"/>
                  </a:moveTo>
                  <a:lnTo>
                    <a:pt x="228600" y="285750"/>
                  </a:lnTo>
                  <a:lnTo>
                    <a:pt x="400050" y="457200"/>
                  </a:lnTo>
                  <a:lnTo>
                    <a:pt x="514350" y="0"/>
                  </a:lnTo>
                  <a:lnTo>
                    <a:pt x="0" y="200025"/>
                  </a:lnTo>
                  <a:lnTo>
                    <a:pt x="114300" y="257175"/>
                  </a:lnTo>
                  <a:lnTo>
                    <a:pt x="171450" y="428625"/>
                  </a:lnTo>
                  <a:lnTo>
                    <a:pt x="257175" y="314325"/>
                  </a:lnTo>
                </a:path>
              </a:pathLst>
            </a:custGeom>
            <a:noFill/>
            <a:ln w="57150">
              <a:solidFill>
                <a:srgbClr val="3182F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51332" y="3449955"/>
              <a:ext cx="246012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1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Desktop 설정에서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54380" y="3895725"/>
              <a:ext cx="201434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안내를 확인한 뒤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4380" y="4200525"/>
              <a:ext cx="128739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수동으로 연결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762000" y="47053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55142" y="495966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1. 허용 대상 지정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55142" y="526446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2. 보낼 내용 지정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55142" y="5569268"/>
              <a:ext cx="14676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3. 중지 방법 지정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229100" y="1714500"/>
            <a:ext cx="7429500" cy="3086100"/>
            <a:chOff x="4229100" y="1714500"/>
            <a:chExt cx="7429500" cy="3086100"/>
          </a:xfrm>
        </p:grpSpPr>
        <p:sp>
          <p:nvSpPr>
            <p:cNvPr id="18" name="Rectangle 18"/>
            <p:cNvSpPr/>
            <p:nvPr/>
          </p:nvSpPr>
          <p:spPr>
            <a:xfrm>
              <a:off x="4229100" y="1714500"/>
              <a:ext cx="3543300" cy="1447800"/>
            </a:xfrm>
            <a:prstGeom prst="roundRect">
              <a:avLst>
                <a:gd name="adj" fmla="val 7895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4400550" y="1905000"/>
              <a:ext cx="342900" cy="342900"/>
            </a:xfrm>
            <a:prstGeom prst="ellipse">
              <a:avLst/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512665" y="19973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906518" y="1965008"/>
              <a:ext cx="24889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비밀값은 기록하지 않기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565142" y="2426018"/>
              <a:ext cx="195817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Bot Token·인증 정보를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565142" y="2711768"/>
              <a:ext cx="288893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슬라이드·채팅·Wiki에 남기지 않기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7962900" y="1714500"/>
              <a:ext cx="3695700" cy="1447800"/>
            </a:xfrm>
            <a:prstGeom prst="roundRect">
              <a:avLst>
                <a:gd name="adj" fmla="val 7895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25" name="Ellipse 25"/>
            <p:cNvSpPr/>
            <p:nvPr/>
          </p:nvSpPr>
          <p:spPr>
            <a:xfrm>
              <a:off x="8134350" y="1905000"/>
              <a:ext cx="342900" cy="342900"/>
            </a:xfrm>
            <a:prstGeom prst="ellipse">
              <a:avLst/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246465" y="19973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2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640318" y="1965008"/>
              <a:ext cx="20225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허용 사용자 최소화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298942" y="2426018"/>
              <a:ext cx="21763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나와 지정한 사용자만 허용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298942" y="2711768"/>
              <a:ext cx="1858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대화방·공용 계정 금지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229100" y="3352800"/>
              <a:ext cx="3543300" cy="1447800"/>
            </a:xfrm>
            <a:prstGeom prst="roundRect">
              <a:avLst>
                <a:gd name="adj" fmla="val 7895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31" name="Ellipse 31"/>
            <p:cNvSpPr/>
            <p:nvPr/>
          </p:nvSpPr>
          <p:spPr>
            <a:xfrm>
              <a:off x="4400550" y="3543300"/>
              <a:ext cx="342900" cy="342900"/>
            </a:xfrm>
            <a:prstGeom prst="ellipse">
              <a:avLst/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4512665" y="36356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3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906518" y="3603308"/>
              <a:ext cx="209250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원문 자동 전송 금지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565142" y="4064318"/>
              <a:ext cx="224908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문서 원문이나 raw/ 자료를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565142" y="4350068"/>
              <a:ext cx="175839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자동으로 보내지 않기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7962900" y="3352800"/>
              <a:ext cx="3695700" cy="1447800"/>
            </a:xfrm>
            <a:prstGeom prst="roundRect">
              <a:avLst>
                <a:gd name="adj" fmla="val 7895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37" name="Ellipse 37"/>
            <p:cNvSpPr/>
            <p:nvPr/>
          </p:nvSpPr>
          <p:spPr>
            <a:xfrm>
              <a:off x="8134350" y="3543300"/>
              <a:ext cx="342900" cy="342900"/>
            </a:xfrm>
            <a:prstGeom prst="ellipse">
              <a:avLst/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8246465" y="36356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4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40318" y="3603308"/>
              <a:ext cx="21508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중지·교체 절차 확인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298942" y="4064318"/>
              <a:ext cx="19946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연결을 끊을 때와 어떻게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298942" y="4350068"/>
              <a:ext cx="241264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접근 정보를 다시 받는지 확인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4229100" y="5029200"/>
            <a:ext cx="7429500" cy="895350"/>
            <a:chOff x="4229100" y="5029200"/>
            <a:chExt cx="7429500" cy="895350"/>
          </a:xfrm>
        </p:grpSpPr>
        <p:sp>
          <p:nvSpPr>
            <p:cNvPr id="43" name="Rectangle 43"/>
            <p:cNvSpPr/>
            <p:nvPr/>
          </p:nvSpPr>
          <p:spPr>
            <a:xfrm>
              <a:off x="4229100" y="5029200"/>
              <a:ext cx="7429500" cy="895350"/>
            </a:xfrm>
            <a:prstGeom prst="roundRect">
              <a:avLst>
                <a:gd name="adj" fmla="val 12766"/>
              </a:avLst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4498714" y="5334000"/>
              <a:ext cx="298973" cy="285751"/>
              <a:chOff x="4498714" y="5334000"/>
              <a:chExt cx="298973" cy="285751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4498714" y="5334000"/>
                <a:ext cx="298973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98973" h="285751">
                    <a:moveTo>
                      <a:pt x="149486" y="0"/>
                    </a:moveTo>
                    <a:cubicBezTo>
                      <a:pt x="186568" y="32807"/>
                      <a:pt x="234965" y="49888"/>
                      <a:pt x="284424" y="47625"/>
                    </a:cubicBezTo>
                    <a:cubicBezTo>
                      <a:pt x="298973" y="97116"/>
                      <a:pt x="292829" y="150391"/>
                      <a:pt x="267397" y="195271"/>
                    </a:cubicBezTo>
                    <a:cubicBezTo>
                      <a:pt x="241965" y="240151"/>
                      <a:pt x="199419" y="272799"/>
                      <a:pt x="149486" y="285751"/>
                    </a:cubicBezTo>
                    <a:cubicBezTo>
                      <a:pt x="99554" y="272799"/>
                      <a:pt x="57008" y="240151"/>
                      <a:pt x="31576" y="195271"/>
                    </a:cubicBezTo>
                    <a:cubicBezTo>
                      <a:pt x="6144" y="150391"/>
                      <a:pt x="0" y="97116"/>
                      <a:pt x="14549" y="47625"/>
                    </a:cubicBezTo>
                    <a:cubicBezTo>
                      <a:pt x="64008" y="49888"/>
                      <a:pt x="112405" y="32807"/>
                      <a:pt x="149486" y="0"/>
                    </a:cubicBez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4632325" y="5445125"/>
                <a:ext cx="31750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31750" h="31750">
                    <a:moveTo>
                      <a:pt x="0" y="15875"/>
                    </a:moveTo>
                    <a:cubicBezTo>
                      <a:pt x="0" y="24643"/>
                      <a:pt x="7107" y="31750"/>
                      <a:pt x="15875" y="31750"/>
                    </a:cubicBezTo>
                    <a:cubicBezTo>
                      <a:pt x="24643" y="31750"/>
                      <a:pt x="31750" y="24643"/>
                      <a:pt x="31750" y="15875"/>
                    </a:cubicBezTo>
                    <a:cubicBezTo>
                      <a:pt x="31750" y="7107"/>
                      <a:pt x="24643" y="0"/>
                      <a:pt x="15875" y="0"/>
                    </a:cubicBezTo>
                    <a:cubicBezTo>
                      <a:pt x="7107" y="0"/>
                      <a:pt x="0" y="7107"/>
                      <a:pt x="0" y="15875"/>
                    </a:cubicBez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4648200" y="5476875"/>
                <a:ext cx="9525" cy="3968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9688">
                    <a:moveTo>
                      <a:pt x="0" y="0"/>
                    </a:moveTo>
                    <a:lnTo>
                      <a:pt x="0" y="39688"/>
                    </a:lnTo>
                  </a:path>
                </a:pathLst>
              </a:custGeom>
              <a:noFill/>
              <a:ln w="31750">
                <a:solidFill>
                  <a:srgbClr val="3182F6"/>
                </a:solidFill>
              </a:ln>
            </p:spPr>
          </p:sp>
        </p:grpSp>
        <p:sp>
          <p:nvSpPr>
            <p:cNvPr id="48" name="TextBox 48"/>
            <p:cNvSpPr txBox="1"/>
            <p:nvPr/>
          </p:nvSpPr>
          <p:spPr>
            <a:xfrm>
              <a:off x="5078730" y="519112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허용 대상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079492" y="5502592"/>
              <a:ext cx="16766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내 계정·허용 사용자</a:t>
              </a:r>
            </a:p>
          </p:txBody>
        </p:sp>
        <p:sp>
          <p:nvSpPr>
            <p:cNvPr id="50" name="Line 50"/>
            <p:cNvSpPr/>
            <p:nvPr/>
          </p:nvSpPr>
          <p:spPr>
            <a:xfrm>
              <a:off x="6896100" y="521970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7193280" y="519112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보낼 내용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7194042" y="5502592"/>
              <a:ext cx="14403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요약·결과만 전달</a:t>
              </a:r>
            </a:p>
          </p:txBody>
        </p:sp>
        <p:sp>
          <p:nvSpPr>
            <p:cNvPr id="53" name="Line 53"/>
            <p:cNvSpPr/>
            <p:nvPr/>
          </p:nvSpPr>
          <p:spPr>
            <a:xfrm>
              <a:off x="9010650" y="521970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9307830" y="519112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중지 방법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9308592" y="5502592"/>
              <a:ext cx="1858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연결 해제·접근값 교체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7" name="TextBox 57"/>
            <p:cNvSpPr txBox="1"/>
            <p:nvPr/>
          </p:nvSpPr>
          <p:spPr>
            <a:xfrm>
              <a:off x="527304" y="6423660"/>
              <a:ext cx="36401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Telegram은 필수가 아님 · 연결 전 안전 기준 확인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44</a:t>
              </a: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9738577" cy="1105091"/>
            <a:chOff x="517398" y="384810"/>
            <a:chExt cx="9738577" cy="1105091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47093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선택 부록과 마무리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973857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혼자 다시 설치하는 최종 체크리스트와 공식 링크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6542" y="1225868"/>
              <a:ext cx="658350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자료를 덮고도 이 순서를 다시 완주할 수 있으면 설치와 첫 활용이 끝난 것입니다.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4350" y="1691640"/>
            <a:ext cx="4719645" cy="1030605"/>
            <a:chOff x="514350" y="1691640"/>
            <a:chExt cx="4719645" cy="1030605"/>
          </a:xfrm>
        </p:grpSpPr>
        <p:sp>
          <p:nvSpPr>
            <p:cNvPr id="6" name="TextBox 6"/>
            <p:cNvSpPr txBox="1"/>
            <p:nvPr/>
          </p:nvSpPr>
          <p:spPr>
            <a:xfrm>
              <a:off x="514350" y="1691640"/>
              <a:ext cx="4719645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다시 할 수 있다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25780" y="2428875"/>
              <a:ext cx="28826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설치보다 중요한 최종 성공 기준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42925" y="3019425"/>
            <a:ext cx="3268467" cy="2855595"/>
            <a:chOff x="542925" y="3019425"/>
            <a:chExt cx="3268467" cy="2855595"/>
          </a:xfrm>
        </p:grpSpPr>
        <p:sp>
          <p:nvSpPr>
            <p:cNvPr id="9" name="Line 9"/>
            <p:cNvSpPr/>
            <p:nvPr/>
          </p:nvSpPr>
          <p:spPr>
            <a:xfrm>
              <a:off x="723900" y="3105150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57150" cap="rnd">
              <a:solidFill>
                <a:srgbClr val="E5E8EB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542925" y="3019425"/>
              <a:ext cx="361950" cy="3619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64565" y="31213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7280" y="3105150"/>
              <a:ext cx="239435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Codex에서 작업 폴더 열기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542925" y="3514725"/>
              <a:ext cx="361950" cy="3619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64565" y="36166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97280" y="3600450"/>
              <a:ext cx="271411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Hermes Desktop에서 첫 대화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542925" y="4010025"/>
              <a:ext cx="361950" cy="3619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64565" y="41119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97280" y="4095750"/>
              <a:ext cx="188917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Obsidian Vault 열기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542925" y="4505325"/>
              <a:ext cx="361950" cy="3619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64565" y="46072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97280" y="4591050"/>
              <a:ext cx="194917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PARA·Wiki 폴더 확인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542925" y="5000625"/>
              <a:ext cx="361950" cy="36195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64565" y="51025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98042" y="5102542"/>
              <a:ext cx="218547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191F28"/>
                  </a:solidFill>
                  <a:latin typeface="Consolas"/>
                  <a:ea typeface="Consolas"/>
                  <a:cs typeface="Consolas"/>
                </a:rPr>
                <a:t>raw → pages → index · log</a:t>
              </a:r>
            </a:p>
          </p:txBody>
        </p:sp>
        <p:sp>
          <p:nvSpPr>
            <p:cNvPr id="25" name="Ellipse 25"/>
            <p:cNvSpPr/>
            <p:nvPr/>
          </p:nvSpPr>
          <p:spPr>
            <a:xfrm>
              <a:off x="542925" y="5495925"/>
              <a:ext cx="361950" cy="36195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64565" y="55978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6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97280" y="5581650"/>
              <a:ext cx="248114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Codex 보고서 → 사람 검수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5810250" y="1714500"/>
            <a:ext cx="5848350" cy="4343400"/>
            <a:chOff x="5810250" y="1714500"/>
            <a:chExt cx="5848350" cy="4343400"/>
          </a:xfrm>
        </p:grpSpPr>
        <p:grpSp>
          <p:nvGrpSpPr>
            <p:cNvPr id="34" name="Group 34"/>
            <p:cNvGrpSpPr/>
            <p:nvPr/>
          </p:nvGrpSpPr>
          <p:grpSpPr>
            <a:xfrm>
              <a:off x="5810250" y="1714500"/>
              <a:ext cx="5848350" cy="962025"/>
              <a:chOff x="5810250" y="1714500"/>
              <a:chExt cx="5848350" cy="9620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810250" y="1714500"/>
                <a:ext cx="5848350" cy="962025"/>
              </a:xfrm>
              <a:prstGeom prst="roundRect">
                <a:avLst>
                  <a:gd name="adj" fmla="val 11881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pic>
            <p:nvPicPr>
              <p:cNvPr id="30" name="Image 30">
                <a:hlinkClick r:id="rId7"/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943600" y="1828800"/>
                <a:ext cx="723900" cy="723900"/>
              </a:xfrm>
              <a:prstGeom prst="rect">
                <a:avLst/>
              </a:prstGeom>
            </p:spPr>
          </p:pic>
          <p:sp>
            <p:nvSpPr>
              <p:cNvPr id="31" name="TextBox 31"/>
              <p:cNvSpPr txBox="1"/>
              <p:nvPr/>
            </p:nvSpPr>
            <p:spPr>
              <a:xfrm>
                <a:off x="6850380" y="1847850"/>
                <a:ext cx="2604592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OpenAI Codex Quickstart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851904" y="2156460"/>
                <a:ext cx="369539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  <a:hlinkClick r:id="rId7"/>
                  </a:rPr>
                  <a:t>https://learn.chatgpt.com/codex/quickstart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6851904" y="2385060"/>
                <a:ext cx="2790139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20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ChatGPT 데스크톱 앱에서 Codex 시작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810250" y="2771775"/>
              <a:ext cx="5848350" cy="962025"/>
              <a:chOff x="5810250" y="2771775"/>
              <a:chExt cx="5848350" cy="9620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5810250" y="2771775"/>
                <a:ext cx="5848350" cy="962025"/>
              </a:xfrm>
              <a:prstGeom prst="roundRect">
                <a:avLst>
                  <a:gd name="adj" fmla="val 11881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pic>
            <p:nvPicPr>
              <p:cNvPr id="36" name="Image 36">
                <a:hlinkClick r:id="rId8"/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43600" y="2886075"/>
                <a:ext cx="723900" cy="723900"/>
              </a:xfrm>
              <a:prstGeom prst="rect">
                <a:avLst/>
              </a:prstGeom>
            </p:spPr>
          </p:pic>
          <p:sp>
            <p:nvSpPr>
              <p:cNvPr id="37" name="TextBox 37"/>
              <p:cNvSpPr txBox="1"/>
              <p:nvPr/>
            </p:nvSpPr>
            <p:spPr>
              <a:xfrm>
                <a:off x="6850380" y="2905125"/>
                <a:ext cx="165136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Hermes Desktop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6851904" y="3213735"/>
                <a:ext cx="407502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  <a:hlinkClick r:id="rId8"/>
                  </a:rPr>
                  <a:t>https://hermes-agent.nousresearch.com/desktop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6851904" y="3442335"/>
                <a:ext cx="1925683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20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Desktop 앱 공식 다운로드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5810250" y="3829050"/>
              <a:ext cx="5848350" cy="962025"/>
              <a:chOff x="5810250" y="3829050"/>
              <a:chExt cx="5848350" cy="9620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5810250" y="3829050"/>
                <a:ext cx="5848350" cy="962025"/>
              </a:xfrm>
              <a:prstGeom prst="roundRect">
                <a:avLst>
                  <a:gd name="adj" fmla="val 11881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pic>
            <p:nvPicPr>
              <p:cNvPr id="42" name="Image 42">
                <a:hlinkClick r:id="rId9"/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43600" y="3943350"/>
                <a:ext cx="723900" cy="723900"/>
              </a:xfrm>
              <a:prstGeom prst="rect">
                <a:avLst/>
              </a:prstGeom>
            </p:spPr>
          </p:pic>
          <p:sp>
            <p:nvSpPr>
              <p:cNvPr id="43" name="TextBox 43"/>
              <p:cNvSpPr txBox="1"/>
              <p:nvPr/>
            </p:nvSpPr>
            <p:spPr>
              <a:xfrm>
                <a:off x="6850380" y="3962400"/>
                <a:ext cx="1883599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Obsidian Download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6851904" y="4271010"/>
                <a:ext cx="2443429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  <a:hlinkClick r:id="rId9"/>
                  </a:rPr>
                  <a:t>https://obsidian.md/download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6851904" y="4499610"/>
                <a:ext cx="218505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20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Mac·Windows 공식 설치 파일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5810250" y="4886325"/>
              <a:ext cx="5848350" cy="1171575"/>
              <a:chOff x="5810250" y="4886325"/>
              <a:chExt cx="5848350" cy="11715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5810250" y="4886325"/>
                <a:ext cx="5848350" cy="1171575"/>
              </a:xfrm>
              <a:prstGeom prst="roundRect">
                <a:avLst>
                  <a:gd name="adj" fmla="val 9756"/>
                </a:avLst>
              </a:prstGeom>
              <a:solidFill>
                <a:srgbClr val="FFFFFF"/>
              </a:solidFill>
              <a:ln w="19050">
                <a:solidFill>
                  <a:srgbClr val="3182F6"/>
                </a:solidFill>
              </a:ln>
            </p:spPr>
          </p:sp>
          <p:pic>
            <p:nvPicPr>
              <p:cNvPr id="48" name="Image 48">
                <a:hlinkClick r:id="rId10"/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43600" y="5105400"/>
                <a:ext cx="723900" cy="723900"/>
              </a:xfrm>
              <a:prstGeom prst="rect">
                <a:avLst/>
              </a:prstGeom>
            </p:spPr>
          </p:pic>
          <p:sp>
            <p:nvSpPr>
              <p:cNvPr id="49" name="TextBox 49"/>
              <p:cNvSpPr txBox="1"/>
              <p:nvPr/>
            </p:nvSpPr>
            <p:spPr>
              <a:xfrm>
                <a:off x="6850380" y="4991100"/>
                <a:ext cx="1715883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Hermes LLM Wiki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6851904" y="5280660"/>
                <a:ext cx="389732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  <a:hlinkClick r:id="rId10"/>
                  </a:rPr>
                  <a:t>https://hermes-agent.nousresearch.com/docs/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6851904" y="5509260"/>
                <a:ext cx="29199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  <a:hlinkClick r:id="rId10"/>
                  </a:rPr>
                  <a:t>user-guide/skills/bundled/research/</a:t>
                </a:r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6851904" y="5737860"/>
                <a:ext cx="142570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  <a:hlinkClick r:id="rId10"/>
                  </a:rPr>
                  <a:t>research-llm-wiki</a:t>
                </a:r>
              </a:p>
            </p:txBody>
          </p:sp>
          <p:grpSp>
            <p:nvGrpSpPr>
              <p:cNvPr id="56" name="Group 56"/>
              <p:cNvGrpSpPr/>
              <p:nvPr/>
            </p:nvGrpSpPr>
            <p:grpSpPr>
              <a:xfrm>
                <a:off x="11277600" y="5114925"/>
                <a:ext cx="152400" cy="152400"/>
                <a:chOff x="11277600" y="5114925"/>
                <a:chExt cx="152400" cy="152400"/>
              </a:xfrm>
            </p:grpSpPr>
            <p:sp>
              <p:nvSpPr>
                <p:cNvPr id="53" name="Freeform 53"/>
                <p:cNvSpPr/>
                <p:nvPr/>
              </p:nvSpPr>
              <p:spPr>
                <a:xfrm>
                  <a:off x="11277600" y="5133975"/>
                  <a:ext cx="133350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350" h="133350">
                      <a:moveTo>
                        <a:pt x="76200" y="0"/>
                      </a:moveTo>
                      <a:lnTo>
                        <a:pt x="19050" y="0"/>
                      </a:lnTo>
                      <a:cubicBezTo>
                        <a:pt x="8529" y="0"/>
                        <a:pt x="0" y="8529"/>
                        <a:pt x="0" y="19050"/>
                      </a:cubicBezTo>
                      <a:lnTo>
                        <a:pt x="0" y="114300"/>
                      </a:lnTo>
                      <a:cubicBezTo>
                        <a:pt x="0" y="124821"/>
                        <a:pt x="8529" y="133350"/>
                        <a:pt x="19050" y="133350"/>
                      </a:cubicBezTo>
                      <a:lnTo>
                        <a:pt x="114300" y="133350"/>
                      </a:lnTo>
                      <a:cubicBezTo>
                        <a:pt x="124821" y="133350"/>
                        <a:pt x="133350" y="124821"/>
                        <a:pt x="133350" y="114300"/>
                      </a:cubicBezTo>
                      <a:lnTo>
                        <a:pt x="133350" y="57150"/>
                      </a:lnTo>
                    </a:path>
                  </a:pathLst>
                </a:custGeom>
                <a:noFill/>
                <a:ln w="19050">
                  <a:solidFill>
                    <a:srgbClr val="3182F6"/>
                  </a:solidFill>
                </a:ln>
              </p:spPr>
            </p:sp>
            <p:sp>
              <p:nvSpPr>
                <p:cNvPr id="54" name="Freeform 54"/>
                <p:cNvSpPr/>
                <p:nvPr/>
              </p:nvSpPr>
              <p:spPr>
                <a:xfrm>
                  <a:off x="11344275" y="5114925"/>
                  <a:ext cx="85725" cy="8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725" h="85725">
                      <a:moveTo>
                        <a:pt x="0" y="85725"/>
                      </a:moveTo>
                      <a:lnTo>
                        <a:pt x="85725" y="0"/>
                      </a:lnTo>
                    </a:path>
                  </a:pathLst>
                </a:custGeom>
                <a:noFill/>
                <a:ln w="19050">
                  <a:solidFill>
                    <a:srgbClr val="3182F6"/>
                  </a:solidFill>
                </a:ln>
              </p:spPr>
            </p:sp>
            <p:sp>
              <p:nvSpPr>
                <p:cNvPr id="55" name="Freeform 55"/>
                <p:cNvSpPr/>
                <p:nvPr/>
              </p:nvSpPr>
              <p:spPr>
                <a:xfrm>
                  <a:off x="11382375" y="5114925"/>
                  <a:ext cx="47625" cy="4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5" h="47625">
                      <a:moveTo>
                        <a:pt x="0" y="0"/>
                      </a:moveTo>
                      <a:lnTo>
                        <a:pt x="47625" y="0"/>
                      </a:lnTo>
                      <a:lnTo>
                        <a:pt x="47625" y="47625"/>
                      </a:lnTo>
                    </a:path>
                  </a:pathLst>
                </a:custGeom>
                <a:noFill/>
                <a:ln w="19050">
                  <a:solidFill>
                    <a:srgbClr val="3182F6"/>
                  </a:solidFill>
                </a:ln>
              </p:spPr>
            </p:sp>
          </p:grpSp>
        </p:grpSp>
      </p:grpSp>
      <p:grpSp>
        <p:nvGrpSpPr>
          <p:cNvPr id="61" name="Group 61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9" name="TextBox 59"/>
            <p:cNvSpPr txBox="1"/>
            <p:nvPr/>
          </p:nvSpPr>
          <p:spPr>
            <a:xfrm>
              <a:off x="527304" y="6423660"/>
              <a:ext cx="252420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문서 기준 · 2026-08-28 확인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45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2026-08-28T07:04:07Z</dcterms:created>
  <dcterms:modified xsi:type="dcterms:W3CDTF">2026-08-28T07:04:07Z</dcterms:modified>
  <cp:category/>
  <cp:contentStatus/>
</cp:coreProperties>
</file>